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58" r:id="rId4"/>
    <p:sldId id="293" r:id="rId5"/>
    <p:sldId id="259" r:id="rId6"/>
    <p:sldId id="260" r:id="rId7"/>
    <p:sldId id="262" r:id="rId8"/>
    <p:sldId id="263" r:id="rId9"/>
    <p:sldId id="279" r:id="rId10"/>
    <p:sldId id="264" r:id="rId11"/>
    <p:sldId id="294" r:id="rId12"/>
    <p:sldId id="280" r:id="rId13"/>
    <p:sldId id="268" r:id="rId14"/>
    <p:sldId id="269" r:id="rId15"/>
    <p:sldId id="270" r:id="rId16"/>
    <p:sldId id="272" r:id="rId17"/>
    <p:sldId id="273" r:id="rId18"/>
    <p:sldId id="274" r:id="rId19"/>
    <p:sldId id="283" r:id="rId20"/>
    <p:sldId id="285" r:id="rId21"/>
    <p:sldId id="278" r:id="rId22"/>
    <p:sldId id="276" r:id="rId23"/>
    <p:sldId id="271" r:id="rId24"/>
    <p:sldId id="282" r:id="rId25"/>
    <p:sldId id="288" r:id="rId26"/>
    <p:sldId id="287" r:id="rId27"/>
    <p:sldId id="289" r:id="rId28"/>
    <p:sldId id="295" r:id="rId29"/>
    <p:sldId id="296" r:id="rId30"/>
    <p:sldId id="297" r:id="rId31"/>
    <p:sldId id="298" r:id="rId32"/>
    <p:sldId id="299" r:id="rId33"/>
    <p:sldId id="261" r:id="rId34"/>
    <p:sldId id="300" r:id="rId35"/>
    <p:sldId id="301" r:id="rId36"/>
    <p:sldId id="265" r:id="rId37"/>
    <p:sldId id="302" r:id="rId38"/>
    <p:sldId id="2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8E4C75-8643-4EC2-E8EE-B7366A5CC4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FBF064-24FE-85A7-1E18-7A123A72A4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1060F7-AE96-4BFD-B06F-27904CF8BB8A}" type="datetime1">
              <a:rPr lang="en-US" smtClean="0"/>
              <a:t>7/24/2023</a:t>
            </a:fld>
            <a:endParaRPr lang="en-US"/>
          </a:p>
        </p:txBody>
      </p:sp>
      <p:sp>
        <p:nvSpPr>
          <p:cNvPr id="4" name="Footer Placeholder 3">
            <a:extLst>
              <a:ext uri="{FF2B5EF4-FFF2-40B4-BE49-F238E27FC236}">
                <a16:creationId xmlns:a16="http://schemas.microsoft.com/office/drawing/2014/main" id="{3D86959E-BAA6-CB35-A3DE-3F43C05CB4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https://www.toptechschool.us</a:t>
            </a:r>
          </a:p>
        </p:txBody>
      </p:sp>
      <p:sp>
        <p:nvSpPr>
          <p:cNvPr id="5" name="Slide Number Placeholder 4">
            <a:extLst>
              <a:ext uri="{FF2B5EF4-FFF2-40B4-BE49-F238E27FC236}">
                <a16:creationId xmlns:a16="http://schemas.microsoft.com/office/drawing/2014/main" id="{C3E5B5EC-C982-010B-F09B-ED3C061B7A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4F5FBE-2648-4190-9307-4009E06C851E}" type="slidenum">
              <a:rPr lang="en-US" smtClean="0"/>
              <a:t>‹#›</a:t>
            </a:fld>
            <a:endParaRPr lang="en-US"/>
          </a:p>
        </p:txBody>
      </p:sp>
    </p:spTree>
    <p:extLst>
      <p:ext uri="{BB962C8B-B14F-4D97-AF65-F5344CB8AC3E}">
        <p14:creationId xmlns:p14="http://schemas.microsoft.com/office/powerpoint/2010/main" val="3485578571"/>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6:04:33.09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80,'113'2,"121"-5,-227 2,0 0,0-1,0 0,-1-1,1 0,-1 0,1 0,-1-1,0 0,6-5,-6 4,1 0,0 1,1 0,-1 0,1 1,0-1,11-2,15 2,0 1,0 2,51 4,-1 0,-71-3,-2-1,0 1,0 0,1 1,-1 0,0 1,0 0,0 1,-1 0,11 5,-2 0,0-2,1 0,0-1,36 5,-30-6,-1 1,32 10,-46-11,1 0,0-1,0-1,-1 0,1 0,0-1,1-1,-1 0,0-1,0 0,0-1,22-6,-3 2,47-4,0 0,-33 3,0 3,0 2,1 1,45 6,-71-1,-5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6:04:35.33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10,'1182'0,"-1133"-4,-33-2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6:04:36.54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0,'1'2,"-1"-1,0 0,1 0,0 0,-1 0,1 0,-1 0,1 0,0 0,0-1,-1 1,1 0,0 0,0 0,0-1,0 1,0-1,0 1,0-1,0 1,0-1,0 1,1-1,-1 0,0 0,0 1,2-1,37 4,-35-4,17 2,0 0,0 1,0 1,-1 1,37 13,-48-14,1-1,-1 0,1-1,0 0,0 0,0-1,-1-1,1 0,0 0,0-1,0-1,16-3,-6-1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6:04:37.64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1,'5'0,"4"0,2 4,3 5,3 2,3-1,2-3,2 2,1 0,0-3,0-1,0-2,1-2,-1 0,0-1,-1-1,-3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01480-F932-4152-9066-209DB633B478}" type="datetime1">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https://www.toptechschool.us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596E0-F097-40E1-8E8B-177C3B521F1C}" type="slidenum">
              <a:rPr lang="en-US" smtClean="0"/>
              <a:t>‹#›</a:t>
            </a:fld>
            <a:endParaRPr lang="en-US"/>
          </a:p>
        </p:txBody>
      </p:sp>
    </p:spTree>
    <p:extLst>
      <p:ext uri="{BB962C8B-B14F-4D97-AF65-F5344CB8AC3E}">
        <p14:creationId xmlns:p14="http://schemas.microsoft.com/office/powerpoint/2010/main" val="325740516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7AF4-02E7-C1FC-5319-8B700636C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AFDA4B-4004-4B29-E463-28035F3C8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790C36-E0A8-820C-4CEC-E76BDEE2E99C}"/>
              </a:ext>
            </a:extLst>
          </p:cNvPr>
          <p:cNvSpPr>
            <a:spLocks noGrp="1"/>
          </p:cNvSpPr>
          <p:nvPr>
            <p:ph type="dt" sz="half" idx="10"/>
          </p:nvPr>
        </p:nvSpPr>
        <p:spPr/>
        <p:txBody>
          <a:bodyPr/>
          <a:lstStyle/>
          <a:p>
            <a:fld id="{647B0FF5-7314-4E65-A05E-0FB0C3F28DD8}" type="datetime1">
              <a:rPr lang="en-US" smtClean="0"/>
              <a:t>7/24/2023</a:t>
            </a:fld>
            <a:endParaRPr lang="en-US"/>
          </a:p>
        </p:txBody>
      </p:sp>
      <p:sp>
        <p:nvSpPr>
          <p:cNvPr id="5" name="Footer Placeholder 4">
            <a:extLst>
              <a:ext uri="{FF2B5EF4-FFF2-40B4-BE49-F238E27FC236}">
                <a16:creationId xmlns:a16="http://schemas.microsoft.com/office/drawing/2014/main" id="{1D0540A5-457A-49D8-C7D9-842A31B69451}"/>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68AB89F0-E264-E196-78F9-22D0971313E1}"/>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298777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9A91-44D7-397D-E473-BA570D9620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EF59F-C9AC-75F6-710D-9C8CB3768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58232-F213-48D1-B884-725297D59C63}"/>
              </a:ext>
            </a:extLst>
          </p:cNvPr>
          <p:cNvSpPr>
            <a:spLocks noGrp="1"/>
          </p:cNvSpPr>
          <p:nvPr>
            <p:ph type="dt" sz="half" idx="10"/>
          </p:nvPr>
        </p:nvSpPr>
        <p:spPr/>
        <p:txBody>
          <a:bodyPr/>
          <a:lstStyle/>
          <a:p>
            <a:fld id="{4EA43D3B-AE3A-4575-BA60-C739BBF9060C}" type="datetime1">
              <a:rPr lang="en-US" smtClean="0"/>
              <a:t>7/24/2023</a:t>
            </a:fld>
            <a:endParaRPr lang="en-US"/>
          </a:p>
        </p:txBody>
      </p:sp>
      <p:sp>
        <p:nvSpPr>
          <p:cNvPr id="5" name="Footer Placeholder 4">
            <a:extLst>
              <a:ext uri="{FF2B5EF4-FFF2-40B4-BE49-F238E27FC236}">
                <a16:creationId xmlns:a16="http://schemas.microsoft.com/office/drawing/2014/main" id="{D899C31D-E534-63EB-7F2C-27A77E30DBE6}"/>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5D38C582-810F-EC04-D50C-36ADEE5F346B}"/>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160860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CCDD7-C1FD-ECF1-938B-D913BB502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75E9A-F4AB-21B3-57E7-CD7DEF6AB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298A1-9C2B-C934-78C1-F90D7844CE30}"/>
              </a:ext>
            </a:extLst>
          </p:cNvPr>
          <p:cNvSpPr>
            <a:spLocks noGrp="1"/>
          </p:cNvSpPr>
          <p:nvPr>
            <p:ph type="dt" sz="half" idx="10"/>
          </p:nvPr>
        </p:nvSpPr>
        <p:spPr/>
        <p:txBody>
          <a:bodyPr/>
          <a:lstStyle/>
          <a:p>
            <a:fld id="{64686402-21D6-4FB7-BCD1-6172F9A4257D}" type="datetime1">
              <a:rPr lang="en-US" smtClean="0"/>
              <a:t>7/24/2023</a:t>
            </a:fld>
            <a:endParaRPr lang="en-US"/>
          </a:p>
        </p:txBody>
      </p:sp>
      <p:sp>
        <p:nvSpPr>
          <p:cNvPr id="5" name="Footer Placeholder 4">
            <a:extLst>
              <a:ext uri="{FF2B5EF4-FFF2-40B4-BE49-F238E27FC236}">
                <a16:creationId xmlns:a16="http://schemas.microsoft.com/office/drawing/2014/main" id="{25380710-7B6E-6760-182B-E41FCA26D712}"/>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F8279B68-BA6A-4982-B3F8-858D5BC8D5A4}"/>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82046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B079-8048-2B2D-E2E6-5E5AE5B9E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88024-2FF3-B0B6-0407-3D2B856F2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AFF87-5CA9-D14C-D280-BA245977C021}"/>
              </a:ext>
            </a:extLst>
          </p:cNvPr>
          <p:cNvSpPr>
            <a:spLocks noGrp="1"/>
          </p:cNvSpPr>
          <p:nvPr>
            <p:ph type="dt" sz="half" idx="10"/>
          </p:nvPr>
        </p:nvSpPr>
        <p:spPr/>
        <p:txBody>
          <a:bodyPr/>
          <a:lstStyle/>
          <a:p>
            <a:fld id="{4C277650-83A3-49A9-874D-F51440A37A9B}" type="datetime1">
              <a:rPr lang="en-US" smtClean="0"/>
              <a:t>7/24/2023</a:t>
            </a:fld>
            <a:endParaRPr lang="en-US"/>
          </a:p>
        </p:txBody>
      </p:sp>
      <p:sp>
        <p:nvSpPr>
          <p:cNvPr id="5" name="Footer Placeholder 4">
            <a:extLst>
              <a:ext uri="{FF2B5EF4-FFF2-40B4-BE49-F238E27FC236}">
                <a16:creationId xmlns:a16="http://schemas.microsoft.com/office/drawing/2014/main" id="{AD221A94-8DCF-6480-8B7A-5C71474C816F}"/>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1FC4118E-0651-805B-A90D-8E2B9F87CDF4}"/>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84135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D847-50FA-0C1A-B651-F37E8DD3C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50B43A-5CAF-B2E3-A151-7A85CEC7D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6688B4-CFF1-A26C-95F2-25ACA56CD08A}"/>
              </a:ext>
            </a:extLst>
          </p:cNvPr>
          <p:cNvSpPr>
            <a:spLocks noGrp="1"/>
          </p:cNvSpPr>
          <p:nvPr>
            <p:ph type="dt" sz="half" idx="10"/>
          </p:nvPr>
        </p:nvSpPr>
        <p:spPr/>
        <p:txBody>
          <a:bodyPr/>
          <a:lstStyle/>
          <a:p>
            <a:fld id="{E88A9CFD-F6D0-4A14-A2CC-92BD2C0D1E77}" type="datetime1">
              <a:rPr lang="en-US" smtClean="0"/>
              <a:t>7/24/2023</a:t>
            </a:fld>
            <a:endParaRPr lang="en-US"/>
          </a:p>
        </p:txBody>
      </p:sp>
      <p:sp>
        <p:nvSpPr>
          <p:cNvPr id="5" name="Footer Placeholder 4">
            <a:extLst>
              <a:ext uri="{FF2B5EF4-FFF2-40B4-BE49-F238E27FC236}">
                <a16:creationId xmlns:a16="http://schemas.microsoft.com/office/drawing/2014/main" id="{266551DD-E468-D5B6-7C35-92A7D2B6F1D5}"/>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250D8466-92C4-6F4E-7A01-73814DE3B214}"/>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387429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813D-84EB-BF81-9A3A-F41047B78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FFC57-6CB6-C2F5-8613-C7A1D4E67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FB2B6-32FB-153F-128D-981777656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9A61C-8C6F-84D0-923C-18F76E5858E4}"/>
              </a:ext>
            </a:extLst>
          </p:cNvPr>
          <p:cNvSpPr>
            <a:spLocks noGrp="1"/>
          </p:cNvSpPr>
          <p:nvPr>
            <p:ph type="dt" sz="half" idx="10"/>
          </p:nvPr>
        </p:nvSpPr>
        <p:spPr/>
        <p:txBody>
          <a:bodyPr/>
          <a:lstStyle/>
          <a:p>
            <a:fld id="{E19BB4DC-6124-44BF-891D-B684B5207C46}" type="datetime1">
              <a:rPr lang="en-US" smtClean="0"/>
              <a:t>7/24/2023</a:t>
            </a:fld>
            <a:endParaRPr lang="en-US"/>
          </a:p>
        </p:txBody>
      </p:sp>
      <p:sp>
        <p:nvSpPr>
          <p:cNvPr id="6" name="Footer Placeholder 5">
            <a:extLst>
              <a:ext uri="{FF2B5EF4-FFF2-40B4-BE49-F238E27FC236}">
                <a16:creationId xmlns:a16="http://schemas.microsoft.com/office/drawing/2014/main" id="{7CD5C149-B996-242C-F647-75504FCDE21E}"/>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090EF508-A4B7-153B-2DF2-C02CF01159E2}"/>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33602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178-BAEF-0DC8-F395-58596C5361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E3ED5-9410-BE84-8613-169B9F4DE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86375-B0C3-FAA0-EF3D-9C7B11DDA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C64413-CA56-E5C3-827C-5889B29D1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A128EF-9458-9745-834F-AC0AB7AC2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B9302-05C3-74DC-F0AE-6BDDF8D5041F}"/>
              </a:ext>
            </a:extLst>
          </p:cNvPr>
          <p:cNvSpPr>
            <a:spLocks noGrp="1"/>
          </p:cNvSpPr>
          <p:nvPr>
            <p:ph type="dt" sz="half" idx="10"/>
          </p:nvPr>
        </p:nvSpPr>
        <p:spPr/>
        <p:txBody>
          <a:bodyPr/>
          <a:lstStyle/>
          <a:p>
            <a:fld id="{E66FA1ED-48D6-4C31-ACA9-67CD81619C49}" type="datetime1">
              <a:rPr lang="en-US" smtClean="0"/>
              <a:t>7/24/2023</a:t>
            </a:fld>
            <a:endParaRPr lang="en-US"/>
          </a:p>
        </p:txBody>
      </p:sp>
      <p:sp>
        <p:nvSpPr>
          <p:cNvPr id="8" name="Footer Placeholder 7">
            <a:extLst>
              <a:ext uri="{FF2B5EF4-FFF2-40B4-BE49-F238E27FC236}">
                <a16:creationId xmlns:a16="http://schemas.microsoft.com/office/drawing/2014/main" id="{7CFADA7C-0CB7-949A-D52D-F0FEB7BC3CF9}"/>
              </a:ext>
            </a:extLst>
          </p:cNvPr>
          <p:cNvSpPr>
            <a:spLocks noGrp="1"/>
          </p:cNvSpPr>
          <p:nvPr>
            <p:ph type="ftr" sz="quarter" idx="11"/>
          </p:nvPr>
        </p:nvSpPr>
        <p:spPr/>
        <p:txBody>
          <a:bodyPr/>
          <a:lstStyle/>
          <a:p>
            <a:r>
              <a:rPr lang="en-US"/>
              <a:t>https://www.toptechschool.us</a:t>
            </a:r>
          </a:p>
        </p:txBody>
      </p:sp>
      <p:sp>
        <p:nvSpPr>
          <p:cNvPr id="9" name="Slide Number Placeholder 8">
            <a:extLst>
              <a:ext uri="{FF2B5EF4-FFF2-40B4-BE49-F238E27FC236}">
                <a16:creationId xmlns:a16="http://schemas.microsoft.com/office/drawing/2014/main" id="{F472BAB0-ED9E-F2FE-9F08-19A635055363}"/>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43304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8195-3D8E-DE13-35E9-8D9DEBEFC2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416DB-752E-A3D6-E3D8-A710536A6D01}"/>
              </a:ext>
            </a:extLst>
          </p:cNvPr>
          <p:cNvSpPr>
            <a:spLocks noGrp="1"/>
          </p:cNvSpPr>
          <p:nvPr>
            <p:ph type="dt" sz="half" idx="10"/>
          </p:nvPr>
        </p:nvSpPr>
        <p:spPr/>
        <p:txBody>
          <a:bodyPr/>
          <a:lstStyle/>
          <a:p>
            <a:fld id="{C3D3177A-AA81-40FA-BB8B-1AB731FB68F1}" type="datetime1">
              <a:rPr lang="en-US" smtClean="0"/>
              <a:t>7/24/2023</a:t>
            </a:fld>
            <a:endParaRPr lang="en-US"/>
          </a:p>
        </p:txBody>
      </p:sp>
      <p:sp>
        <p:nvSpPr>
          <p:cNvPr id="4" name="Footer Placeholder 3">
            <a:extLst>
              <a:ext uri="{FF2B5EF4-FFF2-40B4-BE49-F238E27FC236}">
                <a16:creationId xmlns:a16="http://schemas.microsoft.com/office/drawing/2014/main" id="{6E938705-A8C1-DA6F-7464-69B69AF9E95B}"/>
              </a:ext>
            </a:extLst>
          </p:cNvPr>
          <p:cNvSpPr>
            <a:spLocks noGrp="1"/>
          </p:cNvSpPr>
          <p:nvPr>
            <p:ph type="ftr" sz="quarter" idx="11"/>
          </p:nvPr>
        </p:nvSpPr>
        <p:spPr/>
        <p:txBody>
          <a:bodyPr/>
          <a:lstStyle/>
          <a:p>
            <a:r>
              <a:rPr lang="en-US"/>
              <a:t>https://www.toptechschool.us</a:t>
            </a:r>
          </a:p>
        </p:txBody>
      </p:sp>
      <p:sp>
        <p:nvSpPr>
          <p:cNvPr id="5" name="Slide Number Placeholder 4">
            <a:extLst>
              <a:ext uri="{FF2B5EF4-FFF2-40B4-BE49-F238E27FC236}">
                <a16:creationId xmlns:a16="http://schemas.microsoft.com/office/drawing/2014/main" id="{D13282EB-8EA0-8354-C580-7BE33B88B354}"/>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181602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BA2F9-D493-A570-2660-47A3A6CEBEA7}"/>
              </a:ext>
            </a:extLst>
          </p:cNvPr>
          <p:cNvSpPr>
            <a:spLocks noGrp="1"/>
          </p:cNvSpPr>
          <p:nvPr>
            <p:ph type="dt" sz="half" idx="10"/>
          </p:nvPr>
        </p:nvSpPr>
        <p:spPr/>
        <p:txBody>
          <a:bodyPr/>
          <a:lstStyle/>
          <a:p>
            <a:fld id="{93F2AC42-5BD3-457D-ADB7-6E04B87E0B0C}" type="datetime1">
              <a:rPr lang="en-US" smtClean="0"/>
              <a:t>7/24/2023</a:t>
            </a:fld>
            <a:endParaRPr lang="en-US"/>
          </a:p>
        </p:txBody>
      </p:sp>
      <p:sp>
        <p:nvSpPr>
          <p:cNvPr id="3" name="Footer Placeholder 2">
            <a:extLst>
              <a:ext uri="{FF2B5EF4-FFF2-40B4-BE49-F238E27FC236}">
                <a16:creationId xmlns:a16="http://schemas.microsoft.com/office/drawing/2014/main" id="{13ECD978-7133-617E-199D-4D9B0163998E}"/>
              </a:ext>
            </a:extLst>
          </p:cNvPr>
          <p:cNvSpPr>
            <a:spLocks noGrp="1"/>
          </p:cNvSpPr>
          <p:nvPr>
            <p:ph type="ftr" sz="quarter" idx="11"/>
          </p:nvPr>
        </p:nvSpPr>
        <p:spPr/>
        <p:txBody>
          <a:bodyPr/>
          <a:lstStyle/>
          <a:p>
            <a:r>
              <a:rPr lang="en-US"/>
              <a:t>https://www.toptechschool.us</a:t>
            </a:r>
          </a:p>
        </p:txBody>
      </p:sp>
      <p:sp>
        <p:nvSpPr>
          <p:cNvPr id="4" name="Slide Number Placeholder 3">
            <a:extLst>
              <a:ext uri="{FF2B5EF4-FFF2-40B4-BE49-F238E27FC236}">
                <a16:creationId xmlns:a16="http://schemas.microsoft.com/office/drawing/2014/main" id="{061F8FB2-C6D0-18B0-F78D-8B42012F747A}"/>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283699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A007-ECE1-8530-A350-55D94F9D8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D3943-C619-E870-23FF-FE6DC525A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EC715-EE6A-FD49-35BF-04BA6E330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98535-9FD0-000B-1E7F-B8504DA633CF}"/>
              </a:ext>
            </a:extLst>
          </p:cNvPr>
          <p:cNvSpPr>
            <a:spLocks noGrp="1"/>
          </p:cNvSpPr>
          <p:nvPr>
            <p:ph type="dt" sz="half" idx="10"/>
          </p:nvPr>
        </p:nvSpPr>
        <p:spPr/>
        <p:txBody>
          <a:bodyPr/>
          <a:lstStyle/>
          <a:p>
            <a:fld id="{1F7C423A-1DD9-49E9-90C2-483421BAD6B5}" type="datetime1">
              <a:rPr lang="en-US" smtClean="0"/>
              <a:t>7/24/2023</a:t>
            </a:fld>
            <a:endParaRPr lang="en-US"/>
          </a:p>
        </p:txBody>
      </p:sp>
      <p:sp>
        <p:nvSpPr>
          <p:cNvPr id="6" name="Footer Placeholder 5">
            <a:extLst>
              <a:ext uri="{FF2B5EF4-FFF2-40B4-BE49-F238E27FC236}">
                <a16:creationId xmlns:a16="http://schemas.microsoft.com/office/drawing/2014/main" id="{095B90AB-53BD-F63E-683A-C97D4662558E}"/>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09D5BC81-A4AC-055D-BF23-AE27D89B6A7C}"/>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38615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EA36-A036-4796-A39D-87D143ABA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3C253-D9DB-05A4-9C72-E4527203F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34F493-C58F-74B8-5CAF-9FDB81C08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DC467-B1CF-A156-4F8C-166CC386F1D1}"/>
              </a:ext>
            </a:extLst>
          </p:cNvPr>
          <p:cNvSpPr>
            <a:spLocks noGrp="1"/>
          </p:cNvSpPr>
          <p:nvPr>
            <p:ph type="dt" sz="half" idx="10"/>
          </p:nvPr>
        </p:nvSpPr>
        <p:spPr/>
        <p:txBody>
          <a:bodyPr/>
          <a:lstStyle/>
          <a:p>
            <a:fld id="{17F647D8-6CC3-43D2-BAF7-5EDDE617CC96}" type="datetime1">
              <a:rPr lang="en-US" smtClean="0"/>
              <a:t>7/24/2023</a:t>
            </a:fld>
            <a:endParaRPr lang="en-US"/>
          </a:p>
        </p:txBody>
      </p:sp>
      <p:sp>
        <p:nvSpPr>
          <p:cNvPr id="6" name="Footer Placeholder 5">
            <a:extLst>
              <a:ext uri="{FF2B5EF4-FFF2-40B4-BE49-F238E27FC236}">
                <a16:creationId xmlns:a16="http://schemas.microsoft.com/office/drawing/2014/main" id="{C8A8F297-BEB0-8A2F-BEB5-FB84C23530B6}"/>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0ABB5794-D6FA-EB49-DA2B-980CB737D88B}"/>
              </a:ext>
            </a:extLst>
          </p:cNvPr>
          <p:cNvSpPr>
            <a:spLocks noGrp="1"/>
          </p:cNvSpPr>
          <p:nvPr>
            <p:ph type="sldNum" sz="quarter" idx="12"/>
          </p:nvPr>
        </p:nvSpPr>
        <p:spPr/>
        <p:txBody>
          <a:bodyPr/>
          <a:lstStyle/>
          <a:p>
            <a:fld id="{9E4B46C7-3753-4BDD-8496-2797342392DE}" type="slidenum">
              <a:rPr lang="en-US" smtClean="0"/>
              <a:t>‹#›</a:t>
            </a:fld>
            <a:endParaRPr lang="en-US"/>
          </a:p>
        </p:txBody>
      </p:sp>
    </p:spTree>
    <p:extLst>
      <p:ext uri="{BB962C8B-B14F-4D97-AF65-F5344CB8AC3E}">
        <p14:creationId xmlns:p14="http://schemas.microsoft.com/office/powerpoint/2010/main" val="51883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22115-6738-4E61-6A1E-7749F0446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EBA00-FB29-305E-509E-1B27EB8F3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A340C-8970-5E59-8515-E1D89A0B4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B6534-3B25-4F21-81DE-33EEFCBAD904}" type="datetime1">
              <a:rPr lang="en-US" smtClean="0"/>
              <a:t>7/24/2023</a:t>
            </a:fld>
            <a:endParaRPr lang="en-US"/>
          </a:p>
        </p:txBody>
      </p:sp>
      <p:sp>
        <p:nvSpPr>
          <p:cNvPr id="5" name="Footer Placeholder 4">
            <a:extLst>
              <a:ext uri="{FF2B5EF4-FFF2-40B4-BE49-F238E27FC236}">
                <a16:creationId xmlns:a16="http://schemas.microsoft.com/office/drawing/2014/main" id="{CCF23B8F-769E-4176-4280-B103BBF58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https://www.toptechschool.us</a:t>
            </a:r>
          </a:p>
        </p:txBody>
      </p:sp>
      <p:sp>
        <p:nvSpPr>
          <p:cNvPr id="6" name="Slide Number Placeholder 5">
            <a:extLst>
              <a:ext uri="{FF2B5EF4-FFF2-40B4-BE49-F238E27FC236}">
                <a16:creationId xmlns:a16="http://schemas.microsoft.com/office/drawing/2014/main" id="{4836BBBB-EE60-2F18-9EE4-3A0670373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B46C7-3753-4BDD-8496-2797342392DE}" type="slidenum">
              <a:rPr lang="en-US" smtClean="0"/>
              <a:t>‹#›</a:t>
            </a:fld>
            <a:endParaRPr lang="en-US"/>
          </a:p>
        </p:txBody>
      </p:sp>
    </p:spTree>
    <p:extLst>
      <p:ext uri="{BB962C8B-B14F-4D97-AF65-F5344CB8AC3E}">
        <p14:creationId xmlns:p14="http://schemas.microsoft.com/office/powerpoint/2010/main" val="258191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png"/><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image" Target="../media/image8.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elenium.dev/selenium/docs/api/java/org/openqa/selenium/support/ui/Select.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hyperlink" Target="https://www.selenium.dev/documentation/webdriver/interactions/frames/#using-a-webelement"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selenium.dev/documentation/webdriver/interactions/frames/#using-a-name-or-i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ftwaretestingmaterial.com/locators-in-seleniu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oolsqa.com/selenium-webdriver/selenium-tes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elenium.dev/documentation/webdriver/interactions/windows/#create-new-window-or-new-tab-and-switch" TargetMode="External"/><Relationship Id="rId2" Type="http://schemas.openxmlformats.org/officeDocument/2006/relationships/hyperlink" Target="https://seleniumhq.github.io/"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toolsqa.com/java/list-interface/#:~:text=Method%3A%20iterator()&amp;text=For%20the%20reader%20unfamiliar%20with,point%20to%20the%20next%20page.&amp;text=%2F%2F%20Get%20a%20list%20iterator%20over%20the%20elements%20in%20the%20list.,-ListIterator%20listIterator" TargetMode="External"/><Relationship Id="rId4" Type="http://schemas.openxmlformats.org/officeDocument/2006/relationships/hyperlink" Target="https://www.toolsqa.com/java/string-clas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selenium.dev/selenium/docs/api/py/common/selenium.common.exceptions.html#selenium.common.exceptions.NoSuchFrameException" TargetMode="External"/><Relationship Id="rId13" Type="http://schemas.openxmlformats.org/officeDocument/2006/relationships/hyperlink" Target="https://www.selenium.dev/selenium/docs/api/py/common/selenium.common.exceptions.html" TargetMode="External"/><Relationship Id="rId3" Type="http://schemas.openxmlformats.org/officeDocument/2006/relationships/hyperlink" Target="https://www.selenium.dev/selenium/docs/api/py/common/selenium.common.exceptions.html#selenium.common.exceptions.ElementNotInteractableException" TargetMode="External"/><Relationship Id="rId7" Type="http://schemas.openxmlformats.org/officeDocument/2006/relationships/hyperlink" Target="https://www.selenium.dev/selenium/docs/api/py/common/selenium.common.exceptions.html#selenium.common.exceptions.NoSuchElementException" TargetMode="External"/><Relationship Id="rId12" Type="http://schemas.openxmlformats.org/officeDocument/2006/relationships/hyperlink" Target="https://www.selenium.dev/selenium/docs/api/py/common/selenium.common.exceptions.html#selenium.common.exceptions.WebDriverException" TargetMode="External"/><Relationship Id="rId2" Type="http://schemas.openxmlformats.org/officeDocument/2006/relationships/hyperlink" Target="https://www.selenium.dev/selenium/docs/api/py/common/selenium.common.exceptions.html#selenium.common.exceptions.InvalidArgumentException" TargetMode="External"/><Relationship Id="rId1" Type="http://schemas.openxmlformats.org/officeDocument/2006/relationships/slideLayout" Target="../slideLayouts/slideLayout2.xml"/><Relationship Id="rId6" Type="http://schemas.openxmlformats.org/officeDocument/2006/relationships/hyperlink" Target="https://www.selenium.dev/selenium/docs/api/py/common/selenium.common.exceptions.html#selenium.common.exceptions.NoAlertPresentException" TargetMode="External"/><Relationship Id="rId11" Type="http://schemas.openxmlformats.org/officeDocument/2006/relationships/hyperlink" Target="https://www.selenium.dev/selenium/docs/api/py/common/selenium.common.exceptions.html#selenium.common.exceptions.TimeoutException" TargetMode="External"/><Relationship Id="rId5" Type="http://schemas.openxmlformats.org/officeDocument/2006/relationships/hyperlink" Target="https://www.selenium.dev/selenium/docs/api/py/common/selenium.common.exceptions.html#selenium.common.exceptions.ElementNotVisibleException" TargetMode="External"/><Relationship Id="rId10" Type="http://schemas.openxmlformats.org/officeDocument/2006/relationships/hyperlink" Target="https://www.selenium.dev/selenium/docs/api/py/common/selenium.common.exceptions.html#selenium.common.exceptions.StaleElementReferenceException" TargetMode="External"/><Relationship Id="rId4" Type="http://schemas.openxmlformats.org/officeDocument/2006/relationships/hyperlink" Target="https://www.selenium.dev/selenium/docs/api/py/common/selenium.common.exceptions.html#selenium.common.exceptions.ElementNotSelectableException" TargetMode="External"/><Relationship Id="rId9" Type="http://schemas.openxmlformats.org/officeDocument/2006/relationships/hyperlink" Target="https://www.selenium.dev/selenium/docs/api/py/common/selenium.common.exceptions.html#selenium.common.exceptions.NoSuchWindowException" TargetMode="External"/><Relationship Id="rId1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hromedriver.chromium.org/capabiliti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elenium.dev/selenium/docs/api/java/org/openqa/selenium/SearchContext.html" TargetMode="External"/><Relationship Id="rId3" Type="http://schemas.openxmlformats.org/officeDocument/2006/relationships/hyperlink" Target="https://www.selenium.dev/selenium/docs/api/java/org/openqa/selenium/edge/EdgeDriver.html" TargetMode="External"/><Relationship Id="rId7" Type="http://schemas.openxmlformats.org/officeDocument/2006/relationships/hyperlink" Target="https://www.selenium.dev/selenium/docs/api/java/org/openqa/selenium/chromium/ChromiumDriver.html" TargetMode="External"/><Relationship Id="rId2" Type="http://schemas.openxmlformats.org/officeDocument/2006/relationships/hyperlink" Target="https://www.selenium.dev/selenium/docs/api/java/org/openqa/selenium/chrome/ChromeDriver.html" TargetMode="External"/><Relationship Id="rId1" Type="http://schemas.openxmlformats.org/officeDocument/2006/relationships/slideLayout" Target="../slideLayouts/slideLayout2.xml"/><Relationship Id="rId6" Type="http://schemas.openxmlformats.org/officeDocument/2006/relationships/hyperlink" Target="https://www.selenium.dev/selenium/docs/api/java/org/openqa/selenium/remote/RemoteWebDriver.html" TargetMode="External"/><Relationship Id="rId5" Type="http://schemas.openxmlformats.org/officeDocument/2006/relationships/hyperlink" Target="https://www.selenium.dev/selenium/docs/api/java/org/openqa/selenium/safari/SafariDriver.html" TargetMode="External"/><Relationship Id="rId4" Type="http://schemas.openxmlformats.org/officeDocument/2006/relationships/hyperlink" Target="https://www.selenium.dev/selenium/docs/api/java/org/openqa/selenium/ie/InternetExplorerDriver.html"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elenium.dev/downloads/" TargetMode="External"/><Relationship Id="rId2" Type="http://schemas.openxmlformats.org/officeDocument/2006/relationships/hyperlink" Target="https://www.selenium.dev/documentation/webdriver/getting_started/install_library/"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selenium.dev/documentation/webdriver/getting_started/first_script/" TargetMode="External"/><Relationship Id="rId4" Type="http://schemas.openxmlformats.org/officeDocument/2006/relationships/hyperlink" Target="https://www.selenium.dev/documentation/webdriver/getting_started/install_driv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oogle Shape;91;p1">
            <a:extLst>
              <a:ext uri="{FF2B5EF4-FFF2-40B4-BE49-F238E27FC236}">
                <a16:creationId xmlns:a16="http://schemas.microsoft.com/office/drawing/2014/main" id="{0C37E119-C48E-67DC-703D-06868DCE0DA5}"/>
              </a:ext>
            </a:extLst>
          </p:cNvPr>
          <p:cNvPicPr preferRelativeResize="0"/>
          <p:nvPr/>
        </p:nvPicPr>
        <p:blipFill rotWithShape="1">
          <a:blip r:embed="rId2"/>
          <a:srcRect l="1028" r="8089" b="-1"/>
          <a:stretch/>
        </p:blipFill>
        <p:spPr>
          <a:xfrm>
            <a:off x="1" y="10"/>
            <a:ext cx="9669642" cy="6857990"/>
          </a:xfrm>
          <a:prstGeom prst="rect">
            <a:avLst/>
          </a:prstGeom>
          <a:noFill/>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6B7B64-9AD2-98FA-773D-ABF3B0AC202C}"/>
              </a:ext>
            </a:extLst>
          </p:cNvPr>
          <p:cNvSpPr>
            <a:spLocks noGrp="1"/>
          </p:cNvSpPr>
          <p:nvPr>
            <p:ph type="ctrTitle"/>
          </p:nvPr>
        </p:nvSpPr>
        <p:spPr>
          <a:xfrm>
            <a:off x="5476876" y="743447"/>
            <a:ext cx="5904292" cy="3692028"/>
          </a:xfrm>
          <a:noFill/>
        </p:spPr>
        <p:txBody>
          <a:bodyPr>
            <a:normAutofit/>
          </a:bodyPr>
          <a:lstStyle/>
          <a:p>
            <a:pPr algn="l"/>
            <a:r>
              <a:rPr lang="en-US" sz="5200" b="1" dirty="0">
                <a:solidFill>
                  <a:srgbClr val="FF0000"/>
                </a:solidFill>
              </a:rPr>
              <a:t>Selenium WebDriver</a:t>
            </a:r>
          </a:p>
        </p:txBody>
      </p:sp>
      <p:sp>
        <p:nvSpPr>
          <p:cNvPr id="3" name="Subtitle 2">
            <a:extLst>
              <a:ext uri="{FF2B5EF4-FFF2-40B4-BE49-F238E27FC236}">
                <a16:creationId xmlns:a16="http://schemas.microsoft.com/office/drawing/2014/main" id="{E9D770C5-3C07-01E6-53C6-F4DC3BF9563E}"/>
              </a:ext>
            </a:extLst>
          </p:cNvPr>
          <p:cNvSpPr>
            <a:spLocks noGrp="1"/>
          </p:cNvSpPr>
          <p:nvPr>
            <p:ph type="subTitle" idx="1"/>
          </p:nvPr>
        </p:nvSpPr>
        <p:spPr>
          <a:xfrm>
            <a:off x="5581650" y="4629234"/>
            <a:ext cx="5799519" cy="1485319"/>
          </a:xfrm>
          <a:noFill/>
        </p:spPr>
        <p:txBody>
          <a:bodyPr>
            <a:normAutofit/>
          </a:bodyPr>
          <a:lstStyle/>
          <a:p>
            <a:pPr algn="l"/>
            <a:r>
              <a:rPr lang="en-US" b="1" dirty="0">
                <a:solidFill>
                  <a:srgbClr val="FF0000"/>
                </a:solidFill>
              </a:rPr>
              <a:t>Test Automation Lectures </a:t>
            </a:r>
          </a:p>
          <a:p>
            <a:pPr algn="l"/>
            <a:endParaRPr lang="en-US" dirty="0">
              <a:solidFill>
                <a:schemeClr val="bg1"/>
              </a:solidFill>
            </a:endParaRPr>
          </a:p>
        </p:txBody>
      </p:sp>
      <p:sp>
        <p:nvSpPr>
          <p:cNvPr id="4" name="Date Placeholder 3">
            <a:extLst>
              <a:ext uri="{FF2B5EF4-FFF2-40B4-BE49-F238E27FC236}">
                <a16:creationId xmlns:a16="http://schemas.microsoft.com/office/drawing/2014/main" id="{573339D9-E48C-2CD7-0305-5CB0B0F9C7DC}"/>
              </a:ext>
            </a:extLst>
          </p:cNvPr>
          <p:cNvSpPr>
            <a:spLocks noGrp="1"/>
          </p:cNvSpPr>
          <p:nvPr>
            <p:ph type="dt" sz="half" idx="10"/>
          </p:nvPr>
        </p:nvSpPr>
        <p:spPr/>
        <p:txBody>
          <a:bodyPr/>
          <a:lstStyle/>
          <a:p>
            <a:fld id="{48510EFF-B228-4FE2-B42E-522750132244}" type="datetime1">
              <a:rPr lang="en-US" smtClean="0"/>
              <a:t>7/24/2023</a:t>
            </a:fld>
            <a:endParaRPr lang="en-US"/>
          </a:p>
        </p:txBody>
      </p:sp>
      <p:sp>
        <p:nvSpPr>
          <p:cNvPr id="6" name="Footer Placeholder 5">
            <a:extLst>
              <a:ext uri="{FF2B5EF4-FFF2-40B4-BE49-F238E27FC236}">
                <a16:creationId xmlns:a16="http://schemas.microsoft.com/office/drawing/2014/main" id="{DD902D68-5B95-78B3-5DE9-B6A3B695A27D}"/>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C1AA626E-8FDC-D714-6F57-6A3BD7C4FC75}"/>
              </a:ext>
            </a:extLst>
          </p:cNvPr>
          <p:cNvSpPr>
            <a:spLocks noGrp="1"/>
          </p:cNvSpPr>
          <p:nvPr>
            <p:ph type="sldNum" sz="quarter" idx="12"/>
          </p:nvPr>
        </p:nvSpPr>
        <p:spPr/>
        <p:txBody>
          <a:bodyPr/>
          <a:lstStyle/>
          <a:p>
            <a:fld id="{9E4B46C7-3753-4BDD-8496-2797342392DE}" type="slidenum">
              <a:rPr lang="en-US" smtClean="0"/>
              <a:t>1</a:t>
            </a:fld>
            <a:endParaRPr lang="en-US"/>
          </a:p>
        </p:txBody>
      </p:sp>
    </p:spTree>
    <p:extLst>
      <p:ext uri="{BB962C8B-B14F-4D97-AF65-F5344CB8AC3E}">
        <p14:creationId xmlns:p14="http://schemas.microsoft.com/office/powerpoint/2010/main" val="167642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D8A5B-4BE3-070D-CA7C-759ED69A6493}"/>
              </a:ext>
            </a:extLst>
          </p:cNvPr>
          <p:cNvSpPr>
            <a:spLocks noGrp="1"/>
          </p:cNvSpPr>
          <p:nvPr>
            <p:ph idx="1"/>
          </p:nvPr>
        </p:nvSpPr>
        <p:spPr>
          <a:xfrm>
            <a:off x="186431" y="1686758"/>
            <a:ext cx="7039992" cy="5013989"/>
          </a:xfrm>
        </p:spPr>
        <p:txBody>
          <a:bodyPr>
            <a:normAutofit/>
          </a:bodyPr>
          <a:lstStyle/>
          <a:p>
            <a:pPr algn="l"/>
            <a:endParaRPr lang="en-US" sz="1800" dirty="0">
              <a:solidFill>
                <a:srgbClr val="6A3E3E"/>
              </a:solidFill>
              <a:latin typeface="Consolas" panose="020B0609020204030204" pitchFamily="49" charset="0"/>
            </a:endParaRP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.get</a:t>
            </a:r>
            <a:r>
              <a:rPr lang="en-US" sz="1400" dirty="0">
                <a:solidFill>
                  <a:srgbClr val="000000"/>
                </a:solidFill>
                <a:latin typeface="Consolas" panose="020B0609020204030204" pitchFamily="49" charset="0"/>
              </a:rPr>
              <a:t>(</a:t>
            </a:r>
            <a:r>
              <a:rPr lang="en-US" sz="1400" dirty="0">
                <a:solidFill>
                  <a:srgbClr val="2A00FF"/>
                </a:solidFill>
                <a:latin typeface="Consolas" panose="020B0609020204030204" pitchFamily="49" charset="0"/>
              </a:rPr>
              <a:t>"https://www.google.com/"</a:t>
            </a:r>
            <a:r>
              <a:rPr lang="en-US" sz="1400" dirty="0">
                <a:solidFill>
                  <a:srgbClr val="000000"/>
                </a:solidFill>
                <a:latin typeface="Consolas" panose="020B0609020204030204" pitchFamily="49" charset="0"/>
              </a:rPr>
              <a:t>);</a:t>
            </a:r>
            <a:endParaRPr lang="en-US" sz="1400" dirty="0">
              <a:latin typeface="Consolas" panose="020B0609020204030204" pitchFamily="49" charset="0"/>
            </a:endParaRP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.manage</a:t>
            </a:r>
            <a:r>
              <a:rPr lang="en-US" sz="1400" dirty="0">
                <a:solidFill>
                  <a:srgbClr val="000000"/>
                </a:solidFill>
                <a:latin typeface="Consolas" panose="020B0609020204030204" pitchFamily="49" charset="0"/>
              </a:rPr>
              <a:t>().window().</a:t>
            </a:r>
            <a:r>
              <a:rPr lang="en-US" sz="1400" dirty="0" err="1">
                <a:solidFill>
                  <a:srgbClr val="000000"/>
                </a:solidFill>
                <a:latin typeface="Consolas" panose="020B0609020204030204" pitchFamily="49" charset="0"/>
              </a:rPr>
              <a:t>fullscreen</a:t>
            </a:r>
            <a:r>
              <a:rPr lang="en-US" sz="1400" dirty="0">
                <a:solidFill>
                  <a:srgbClr val="000000"/>
                </a:solidFill>
                <a:latin typeface="Consolas" panose="020B0609020204030204" pitchFamily="49" charset="0"/>
              </a:rPr>
              <a:t>();</a:t>
            </a:r>
          </a:p>
          <a:p>
            <a:pPr algn="l"/>
            <a:r>
              <a:rPr lang="en-US" sz="1400" dirty="0" err="1">
                <a:solidFill>
                  <a:srgbClr val="000000"/>
                </a:solidFill>
                <a:latin typeface="Consolas" panose="020B0609020204030204" pitchFamily="49" charset="0"/>
              </a:rPr>
              <a:t>Driver.manage</a:t>
            </a:r>
            <a:r>
              <a:rPr lang="en-US" sz="1400" dirty="0">
                <a:solidFill>
                  <a:srgbClr val="000000"/>
                </a:solidFill>
                <a:latin typeface="Consolas" panose="020B0609020204030204" pitchFamily="49" charset="0"/>
              </a:rPr>
              <a:t>().window().maximize();</a:t>
            </a:r>
          </a:p>
          <a:p>
            <a:pPr algn="l"/>
            <a:r>
              <a:rPr lang="en-US" sz="1400" dirty="0" err="1">
                <a:solidFill>
                  <a:srgbClr val="000000"/>
                </a:solidFill>
                <a:latin typeface="Consolas" panose="020B0609020204030204" pitchFamily="49" charset="0"/>
              </a:rPr>
              <a:t>Driver.manage</a:t>
            </a:r>
            <a:r>
              <a:rPr lang="en-US" sz="1400" dirty="0">
                <a:solidFill>
                  <a:srgbClr val="000000"/>
                </a:solidFill>
                <a:latin typeface="Consolas" panose="020B0609020204030204" pitchFamily="49" charset="0"/>
              </a:rPr>
              <a:t>.().window().minimize();</a:t>
            </a: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.manage</a:t>
            </a:r>
            <a:r>
              <a:rPr lang="en-US" sz="1400" dirty="0">
                <a:solidFill>
                  <a:srgbClr val="000000"/>
                </a:solidFill>
                <a:latin typeface="Consolas" panose="020B0609020204030204" pitchFamily="49" charset="0"/>
              </a:rPr>
              <a:t>().timeouts().</a:t>
            </a:r>
            <a:r>
              <a:rPr lang="en-US" sz="1400" dirty="0" err="1">
                <a:solidFill>
                  <a:srgbClr val="000000"/>
                </a:solidFill>
                <a:latin typeface="Consolas" panose="020B0609020204030204" pitchFamily="49" charset="0"/>
              </a:rPr>
              <a:t>pageLoadTimeout</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Duration.</a:t>
            </a:r>
            <a:r>
              <a:rPr lang="en-US" sz="1400" i="1" dirty="0" err="1">
                <a:solidFill>
                  <a:srgbClr val="000000"/>
                </a:solidFill>
                <a:latin typeface="Consolas" panose="020B0609020204030204" pitchFamily="49" charset="0"/>
              </a:rPr>
              <a:t>ofSeconds</a:t>
            </a:r>
            <a:r>
              <a:rPr lang="en-US" sz="1400" i="1" dirty="0">
                <a:solidFill>
                  <a:srgbClr val="000000"/>
                </a:solidFill>
                <a:latin typeface="Consolas" panose="020B0609020204030204" pitchFamily="49" charset="0"/>
              </a:rPr>
              <a:t>(20));</a:t>
            </a: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.manage</a:t>
            </a:r>
            <a:r>
              <a:rPr lang="en-US" sz="1400" dirty="0">
                <a:solidFill>
                  <a:srgbClr val="000000"/>
                </a:solidFill>
                <a:latin typeface="Consolas" panose="020B0609020204030204" pitchFamily="49" charset="0"/>
              </a:rPr>
              <a:t>().timeouts().</a:t>
            </a:r>
            <a:r>
              <a:rPr lang="en-US" sz="1400" dirty="0" err="1">
                <a:solidFill>
                  <a:srgbClr val="000000"/>
                </a:solidFill>
                <a:latin typeface="Consolas" panose="020B0609020204030204" pitchFamily="49" charset="0"/>
              </a:rPr>
              <a:t>implicitlyWait</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Duration.</a:t>
            </a:r>
            <a:r>
              <a:rPr lang="en-US" sz="1400" i="1" dirty="0" err="1">
                <a:solidFill>
                  <a:srgbClr val="000000"/>
                </a:solidFill>
                <a:latin typeface="Consolas" panose="020B0609020204030204" pitchFamily="49" charset="0"/>
              </a:rPr>
              <a:t>ofSeconds</a:t>
            </a:r>
            <a:r>
              <a:rPr lang="en-US" sz="1400" i="1" dirty="0">
                <a:solidFill>
                  <a:srgbClr val="000000"/>
                </a:solidFill>
                <a:latin typeface="Consolas" panose="020B0609020204030204" pitchFamily="49" charset="0"/>
              </a:rPr>
              <a:t>(10));</a:t>
            </a:r>
          </a:p>
          <a:p>
            <a:pPr algn="l"/>
            <a:endParaRPr lang="en-US" sz="1400" dirty="0">
              <a:latin typeface="Consolas" panose="020B0609020204030204" pitchFamily="49" charset="0"/>
            </a:endParaRPr>
          </a:p>
          <a:p>
            <a:pPr algn="l"/>
            <a:r>
              <a:rPr lang="en-US" sz="1400" dirty="0">
                <a:solidFill>
                  <a:srgbClr val="3F7F5F"/>
                </a:solidFill>
                <a:latin typeface="Consolas" panose="020B0609020204030204" pitchFamily="49" charset="0"/>
              </a:rPr>
              <a:t>//Get browser info</a:t>
            </a: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.getTitle</a:t>
            </a:r>
            <a:r>
              <a:rPr lang="en-US" sz="1400" dirty="0">
                <a:solidFill>
                  <a:srgbClr val="000000"/>
                </a:solidFill>
                <a:latin typeface="Consolas" panose="020B0609020204030204" pitchFamily="49" charset="0"/>
              </a:rPr>
              <a:t>();</a:t>
            </a:r>
          </a:p>
          <a:p>
            <a:pPr algn="l"/>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.getCurrentUrl</a:t>
            </a:r>
            <a:r>
              <a:rPr lang="en-US" sz="1400" dirty="0">
                <a:solidFill>
                  <a:srgbClr val="000000"/>
                </a:solidFill>
                <a:latin typeface="Consolas" panose="020B0609020204030204" pitchFamily="49" charset="0"/>
              </a:rPr>
              <a:t>();</a:t>
            </a:r>
          </a:p>
          <a:p>
            <a:pPr algn="l"/>
            <a:endParaRPr lang="en-US" sz="1800" dirty="0">
              <a:latin typeface="Consolas" panose="020B0609020204030204" pitchFamily="49" charset="0"/>
            </a:endParaRPr>
          </a:p>
        </p:txBody>
      </p:sp>
      <p:sp>
        <p:nvSpPr>
          <p:cNvPr id="4" name="Content Placeholder 2">
            <a:extLst>
              <a:ext uri="{FF2B5EF4-FFF2-40B4-BE49-F238E27FC236}">
                <a16:creationId xmlns:a16="http://schemas.microsoft.com/office/drawing/2014/main" id="{3054BA8A-3890-FDEC-2458-8E7ED91B70EC}"/>
              </a:ext>
            </a:extLst>
          </p:cNvPr>
          <p:cNvSpPr txBox="1">
            <a:spLocks/>
          </p:cNvSpPr>
          <p:nvPr/>
        </p:nvSpPr>
        <p:spPr>
          <a:xfrm>
            <a:off x="7146525" y="1340528"/>
            <a:ext cx="4859044" cy="4667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6A3E3E"/>
              </a:solidFill>
              <a:latin typeface="Consolas" panose="020B0609020204030204" pitchFamily="49" charset="0"/>
            </a:endParaRPr>
          </a:p>
          <a:p>
            <a:pPr marL="0" indent="0">
              <a:buNone/>
            </a:pPr>
            <a:endParaRPr lang="en-US" sz="1400" dirty="0">
              <a:latin typeface="Consolas" panose="020B0609020204030204" pitchFamily="49" charset="0"/>
            </a:endParaRPr>
          </a:p>
          <a:p>
            <a:r>
              <a:rPr lang="en-US" sz="1400" dirty="0">
                <a:solidFill>
                  <a:srgbClr val="3F7F5F"/>
                </a:solidFill>
                <a:latin typeface="Consolas" panose="020B0609020204030204" pitchFamily="49" charset="0"/>
              </a:rPr>
              <a:t>//Browser navigation</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.get</a:t>
            </a:r>
            <a:r>
              <a:rPr lang="en-US" sz="1400" dirty="0">
                <a:solidFill>
                  <a:srgbClr val="000000"/>
                </a:solidFill>
                <a:latin typeface="Consolas" panose="020B0609020204030204" pitchFamily="49" charset="0"/>
              </a:rPr>
              <a:t>(</a:t>
            </a:r>
            <a:r>
              <a:rPr lang="en-US" sz="1400" dirty="0">
                <a:solidFill>
                  <a:srgbClr val="2A00FF"/>
                </a:solidFill>
                <a:latin typeface="Consolas" panose="020B0609020204030204" pitchFamily="49" charset="0"/>
              </a:rPr>
              <a:t>"https://selenium.dev"</a:t>
            </a:r>
            <a:r>
              <a:rPr lang="en-US" sz="1400" dirty="0">
                <a:solidFill>
                  <a:srgbClr val="000000"/>
                </a:solidFill>
                <a:latin typeface="Consolas" panose="020B0609020204030204" pitchFamily="49" charset="0"/>
              </a:rPr>
              <a:t>);</a:t>
            </a:r>
          </a:p>
          <a:p>
            <a:r>
              <a:rPr lang="en-US" sz="1400" dirty="0">
                <a:solidFill>
                  <a:srgbClr val="3F7F5F"/>
                </a:solidFill>
                <a:latin typeface="Consolas" panose="020B0609020204030204" pitchFamily="49" charset="0"/>
              </a:rPr>
              <a:t>//Longer way</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.navigate</a:t>
            </a:r>
            <a:r>
              <a:rPr lang="en-US" sz="1400" dirty="0">
                <a:solidFill>
                  <a:srgbClr val="000000"/>
                </a:solidFill>
                <a:latin typeface="Consolas" panose="020B0609020204030204" pitchFamily="49" charset="0"/>
              </a:rPr>
              <a:t>().to(</a:t>
            </a:r>
            <a:r>
              <a:rPr lang="en-US" sz="1400" dirty="0">
                <a:solidFill>
                  <a:srgbClr val="2A00FF"/>
                </a:solidFill>
                <a:latin typeface="Consolas" panose="020B0609020204030204" pitchFamily="49" charset="0"/>
              </a:rPr>
              <a:t>"https://selenium.dev"</a:t>
            </a:r>
            <a:r>
              <a:rPr lang="en-US" sz="1400" dirty="0">
                <a:solidFill>
                  <a:srgbClr val="000000"/>
                </a:solidFill>
                <a:latin typeface="Consolas" panose="020B0609020204030204" pitchFamily="49" charset="0"/>
              </a:rPr>
              <a:t>);</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.navigate</a:t>
            </a:r>
            <a:r>
              <a:rPr lang="en-US" sz="1400" dirty="0">
                <a:solidFill>
                  <a:srgbClr val="000000"/>
                </a:solidFill>
                <a:latin typeface="Consolas" panose="020B0609020204030204" pitchFamily="49" charset="0"/>
              </a:rPr>
              <a:t>().forward();</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.navigate</a:t>
            </a:r>
            <a:r>
              <a:rPr lang="en-US" sz="1400" dirty="0">
                <a:solidFill>
                  <a:srgbClr val="000000"/>
                </a:solidFill>
                <a:latin typeface="Consolas" panose="020B0609020204030204" pitchFamily="49" charset="0"/>
              </a:rPr>
              <a:t>().back();</a:t>
            </a:r>
          </a:p>
          <a:p>
            <a:r>
              <a:rPr lang="en-US" sz="1400" dirty="0">
                <a:solidFill>
                  <a:srgbClr val="3F7F5F"/>
                </a:solidFill>
                <a:latin typeface="Consolas" panose="020B0609020204030204" pitchFamily="49" charset="0"/>
              </a:rPr>
              <a:t>//Refresh the current page</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.navigate</a:t>
            </a:r>
            <a:r>
              <a:rPr lang="en-US" sz="1400" dirty="0">
                <a:solidFill>
                  <a:srgbClr val="000000"/>
                </a:solidFill>
                <a:latin typeface="Consolas" panose="020B0609020204030204" pitchFamily="49" charset="0"/>
              </a:rPr>
              <a:t>().refresh();</a:t>
            </a:r>
          </a:p>
          <a:p>
            <a:r>
              <a:rPr lang="en-US" sz="1400" dirty="0" err="1">
                <a:latin typeface="Consolas" panose="020B0609020204030204" pitchFamily="49" charset="0"/>
              </a:rPr>
              <a:t>Driver.quit</a:t>
            </a:r>
            <a:r>
              <a:rPr lang="en-US" sz="1400" dirty="0">
                <a:latin typeface="Consolas" panose="020B0609020204030204" pitchFamily="49" charset="0"/>
              </a:rPr>
              <a:t>();</a:t>
            </a:r>
          </a:p>
          <a:p>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.close</a:t>
            </a:r>
            <a:r>
              <a:rPr lang="en-US" sz="1400" dirty="0">
                <a:solidFill>
                  <a:srgbClr val="000000"/>
                </a:solidFill>
                <a:latin typeface="Consolas" panose="020B0609020204030204" pitchFamily="49" charset="0"/>
              </a:rPr>
              <a:t>();</a:t>
            </a:r>
            <a:endParaRPr lang="en-US" sz="1400" dirty="0"/>
          </a:p>
        </p:txBody>
      </p:sp>
      <p:sp>
        <p:nvSpPr>
          <p:cNvPr id="5" name="Content Placeholder 2">
            <a:extLst>
              <a:ext uri="{FF2B5EF4-FFF2-40B4-BE49-F238E27FC236}">
                <a16:creationId xmlns:a16="http://schemas.microsoft.com/office/drawing/2014/main" id="{ED3779C1-B9E4-8437-77D5-2EA8175215EC}"/>
              </a:ext>
            </a:extLst>
          </p:cNvPr>
          <p:cNvSpPr txBox="1">
            <a:spLocks/>
          </p:cNvSpPr>
          <p:nvPr/>
        </p:nvSpPr>
        <p:spPr>
          <a:xfrm>
            <a:off x="292963" y="506027"/>
            <a:ext cx="11626050" cy="6569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6A3E3E"/>
              </a:solidFill>
              <a:latin typeface="Consolas" panose="020B0609020204030204" pitchFamily="49" charset="0"/>
            </a:endParaRPr>
          </a:p>
          <a:p>
            <a:pPr marL="0" indent="0">
              <a:buFont typeface="Arial" panose="020B0604020202020204" pitchFamily="34" charset="0"/>
              <a:buNone/>
            </a:pPr>
            <a:r>
              <a:rPr lang="en-US" sz="2600" b="1" dirty="0">
                <a:solidFill>
                  <a:srgbClr val="6A3E3E"/>
                </a:solidFill>
                <a:latin typeface="Consolas" panose="020B0609020204030204" pitchFamily="49" charset="0"/>
              </a:rPr>
              <a:t>Interface WebDriver Commands used to for browser automation: </a:t>
            </a:r>
          </a:p>
          <a:p>
            <a:endParaRPr lang="en-US" sz="1800" dirty="0">
              <a:latin typeface="Consolas" panose="020B0609020204030204" pitchFamily="49" charset="0"/>
            </a:endParaRPr>
          </a:p>
        </p:txBody>
      </p:sp>
      <p:pic>
        <p:nvPicPr>
          <p:cNvPr id="2" name="Google Shape;137;p5">
            <a:extLst>
              <a:ext uri="{FF2B5EF4-FFF2-40B4-BE49-F238E27FC236}">
                <a16:creationId xmlns:a16="http://schemas.microsoft.com/office/drawing/2014/main" id="{85264CFE-3DD5-5CBB-B9D6-E8C4A50B816C}"/>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
        <p:nvSpPr>
          <p:cNvPr id="6" name="Date Placeholder 5">
            <a:extLst>
              <a:ext uri="{FF2B5EF4-FFF2-40B4-BE49-F238E27FC236}">
                <a16:creationId xmlns:a16="http://schemas.microsoft.com/office/drawing/2014/main" id="{7E8ABF3E-67EA-F399-4AE5-AEA2186FABB8}"/>
              </a:ext>
            </a:extLst>
          </p:cNvPr>
          <p:cNvSpPr>
            <a:spLocks noGrp="1"/>
          </p:cNvSpPr>
          <p:nvPr>
            <p:ph type="dt" sz="half" idx="10"/>
          </p:nvPr>
        </p:nvSpPr>
        <p:spPr/>
        <p:txBody>
          <a:bodyPr/>
          <a:lstStyle/>
          <a:p>
            <a:fld id="{73420D43-952D-473F-A698-17A26324FDD0}" type="datetime1">
              <a:rPr lang="en-US" smtClean="0"/>
              <a:t>7/24/2023</a:t>
            </a:fld>
            <a:endParaRPr lang="en-US"/>
          </a:p>
        </p:txBody>
      </p:sp>
      <p:sp>
        <p:nvSpPr>
          <p:cNvPr id="7" name="Footer Placeholder 6">
            <a:extLst>
              <a:ext uri="{FF2B5EF4-FFF2-40B4-BE49-F238E27FC236}">
                <a16:creationId xmlns:a16="http://schemas.microsoft.com/office/drawing/2014/main" id="{F4915AD2-41DA-B095-D452-954CBFF223C0}"/>
              </a:ext>
            </a:extLst>
          </p:cNvPr>
          <p:cNvSpPr>
            <a:spLocks noGrp="1"/>
          </p:cNvSpPr>
          <p:nvPr>
            <p:ph type="ftr" sz="quarter" idx="11"/>
          </p:nvPr>
        </p:nvSpPr>
        <p:spPr/>
        <p:txBody>
          <a:bodyPr/>
          <a:lstStyle/>
          <a:p>
            <a:r>
              <a:rPr lang="en-US"/>
              <a:t>https://www.toptechschool.us</a:t>
            </a:r>
          </a:p>
        </p:txBody>
      </p:sp>
      <p:sp>
        <p:nvSpPr>
          <p:cNvPr id="8" name="Slide Number Placeholder 7">
            <a:extLst>
              <a:ext uri="{FF2B5EF4-FFF2-40B4-BE49-F238E27FC236}">
                <a16:creationId xmlns:a16="http://schemas.microsoft.com/office/drawing/2014/main" id="{6C55FEE4-6928-6F49-EC47-D7A2E8A2ABB3}"/>
              </a:ext>
            </a:extLst>
          </p:cNvPr>
          <p:cNvSpPr>
            <a:spLocks noGrp="1"/>
          </p:cNvSpPr>
          <p:nvPr>
            <p:ph type="sldNum" sz="quarter" idx="12"/>
          </p:nvPr>
        </p:nvSpPr>
        <p:spPr/>
        <p:txBody>
          <a:bodyPr/>
          <a:lstStyle/>
          <a:p>
            <a:fld id="{9E4B46C7-3753-4BDD-8496-2797342392DE}" type="slidenum">
              <a:rPr lang="en-US" smtClean="0"/>
              <a:t>10</a:t>
            </a:fld>
            <a:endParaRPr lang="en-US"/>
          </a:p>
        </p:txBody>
      </p:sp>
    </p:spTree>
    <p:extLst>
      <p:ext uri="{BB962C8B-B14F-4D97-AF65-F5344CB8AC3E}">
        <p14:creationId xmlns:p14="http://schemas.microsoft.com/office/powerpoint/2010/main" val="75763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3B75F-A3E4-E9F3-16A3-A6B5CCE93DEC}"/>
              </a:ext>
            </a:extLst>
          </p:cNvPr>
          <p:cNvSpPr>
            <a:spLocks noGrp="1"/>
          </p:cNvSpPr>
          <p:nvPr>
            <p:ph idx="1"/>
          </p:nvPr>
        </p:nvSpPr>
        <p:spPr>
          <a:xfrm>
            <a:off x="150920" y="319597"/>
            <a:ext cx="6178859" cy="4136993"/>
          </a:xfrm>
        </p:spPr>
        <p:txBody>
          <a:bodyPr>
            <a:normAutofit/>
          </a:bodyPr>
          <a:lstStyle/>
          <a:p>
            <a:pPr marL="0" marR="0" indent="0">
              <a:buNone/>
            </a:pPr>
            <a:r>
              <a:rPr lang="en-US" sz="2400" b="1" dirty="0">
                <a:effectLst/>
                <a:latin typeface="Times New Roman" panose="02020603050405020304" pitchFamily="18" charset="0"/>
                <a:ea typeface="Times New Roman" panose="02020603050405020304" pitchFamily="18" charset="0"/>
              </a:rPr>
              <a:t>How To Find Elements in Selenium WebDriver?</a:t>
            </a:r>
          </a:p>
          <a:p>
            <a:pPr marL="0" marR="0" indent="0">
              <a:buNone/>
            </a:pPr>
            <a:endParaRPr lang="en-US" sz="1800" dirty="0">
              <a:solidFill>
                <a:srgbClr val="0563C1"/>
              </a:solidFill>
              <a:effectLst/>
              <a:latin typeface="Times New Roman" panose="02020603050405020304" pitchFamily="18" charset="0"/>
              <a:ea typeface="Times New Roman" panose="02020603050405020304" pitchFamily="18" charset="0"/>
            </a:endParaRPr>
          </a:p>
          <a:p>
            <a:pPr marL="0" marR="0" indent="0">
              <a:buNone/>
            </a:pPr>
            <a:r>
              <a:rPr lang="en-US" sz="1800" dirty="0">
                <a:effectLst/>
                <a:latin typeface="Times New Roman" panose="02020603050405020304" pitchFamily="18" charset="0"/>
                <a:ea typeface="Times New Roman" panose="02020603050405020304" pitchFamily="18" charset="0"/>
              </a:rPr>
              <a:t>HTML </a:t>
            </a:r>
            <a:r>
              <a:rPr lang="en-US" sz="1800" dirty="0">
                <a:latin typeface="Times New Roman" panose="02020603050405020304" pitchFamily="18" charset="0"/>
                <a:ea typeface="Times New Roman" panose="02020603050405020304" pitchFamily="18" charset="0"/>
              </a:rPr>
              <a:t>or web elements </a:t>
            </a:r>
            <a:r>
              <a:rPr lang="en-US" sz="1800" dirty="0">
                <a:effectLst/>
                <a:latin typeface="Times New Roman" panose="02020603050405020304" pitchFamily="18" charset="0"/>
                <a:ea typeface="Times New Roman" panose="02020603050405020304" pitchFamily="18" charset="0"/>
              </a:rPr>
              <a:t>play a major role while testing an application. The first thing to do is to locate these elements on the web page.</a:t>
            </a:r>
          </a:p>
          <a:p>
            <a:pPr marL="0" marR="0" indent="0" algn="just">
              <a:buNone/>
            </a:pPr>
            <a:r>
              <a:rPr lang="en-US" sz="1800" dirty="0">
                <a:effectLst/>
                <a:latin typeface="Times New Roman" panose="02020603050405020304" pitchFamily="18" charset="0"/>
                <a:ea typeface="Times New Roman" panose="02020603050405020304" pitchFamily="18" charset="0"/>
              </a:rPr>
              <a:t>In order to find an element or eleme</a:t>
            </a:r>
            <a:r>
              <a:rPr lang="en-US" sz="1800" dirty="0">
                <a:latin typeface="Times New Roman" panose="02020603050405020304" pitchFamily="18" charset="0"/>
                <a:ea typeface="Times New Roman" panose="02020603050405020304" pitchFamily="18" charset="0"/>
              </a:rPr>
              <a:t>nts of  a web page we need to use the following two methods of </a:t>
            </a:r>
            <a:r>
              <a:rPr lang="en-US" sz="1800" b="1" i="1" u="sng" dirty="0" err="1">
                <a:latin typeface="Times New Roman" panose="02020603050405020304" pitchFamily="18" charset="0"/>
                <a:ea typeface="Times New Roman" panose="02020603050405020304" pitchFamily="18" charset="0"/>
              </a:rPr>
              <a:t>WebElement</a:t>
            </a:r>
            <a:r>
              <a:rPr lang="en-US" sz="1800" b="1" i="1" u="sng" dirty="0">
                <a:latin typeface="Times New Roman" panose="02020603050405020304" pitchFamily="18" charset="0"/>
                <a:ea typeface="Times New Roman" panose="02020603050405020304" pitchFamily="18" charset="0"/>
              </a:rPr>
              <a:t> interface : </a:t>
            </a:r>
          </a:p>
          <a:p>
            <a:pPr marL="0" marR="0"/>
            <a:r>
              <a:rPr lang="en-US" sz="1800" dirty="0" err="1">
                <a:effectLst/>
                <a:latin typeface="Times New Roman" panose="02020603050405020304" pitchFamily="18" charset="0"/>
                <a:ea typeface="Times New Roman" panose="02020603050405020304" pitchFamily="18" charset="0"/>
              </a:rPr>
              <a:t>FindElement</a:t>
            </a:r>
            <a:r>
              <a:rPr lang="en-US" sz="1800" dirty="0">
                <a:effectLst/>
                <a:latin typeface="Times New Roman" panose="02020603050405020304" pitchFamily="18" charset="0"/>
                <a:ea typeface="Times New Roman" panose="02020603050405020304" pitchFamily="18" charset="0"/>
              </a:rPr>
              <a:t> ();</a:t>
            </a:r>
          </a:p>
          <a:p>
            <a:pPr marL="0" marR="0"/>
            <a:r>
              <a:rPr lang="en-US" sz="1800" dirty="0" err="1">
                <a:latin typeface="Times New Roman" panose="02020603050405020304" pitchFamily="18" charset="0"/>
                <a:ea typeface="Times New Roman" panose="02020603050405020304" pitchFamily="18" charset="0"/>
              </a:rPr>
              <a:t>FindElements</a:t>
            </a:r>
            <a:r>
              <a:rPr lang="en-US" sz="1800" dirty="0">
                <a:latin typeface="Times New Roman" panose="02020603050405020304" pitchFamily="18" charset="0"/>
                <a:ea typeface="Times New Roman" panose="02020603050405020304" pitchFamily="18" charset="0"/>
              </a:rPr>
              <a:t>();</a:t>
            </a:r>
          </a:p>
          <a:p>
            <a:pPr marL="0" marR="0" indent="0">
              <a:buNone/>
            </a:pPr>
            <a:r>
              <a:rPr lang="en-US" sz="1800" dirty="0">
                <a:latin typeface="Times New Roman" panose="02020603050405020304" pitchFamily="18" charset="0"/>
                <a:ea typeface="Times New Roman" panose="02020603050405020304" pitchFamily="18" charset="0"/>
              </a:rPr>
              <a:t>And use locators to locate these element on the page.</a:t>
            </a:r>
          </a:p>
          <a:p>
            <a:pPr marL="0" marR="0" algn="just"/>
            <a:endParaRPr lang="en-US" sz="1800" dirty="0">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A9AA6ECE-F5CF-C4CB-8A6E-3E5F58767164}"/>
              </a:ext>
            </a:extLst>
          </p:cNvPr>
          <p:cNvPicPr>
            <a:picLocks noChangeAspect="1"/>
          </p:cNvPicPr>
          <p:nvPr/>
        </p:nvPicPr>
        <p:blipFill>
          <a:blip r:embed="rId2"/>
          <a:stretch>
            <a:fillRect/>
          </a:stretch>
        </p:blipFill>
        <p:spPr>
          <a:xfrm>
            <a:off x="612559" y="4899741"/>
            <a:ext cx="10848513" cy="1739964"/>
          </a:xfrm>
          <a:prstGeom prst="rect">
            <a:avLst/>
          </a:prstGeom>
        </p:spPr>
      </p:pic>
      <p:sp>
        <p:nvSpPr>
          <p:cNvPr id="6" name="Content Placeholder 2">
            <a:extLst>
              <a:ext uri="{FF2B5EF4-FFF2-40B4-BE49-F238E27FC236}">
                <a16:creationId xmlns:a16="http://schemas.microsoft.com/office/drawing/2014/main" id="{D9E19FBA-79F7-07D3-27A0-830224F2E2BB}"/>
              </a:ext>
            </a:extLst>
          </p:cNvPr>
          <p:cNvSpPr txBox="1">
            <a:spLocks/>
          </p:cNvSpPr>
          <p:nvPr/>
        </p:nvSpPr>
        <p:spPr>
          <a:xfrm>
            <a:off x="6658252" y="319597"/>
            <a:ext cx="5382828" cy="43234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Times New Roman" panose="02020603050405020304" pitchFamily="18" charset="0"/>
              <a:ea typeface="Times New Roman" panose="02020603050405020304" pitchFamily="18" charset="0"/>
            </a:endParaRPr>
          </a:p>
          <a:p>
            <a:pPr marL="0" indent="0">
              <a:lnSpc>
                <a:spcPct val="107000"/>
              </a:lnSpc>
              <a:spcBef>
                <a:spcPts val="0"/>
              </a:spcBef>
              <a:spcAft>
                <a:spcPts val="750"/>
              </a:spcAft>
              <a:buFont typeface="Arial" panose="020B0604020202020204" pitchFamily="34" charset="0"/>
              <a:buNone/>
            </a:pPr>
            <a:r>
              <a:rPr lang="en-US" sz="2000" b="1" u="sng" dirty="0">
                <a:solidFill>
                  <a:srgbClr val="353833"/>
                </a:solidFill>
                <a:latin typeface="Courier New" panose="02070309020205020404" pitchFamily="49" charset="0"/>
                <a:ea typeface="Times New Roman" panose="02020603050405020304" pitchFamily="18" charset="0"/>
                <a:cs typeface="Arial" panose="020B0604020202020204" pitchFamily="34" charset="0"/>
              </a:rPr>
              <a:t>Locators</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a:lnSpc>
                <a:spcPct val="107000"/>
              </a:lnSpc>
              <a:spcBef>
                <a:spcPts val="0"/>
              </a:spcBef>
              <a:spcAft>
                <a:spcPts val="750"/>
              </a:spcAft>
            </a:pPr>
            <a:r>
              <a:rPr lang="en-US" sz="1800"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There are eight different common locators to uniquely identify an HTML element on a web page. We can find the location of an element by the following methods: </a:t>
            </a:r>
          </a:p>
          <a:p>
            <a:pPr marL="0">
              <a:lnSpc>
                <a:spcPct val="107000"/>
              </a:lnSpc>
              <a:spcBef>
                <a:spcPts val="0"/>
              </a:spcBef>
              <a:spcAft>
                <a:spcPts val="750"/>
              </a:spcAft>
            </a:pP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by.id() </a:t>
            </a:r>
          </a:p>
          <a:p>
            <a:pPr marL="0">
              <a:lnSpc>
                <a:spcPct val="107000"/>
              </a:lnSpc>
              <a:spcBef>
                <a:spcPts val="0"/>
              </a:spcBef>
              <a:spcAft>
                <a:spcPts val="750"/>
              </a:spcAft>
            </a:pP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by.name() 	            	</a:t>
            </a:r>
          </a:p>
          <a:p>
            <a:pPr marL="0">
              <a:lnSpc>
                <a:spcPct val="107000"/>
              </a:lnSpc>
              <a:spcBef>
                <a:spcPts val="0"/>
              </a:spcBef>
              <a:spcAft>
                <a:spcPts val="750"/>
              </a:spcAft>
            </a:pPr>
            <a:r>
              <a:rPr lang="en-US" sz="1800" b="1" i="1" dirty="0" err="1">
                <a:solidFill>
                  <a:srgbClr val="353833"/>
                </a:solidFill>
                <a:latin typeface="Courier New" panose="02070309020205020404" pitchFamily="49" charset="0"/>
                <a:ea typeface="Times New Roman" panose="02020603050405020304" pitchFamily="18" charset="0"/>
                <a:cs typeface="Arial" panose="020B0604020202020204" pitchFamily="34" charset="0"/>
              </a:rPr>
              <a:t>by.ClassName</a:t>
            </a: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a:t>
            </a:r>
          </a:p>
          <a:p>
            <a:pPr marL="0">
              <a:lnSpc>
                <a:spcPct val="107000"/>
              </a:lnSpc>
              <a:spcBef>
                <a:spcPts val="0"/>
              </a:spcBef>
              <a:spcAft>
                <a:spcPts val="750"/>
              </a:spcAft>
            </a:pP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 </a:t>
            </a:r>
            <a:r>
              <a:rPr lang="en-US" sz="1800" b="1" i="1" dirty="0" err="1">
                <a:solidFill>
                  <a:srgbClr val="353833"/>
                </a:solidFill>
                <a:latin typeface="Courier New" panose="02070309020205020404" pitchFamily="49" charset="0"/>
                <a:ea typeface="Times New Roman" panose="02020603050405020304" pitchFamily="18" charset="0"/>
                <a:cs typeface="Arial" panose="020B0604020202020204" pitchFamily="34" charset="0"/>
              </a:rPr>
              <a:t>by.TagName</a:t>
            </a: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 	</a:t>
            </a:r>
          </a:p>
          <a:p>
            <a:pPr marL="0">
              <a:lnSpc>
                <a:spcPct val="107000"/>
              </a:lnSpc>
              <a:spcBef>
                <a:spcPts val="0"/>
              </a:spcBef>
              <a:spcAft>
                <a:spcPts val="750"/>
              </a:spcAft>
            </a:pPr>
            <a:r>
              <a:rPr lang="en-US" sz="1800" b="1" i="1" dirty="0" err="1">
                <a:solidFill>
                  <a:srgbClr val="353833"/>
                </a:solidFill>
                <a:latin typeface="Courier New" panose="02070309020205020404" pitchFamily="49" charset="0"/>
                <a:ea typeface="Times New Roman" panose="02020603050405020304" pitchFamily="18" charset="0"/>
                <a:cs typeface="Arial" panose="020B0604020202020204" pitchFamily="34" charset="0"/>
              </a:rPr>
              <a:t>by.LinkText</a:t>
            </a: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 </a:t>
            </a:r>
          </a:p>
          <a:p>
            <a:pPr marL="0">
              <a:lnSpc>
                <a:spcPct val="107000"/>
              </a:lnSpc>
              <a:spcBef>
                <a:spcPts val="0"/>
              </a:spcBef>
              <a:spcAft>
                <a:spcPts val="750"/>
              </a:spcAft>
            </a:pPr>
            <a:r>
              <a:rPr lang="en-US" sz="1800" b="1" i="1" dirty="0" err="1">
                <a:solidFill>
                  <a:srgbClr val="353833"/>
                </a:solidFill>
                <a:latin typeface="Courier New" panose="02070309020205020404" pitchFamily="49" charset="0"/>
                <a:ea typeface="Times New Roman" panose="02020603050405020304" pitchFamily="18" charset="0"/>
                <a:cs typeface="Arial" panose="020B0604020202020204" pitchFamily="34" charset="0"/>
              </a:rPr>
              <a:t>by.PartialLinkText</a:t>
            </a: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 </a:t>
            </a:r>
          </a:p>
          <a:p>
            <a:pPr marL="0">
              <a:lnSpc>
                <a:spcPct val="107000"/>
              </a:lnSpc>
              <a:spcBef>
                <a:spcPts val="0"/>
              </a:spcBef>
              <a:spcAft>
                <a:spcPts val="750"/>
              </a:spcAft>
            </a:pPr>
            <a:r>
              <a:rPr lang="en-US" sz="1800" b="1" i="1" dirty="0" err="1">
                <a:solidFill>
                  <a:srgbClr val="353833"/>
                </a:solidFill>
                <a:latin typeface="Courier New" panose="02070309020205020404" pitchFamily="49" charset="0"/>
                <a:ea typeface="Times New Roman" panose="02020603050405020304" pitchFamily="18" charset="0"/>
                <a:cs typeface="Arial" panose="020B0604020202020204" pitchFamily="34" charset="0"/>
              </a:rPr>
              <a:t>by.Xpath</a:t>
            </a: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a:t>
            </a:r>
          </a:p>
          <a:p>
            <a:pPr marL="0">
              <a:lnSpc>
                <a:spcPct val="107000"/>
              </a:lnSpc>
              <a:spcBef>
                <a:spcPts val="0"/>
              </a:spcBef>
              <a:spcAft>
                <a:spcPts val="750"/>
              </a:spcAft>
            </a:pPr>
            <a:r>
              <a:rPr lang="en-US" sz="1800" b="1" i="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by.CSS Selector()</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750"/>
              </a:spcAft>
              <a:buFont typeface="Arial" panose="020B0604020202020204" pitchFamily="34" charset="0"/>
              <a:buNone/>
            </a:pPr>
            <a:r>
              <a:rPr lang="en-US" sz="1800" dirty="0">
                <a:solidFill>
                  <a:srgbClr val="353833"/>
                </a:solidFill>
                <a:latin typeface="Courier New" panose="02070309020205020404" pitchFamily="49" charset="0"/>
                <a:ea typeface="Times New Roman" panose="02020603050405020304" pitchFamily="18" charset="0"/>
                <a:cs typeface="Arial" panose="020B0604020202020204" pitchFamily="34" charset="0"/>
              </a:rPr>
              <a:t> </a:t>
            </a:r>
            <a:endParaRPr lang="en-US" sz="1800" dirty="0">
              <a:latin typeface="Times New Roman" panose="02020603050405020304" pitchFamily="18" charset="0"/>
              <a:ea typeface="Times New Roman" panose="02020603050405020304" pitchFamily="18" charset="0"/>
            </a:endParaRPr>
          </a:p>
          <a:p>
            <a:pPr marL="0" algn="just"/>
            <a:endParaRPr lang="en-US" sz="1800" dirty="0">
              <a:latin typeface="Times New Roman" panose="02020603050405020304" pitchFamily="18" charset="0"/>
              <a:ea typeface="Times New Roman" panose="02020603050405020304" pitchFamily="18"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9632B48-0E86-2A55-4DB8-776AAFF72AA2}"/>
                  </a:ext>
                </a:extLst>
              </p14:cNvPr>
              <p14:cNvContentPartPr/>
              <p14:nvPr/>
            </p14:nvContentPartPr>
            <p14:xfrm>
              <a:off x="692193" y="5670388"/>
              <a:ext cx="652680" cy="37080"/>
            </p14:xfrm>
          </p:contentPart>
        </mc:Choice>
        <mc:Fallback xmlns="">
          <p:pic>
            <p:nvPicPr>
              <p:cNvPr id="10" name="Ink 9">
                <a:extLst>
                  <a:ext uri="{FF2B5EF4-FFF2-40B4-BE49-F238E27FC236}">
                    <a16:creationId xmlns:a16="http://schemas.microsoft.com/office/drawing/2014/main" id="{E9632B48-0E86-2A55-4DB8-776AAFF72AA2}"/>
                  </a:ext>
                </a:extLst>
              </p:cNvPr>
              <p:cNvPicPr/>
              <p:nvPr/>
            </p:nvPicPr>
            <p:blipFill>
              <a:blip r:embed="rId4"/>
              <a:stretch>
                <a:fillRect/>
              </a:stretch>
            </p:blipFill>
            <p:spPr>
              <a:xfrm>
                <a:off x="638193" y="5562748"/>
                <a:ext cx="760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AFB04C51-7401-08ED-3116-F587DDD7B5AD}"/>
                  </a:ext>
                </a:extLst>
              </p14:cNvPr>
              <p14:cNvContentPartPr/>
              <p14:nvPr/>
            </p14:nvContentPartPr>
            <p14:xfrm>
              <a:off x="745473" y="5819788"/>
              <a:ext cx="449280" cy="3960"/>
            </p14:xfrm>
          </p:contentPart>
        </mc:Choice>
        <mc:Fallback xmlns="">
          <p:pic>
            <p:nvPicPr>
              <p:cNvPr id="11" name="Ink 10">
                <a:extLst>
                  <a:ext uri="{FF2B5EF4-FFF2-40B4-BE49-F238E27FC236}">
                    <a16:creationId xmlns:a16="http://schemas.microsoft.com/office/drawing/2014/main" id="{AFB04C51-7401-08ED-3116-F587DDD7B5AD}"/>
                  </a:ext>
                </a:extLst>
              </p:cNvPr>
              <p:cNvPicPr/>
              <p:nvPr/>
            </p:nvPicPr>
            <p:blipFill>
              <a:blip r:embed="rId6"/>
              <a:stretch>
                <a:fillRect/>
              </a:stretch>
            </p:blipFill>
            <p:spPr>
              <a:xfrm>
                <a:off x="691473" y="5711788"/>
                <a:ext cx="556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F892390-9F13-4ADA-4A84-2D72CE545C2B}"/>
                  </a:ext>
                </a:extLst>
              </p14:cNvPr>
              <p14:cNvContentPartPr/>
              <p14:nvPr/>
            </p14:nvContentPartPr>
            <p14:xfrm>
              <a:off x="887673" y="5920948"/>
              <a:ext cx="149760" cy="27360"/>
            </p14:xfrm>
          </p:contentPart>
        </mc:Choice>
        <mc:Fallback xmlns="">
          <p:pic>
            <p:nvPicPr>
              <p:cNvPr id="12" name="Ink 11">
                <a:extLst>
                  <a:ext uri="{FF2B5EF4-FFF2-40B4-BE49-F238E27FC236}">
                    <a16:creationId xmlns:a16="http://schemas.microsoft.com/office/drawing/2014/main" id="{0F892390-9F13-4ADA-4A84-2D72CE545C2B}"/>
                  </a:ext>
                </a:extLst>
              </p:cNvPr>
              <p:cNvPicPr/>
              <p:nvPr/>
            </p:nvPicPr>
            <p:blipFill>
              <a:blip r:embed="rId8"/>
              <a:stretch>
                <a:fillRect/>
              </a:stretch>
            </p:blipFill>
            <p:spPr>
              <a:xfrm>
                <a:off x="833673" y="5812948"/>
                <a:ext cx="257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8E7D3BA9-5C52-BFF2-4B83-FE6EAA614159}"/>
                  </a:ext>
                </a:extLst>
              </p14:cNvPr>
              <p14:cNvContentPartPr/>
              <p14:nvPr/>
            </p14:nvContentPartPr>
            <p14:xfrm>
              <a:off x="1269273" y="5796748"/>
              <a:ext cx="123480" cy="27360"/>
            </p14:xfrm>
          </p:contentPart>
        </mc:Choice>
        <mc:Fallback xmlns="">
          <p:pic>
            <p:nvPicPr>
              <p:cNvPr id="13" name="Ink 12">
                <a:extLst>
                  <a:ext uri="{FF2B5EF4-FFF2-40B4-BE49-F238E27FC236}">
                    <a16:creationId xmlns:a16="http://schemas.microsoft.com/office/drawing/2014/main" id="{8E7D3BA9-5C52-BFF2-4B83-FE6EAA614159}"/>
                  </a:ext>
                </a:extLst>
              </p:cNvPr>
              <p:cNvPicPr/>
              <p:nvPr/>
            </p:nvPicPr>
            <p:blipFill>
              <a:blip r:embed="rId10"/>
              <a:stretch>
                <a:fillRect/>
              </a:stretch>
            </p:blipFill>
            <p:spPr>
              <a:xfrm>
                <a:off x="1215273" y="5689108"/>
                <a:ext cx="231120" cy="243000"/>
              </a:xfrm>
              <a:prstGeom prst="rect">
                <a:avLst/>
              </a:prstGeom>
            </p:spPr>
          </p:pic>
        </mc:Fallback>
      </mc:AlternateContent>
      <p:sp>
        <p:nvSpPr>
          <p:cNvPr id="16" name="Footer Placeholder 15">
            <a:extLst>
              <a:ext uri="{FF2B5EF4-FFF2-40B4-BE49-F238E27FC236}">
                <a16:creationId xmlns:a16="http://schemas.microsoft.com/office/drawing/2014/main" id="{A6E26890-772A-0F2C-3FA8-1B9C9CF3E65C}"/>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6985B132-E11A-4E3E-F5C5-86AABD6FDAC5}"/>
              </a:ext>
            </a:extLst>
          </p:cNvPr>
          <p:cNvSpPr>
            <a:spLocks noGrp="1"/>
          </p:cNvSpPr>
          <p:nvPr>
            <p:ph type="dt" sz="half" idx="10"/>
          </p:nvPr>
        </p:nvSpPr>
        <p:spPr/>
        <p:txBody>
          <a:bodyPr/>
          <a:lstStyle/>
          <a:p>
            <a:fld id="{26D3C1D4-78E5-4284-82AD-672D5A740FAE}" type="datetime1">
              <a:rPr lang="en-US" smtClean="0"/>
              <a:t>7/24/2023</a:t>
            </a:fld>
            <a:endParaRPr lang="en-US"/>
          </a:p>
        </p:txBody>
      </p:sp>
      <p:sp>
        <p:nvSpPr>
          <p:cNvPr id="4" name="Slide Number Placeholder 3">
            <a:extLst>
              <a:ext uri="{FF2B5EF4-FFF2-40B4-BE49-F238E27FC236}">
                <a16:creationId xmlns:a16="http://schemas.microsoft.com/office/drawing/2014/main" id="{A33FB535-AACF-0A25-6B57-26DC3A16031D}"/>
              </a:ext>
            </a:extLst>
          </p:cNvPr>
          <p:cNvSpPr>
            <a:spLocks noGrp="1"/>
          </p:cNvSpPr>
          <p:nvPr>
            <p:ph type="sldNum" sz="quarter" idx="12"/>
          </p:nvPr>
        </p:nvSpPr>
        <p:spPr/>
        <p:txBody>
          <a:bodyPr/>
          <a:lstStyle/>
          <a:p>
            <a:fld id="{9E4B46C7-3753-4BDD-8496-2797342392DE}" type="slidenum">
              <a:rPr lang="en-US" smtClean="0"/>
              <a:t>11</a:t>
            </a:fld>
            <a:endParaRPr lang="en-US"/>
          </a:p>
        </p:txBody>
      </p:sp>
      <p:pic>
        <p:nvPicPr>
          <p:cNvPr id="7" name="Google Shape;137;p5">
            <a:extLst>
              <a:ext uri="{FF2B5EF4-FFF2-40B4-BE49-F238E27FC236}">
                <a16:creationId xmlns:a16="http://schemas.microsoft.com/office/drawing/2014/main" id="{5A84B660-2EBF-B0FE-C27E-201D82A4E976}"/>
              </a:ext>
            </a:extLst>
          </p:cNvPr>
          <p:cNvPicPr preferRelativeResize="0"/>
          <p:nvPr/>
        </p:nvPicPr>
        <p:blipFill rotWithShape="1">
          <a:blip r:embed="rId11">
            <a:alphaModFix/>
          </a:blip>
          <a:srcRect/>
          <a:stretch/>
        </p:blipFill>
        <p:spPr>
          <a:xfrm>
            <a:off x="10679302" y="0"/>
            <a:ext cx="1348995" cy="869511"/>
          </a:xfrm>
          <a:prstGeom prst="rect">
            <a:avLst/>
          </a:prstGeom>
          <a:noFill/>
          <a:ln>
            <a:noFill/>
          </a:ln>
        </p:spPr>
      </p:pic>
    </p:spTree>
    <p:extLst>
      <p:ext uri="{BB962C8B-B14F-4D97-AF65-F5344CB8AC3E}">
        <p14:creationId xmlns:p14="http://schemas.microsoft.com/office/powerpoint/2010/main" val="225136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D48633-EF1E-8731-5DE4-95BE76CBDF17}"/>
              </a:ext>
            </a:extLst>
          </p:cNvPr>
          <p:cNvPicPr>
            <a:picLocks noGrp="1" noChangeAspect="1"/>
          </p:cNvPicPr>
          <p:nvPr>
            <p:ph idx="1"/>
          </p:nvPr>
        </p:nvPicPr>
        <p:blipFill>
          <a:blip r:embed="rId2"/>
          <a:stretch>
            <a:fillRect/>
          </a:stretch>
        </p:blipFill>
        <p:spPr>
          <a:xfrm>
            <a:off x="6490318" y="1067786"/>
            <a:ext cx="4950034" cy="5288564"/>
          </a:xfrm>
        </p:spPr>
      </p:pic>
      <p:sp>
        <p:nvSpPr>
          <p:cNvPr id="6" name="TextBox 5">
            <a:extLst>
              <a:ext uri="{FF2B5EF4-FFF2-40B4-BE49-F238E27FC236}">
                <a16:creationId xmlns:a16="http://schemas.microsoft.com/office/drawing/2014/main" id="{59FFAFE0-9A88-DFAC-A207-083A9A6D3A6A}"/>
              </a:ext>
            </a:extLst>
          </p:cNvPr>
          <p:cNvSpPr txBox="1"/>
          <p:nvPr/>
        </p:nvSpPr>
        <p:spPr>
          <a:xfrm>
            <a:off x="434267" y="403576"/>
            <a:ext cx="3193741" cy="2388218"/>
          </a:xfrm>
          <a:prstGeom prst="rect">
            <a:avLst/>
          </a:prstGeom>
          <a:noFill/>
        </p:spPr>
        <p:txBody>
          <a:bodyPr wrap="square">
            <a:spAutoFit/>
          </a:bodyPr>
          <a:lstStyle/>
          <a:p>
            <a:pPr marL="0" marR="0">
              <a:lnSpc>
                <a:spcPct val="107000"/>
              </a:lnSpc>
              <a:spcBef>
                <a:spcPts val="0"/>
              </a:spcBef>
              <a:spcAft>
                <a:spcPts val="750"/>
              </a:spcAft>
            </a:pPr>
            <a:r>
              <a:rPr lang="en-US" sz="1200" b="1" i="1" u="sng"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Terminologies: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Inspect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DOM(Document Object Model)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Tag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Attribute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Value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HTML element</a:t>
            </a:r>
          </a:p>
          <a:p>
            <a:pPr marL="342900" indent="-342900">
              <a:lnSpc>
                <a:spcPct val="107000"/>
              </a:lnSpc>
              <a:spcAft>
                <a:spcPts val="750"/>
              </a:spcAft>
              <a:buFont typeface="Symbol" panose="05050102010706020507" pitchFamily="18" charset="2"/>
              <a:buChar char=""/>
            </a:pPr>
            <a:r>
              <a:rPr lang="en-US" sz="1200" i="1" dirty="0">
                <a:solidFill>
                  <a:srgbClr val="353833"/>
                </a:solidFill>
                <a:effectLst/>
                <a:latin typeface="Courier New" panose="02070309020205020404" pitchFamily="49" charset="0"/>
                <a:ea typeface="Times New Roman" panose="02020603050405020304" pitchFamily="18" charset="0"/>
                <a:cs typeface="Arial" panose="020B0604020202020204" pitchFamily="34" charset="0"/>
              </a:rPr>
              <a:t>Developer tools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B098B741-3C35-7F68-2C83-ECA20A0C260C}"/>
              </a:ext>
            </a:extLst>
          </p:cNvPr>
          <p:cNvSpPr txBox="1">
            <a:spLocks/>
          </p:cNvSpPr>
          <p:nvPr/>
        </p:nvSpPr>
        <p:spPr>
          <a:xfrm>
            <a:off x="443884" y="3249671"/>
            <a:ext cx="5257800" cy="164680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750"/>
              </a:spcAft>
              <a:buFont typeface="Arial" panose="020B0604020202020204" pitchFamily="34" charset="0"/>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750"/>
              </a:spcAft>
              <a:buFont typeface="Arial" panose="020B0604020202020204" pitchFamily="34" charset="0"/>
              <a:buNone/>
            </a:pPr>
            <a:r>
              <a:rPr lang="en-US" sz="1800" b="1" dirty="0">
                <a:solidFill>
                  <a:srgbClr val="353833"/>
                </a:solidFill>
                <a:latin typeface="Courier New" panose="02070309020205020404" pitchFamily="49" charset="0"/>
                <a:ea typeface="Times New Roman" panose="02020603050405020304" pitchFamily="18" charset="0"/>
                <a:cs typeface="Arial" panose="020B0604020202020204" pitchFamily="34" charset="0"/>
              </a:rPr>
              <a:t>Note</a:t>
            </a:r>
            <a:r>
              <a:rPr lang="en-US" sz="1800" dirty="0">
                <a:solidFill>
                  <a:srgbClr val="353833"/>
                </a:solidFill>
                <a:latin typeface="Courier New" panose="02070309020205020404" pitchFamily="49" charset="0"/>
                <a:ea typeface="Times New Roman" panose="02020603050405020304" pitchFamily="18" charset="0"/>
                <a:cs typeface="Arial" panose="020B0604020202020204" pitchFamily="34" charset="0"/>
              </a:rPr>
              <a:t>:</a:t>
            </a:r>
          </a:p>
          <a:p>
            <a:pPr marL="0">
              <a:lnSpc>
                <a:spcPct val="107000"/>
              </a:lnSpc>
              <a:spcBef>
                <a:spcPts val="0"/>
              </a:spcBef>
              <a:spcAft>
                <a:spcPts val="750"/>
              </a:spcAft>
            </a:pPr>
            <a:r>
              <a:rPr lang="en-US" sz="1800" dirty="0">
                <a:solidFill>
                  <a:srgbClr val="353833"/>
                </a:solidFill>
                <a:latin typeface="Courier New" panose="02070309020205020404" pitchFamily="49" charset="0"/>
                <a:ea typeface="Times New Roman" panose="02020603050405020304" pitchFamily="18" charset="0"/>
                <a:cs typeface="Arial" panose="020B0604020202020204" pitchFamily="34" charset="0"/>
              </a:rPr>
              <a:t>Web Elements on a web page may not have all the attributes declared </a:t>
            </a:r>
          </a:p>
          <a:p>
            <a:pPr marL="0">
              <a:lnSpc>
                <a:spcPct val="107000"/>
              </a:lnSpc>
              <a:spcBef>
                <a:spcPts val="0"/>
              </a:spcBef>
              <a:spcAft>
                <a:spcPts val="750"/>
              </a:spcAft>
            </a:pPr>
            <a:r>
              <a:rPr lang="en-US" sz="1800" dirty="0">
                <a:solidFill>
                  <a:srgbClr val="353833"/>
                </a:solidFill>
                <a:latin typeface="Courier New" panose="02070309020205020404" pitchFamily="49" charset="0"/>
                <a:ea typeface="Times New Roman" panose="02020603050405020304" pitchFamily="18" charset="0"/>
                <a:cs typeface="Arial" panose="020B0604020202020204" pitchFamily="34" charset="0"/>
              </a:rPr>
              <a:t>It is up to the developer of the test script to select the attribute that uniquely identifies the Web Element on the web page for the automation.</a:t>
            </a:r>
            <a:endParaRPr lang="en-US" sz="1800" dirty="0">
              <a:latin typeface="Times New Roman" panose="02020603050405020304" pitchFamily="18" charset="0"/>
              <a:ea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205C9613-492E-D057-2287-A483096510A9}"/>
              </a:ext>
            </a:extLst>
          </p:cNvPr>
          <p:cNvPicPr>
            <a:picLocks noChangeAspect="1"/>
          </p:cNvPicPr>
          <p:nvPr/>
        </p:nvPicPr>
        <p:blipFill>
          <a:blip r:embed="rId3"/>
          <a:stretch>
            <a:fillRect/>
          </a:stretch>
        </p:blipFill>
        <p:spPr>
          <a:xfrm>
            <a:off x="321072" y="4896478"/>
            <a:ext cx="5257800" cy="1646807"/>
          </a:xfrm>
          <a:prstGeom prst="rect">
            <a:avLst/>
          </a:prstGeom>
        </p:spPr>
      </p:pic>
      <p:sp>
        <p:nvSpPr>
          <p:cNvPr id="4" name="Footer Placeholder 3">
            <a:extLst>
              <a:ext uri="{FF2B5EF4-FFF2-40B4-BE49-F238E27FC236}">
                <a16:creationId xmlns:a16="http://schemas.microsoft.com/office/drawing/2014/main" id="{3F0F5361-8C4B-2A04-62E5-979F31376D47}"/>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9BADF0A5-85B5-8DE1-075B-4C6D23D8C0A2}"/>
              </a:ext>
            </a:extLst>
          </p:cNvPr>
          <p:cNvSpPr>
            <a:spLocks noGrp="1"/>
          </p:cNvSpPr>
          <p:nvPr>
            <p:ph type="dt" sz="half" idx="10"/>
          </p:nvPr>
        </p:nvSpPr>
        <p:spPr/>
        <p:txBody>
          <a:bodyPr/>
          <a:lstStyle/>
          <a:p>
            <a:fld id="{23AB196E-D212-4349-BAF8-F6387E5B609D}" type="datetime1">
              <a:rPr lang="en-US" smtClean="0"/>
              <a:t>7/24/2023</a:t>
            </a:fld>
            <a:endParaRPr lang="en-US"/>
          </a:p>
        </p:txBody>
      </p:sp>
      <p:sp>
        <p:nvSpPr>
          <p:cNvPr id="3" name="Slide Number Placeholder 2">
            <a:extLst>
              <a:ext uri="{FF2B5EF4-FFF2-40B4-BE49-F238E27FC236}">
                <a16:creationId xmlns:a16="http://schemas.microsoft.com/office/drawing/2014/main" id="{8D6F322C-526A-0ED4-4F3D-115C82FCF2F1}"/>
              </a:ext>
            </a:extLst>
          </p:cNvPr>
          <p:cNvSpPr>
            <a:spLocks noGrp="1"/>
          </p:cNvSpPr>
          <p:nvPr>
            <p:ph type="sldNum" sz="quarter" idx="12"/>
          </p:nvPr>
        </p:nvSpPr>
        <p:spPr/>
        <p:txBody>
          <a:bodyPr/>
          <a:lstStyle/>
          <a:p>
            <a:fld id="{9E4B46C7-3753-4BDD-8496-2797342392DE}" type="slidenum">
              <a:rPr lang="en-US" smtClean="0"/>
              <a:t>12</a:t>
            </a:fld>
            <a:endParaRPr lang="en-US"/>
          </a:p>
        </p:txBody>
      </p:sp>
      <p:pic>
        <p:nvPicPr>
          <p:cNvPr id="9" name="Google Shape;137;p5">
            <a:extLst>
              <a:ext uri="{FF2B5EF4-FFF2-40B4-BE49-F238E27FC236}">
                <a16:creationId xmlns:a16="http://schemas.microsoft.com/office/drawing/2014/main" id="{ECF8F222-107D-AE89-8F34-E15807CB9AFB}"/>
              </a:ext>
            </a:extLst>
          </p:cNvPr>
          <p:cNvPicPr preferRelativeResize="0"/>
          <p:nvPr/>
        </p:nvPicPr>
        <p:blipFill rotWithShape="1">
          <a:blip r:embed="rId4">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267684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07835-51D0-21F9-F90E-29A1B6F638F9}"/>
              </a:ext>
            </a:extLst>
          </p:cNvPr>
          <p:cNvSpPr>
            <a:spLocks noGrp="1"/>
          </p:cNvSpPr>
          <p:nvPr>
            <p:ph idx="1"/>
          </p:nvPr>
        </p:nvSpPr>
        <p:spPr>
          <a:xfrm>
            <a:off x="332172" y="325299"/>
            <a:ext cx="8367945" cy="2728619"/>
          </a:xfrm>
        </p:spPr>
        <p:txBody>
          <a:bodyPr>
            <a:normAutofit fontScale="85000" lnSpcReduction="20000"/>
          </a:bodyPr>
          <a:lstStyle/>
          <a:p>
            <a:pPr marL="0" marR="0" indent="0">
              <a:lnSpc>
                <a:spcPts val="2850"/>
              </a:lnSpc>
              <a:buNone/>
            </a:pPr>
            <a:r>
              <a:rPr lang="en-US" b="1" dirty="0">
                <a:solidFill>
                  <a:srgbClr val="454A55"/>
                </a:solidFill>
                <a:effectLst/>
                <a:latin typeface="Helvetica" panose="020B0604020202020204" pitchFamily="34" charset="0"/>
                <a:ea typeface="Times New Roman" panose="02020603050405020304" pitchFamily="18" charset="0"/>
              </a:rPr>
              <a:t>Locators Examples: </a:t>
            </a:r>
          </a:p>
          <a:p>
            <a:pPr marL="0" marR="0" indent="0">
              <a:lnSpc>
                <a:spcPts val="2850"/>
              </a:lnSpc>
              <a:buNone/>
            </a:pPr>
            <a:r>
              <a:rPr lang="en-US" sz="1800" b="1" dirty="0">
                <a:solidFill>
                  <a:srgbClr val="454A55"/>
                </a:solidFill>
                <a:effectLst/>
                <a:latin typeface="Helvetica" panose="020B0604020202020204" pitchFamily="34" charset="0"/>
                <a:ea typeface="Times New Roman" panose="02020603050405020304" pitchFamily="18" charset="0"/>
              </a:rPr>
              <a:t>The By.id() method</a:t>
            </a:r>
            <a:endParaRPr lang="en-US" sz="1800" b="1"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750"/>
              </a:spcAft>
              <a:buNone/>
            </a:pP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&lt;input </a:t>
            </a:r>
            <a:r>
              <a:rPr lang="en-US" sz="18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id="search"</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type="search" name="q" value="" class="input-text required-entry" </a:t>
            </a: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maxlength</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="128" placeholder="Search entire store here..." autocomplete="off"&gt;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750"/>
              </a:spcAft>
              <a:buNone/>
            </a:pP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750"/>
              </a:spcAft>
              <a:buNone/>
            </a:pP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WebElement</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 </a:t>
            </a: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driver.findElement</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r>
              <a:rPr lang="en-US" sz="18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By.id("search")</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b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searchBox.sendKeys</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("Bags");</a:t>
            </a:r>
            <a:b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8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searchBox.submit</a:t>
            </a:r>
            <a:r>
              <a:rPr lang="en-US" sz="18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7F5F0F6D-78AD-97AE-C92A-5B50C9951C5F}"/>
              </a:ext>
            </a:extLst>
          </p:cNvPr>
          <p:cNvSpPr txBox="1"/>
          <p:nvPr/>
        </p:nvSpPr>
        <p:spPr>
          <a:xfrm>
            <a:off x="332173" y="3316238"/>
            <a:ext cx="8057225" cy="2509405"/>
          </a:xfrm>
          <a:prstGeom prst="rect">
            <a:avLst/>
          </a:prstGeom>
          <a:noFill/>
        </p:spPr>
        <p:txBody>
          <a:bodyPr wrap="square">
            <a:spAutoFit/>
          </a:bodyPr>
          <a:lstStyle/>
          <a:p>
            <a:pPr marL="0" marR="0">
              <a:lnSpc>
                <a:spcPts val="2850"/>
              </a:lnSpc>
            </a:pPr>
            <a:r>
              <a:rPr lang="en-US" sz="1600" b="1" dirty="0">
                <a:solidFill>
                  <a:srgbClr val="454A55"/>
                </a:solidFill>
                <a:effectLst/>
                <a:latin typeface="Helvetica" panose="020B0604020202020204" pitchFamily="34" charset="0"/>
                <a:ea typeface="Times New Roman" panose="02020603050405020304" pitchFamily="18" charset="0"/>
              </a:rPr>
              <a:t>The By.name() method</a:t>
            </a:r>
            <a:endParaRPr lang="en-US" sz="1600" b="1"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750"/>
              </a:spcAft>
            </a:pP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&lt;input id="search" type="search" </a:t>
            </a:r>
            <a:r>
              <a:rPr lang="en-US" sz="16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name="q" </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value="" class="input-text required-entry" </a:t>
            </a: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maxlength</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="128" placeholder="Search entire store here..." autocomplete="off"&gt;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WebElement</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 </a:t>
            </a: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driver.findElement</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r>
              <a:rPr lang="en-US" sz="16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By.name("q")</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b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searchBox.sendKeys</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("Phones");</a:t>
            </a:r>
            <a:b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searchBox.submit</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043609F-5A8F-848C-1EFF-889D16E7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707" y="1222817"/>
            <a:ext cx="2515093" cy="1893385"/>
          </a:xfrm>
          <a:prstGeom prst="rect">
            <a:avLst/>
          </a:prstGeom>
        </p:spPr>
      </p:pic>
      <p:pic>
        <p:nvPicPr>
          <p:cNvPr id="9" name="Picture 8">
            <a:extLst>
              <a:ext uri="{FF2B5EF4-FFF2-40B4-BE49-F238E27FC236}">
                <a16:creationId xmlns:a16="http://schemas.microsoft.com/office/drawing/2014/main" id="{50CC208E-9929-3E55-3CBB-084E11AAE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117" y="3316238"/>
            <a:ext cx="3299898" cy="1893384"/>
          </a:xfrm>
          <a:prstGeom prst="rect">
            <a:avLst/>
          </a:prstGeom>
        </p:spPr>
      </p:pic>
      <p:sp>
        <p:nvSpPr>
          <p:cNvPr id="6" name="Footer Placeholder 5">
            <a:extLst>
              <a:ext uri="{FF2B5EF4-FFF2-40B4-BE49-F238E27FC236}">
                <a16:creationId xmlns:a16="http://schemas.microsoft.com/office/drawing/2014/main" id="{F5486267-C88B-F527-16A7-28BE12D0DA26}"/>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9FD68E47-E7CE-C6B7-EF7B-0F0F4CE3700B}"/>
              </a:ext>
            </a:extLst>
          </p:cNvPr>
          <p:cNvSpPr>
            <a:spLocks noGrp="1"/>
          </p:cNvSpPr>
          <p:nvPr>
            <p:ph type="dt" sz="half" idx="10"/>
          </p:nvPr>
        </p:nvSpPr>
        <p:spPr/>
        <p:txBody>
          <a:bodyPr/>
          <a:lstStyle/>
          <a:p>
            <a:fld id="{87EA4F6C-3AF0-438A-ACC3-6E6BCFA12AE3}" type="datetime1">
              <a:rPr lang="en-US" smtClean="0"/>
              <a:t>7/24/2023</a:t>
            </a:fld>
            <a:endParaRPr lang="en-US"/>
          </a:p>
        </p:txBody>
      </p:sp>
      <p:sp>
        <p:nvSpPr>
          <p:cNvPr id="4" name="Slide Number Placeholder 3">
            <a:extLst>
              <a:ext uri="{FF2B5EF4-FFF2-40B4-BE49-F238E27FC236}">
                <a16:creationId xmlns:a16="http://schemas.microsoft.com/office/drawing/2014/main" id="{6116D6B0-198C-3E9A-2DB0-57212C0BD0F3}"/>
              </a:ext>
            </a:extLst>
          </p:cNvPr>
          <p:cNvSpPr>
            <a:spLocks noGrp="1"/>
          </p:cNvSpPr>
          <p:nvPr>
            <p:ph type="sldNum" sz="quarter" idx="12"/>
          </p:nvPr>
        </p:nvSpPr>
        <p:spPr/>
        <p:txBody>
          <a:bodyPr/>
          <a:lstStyle/>
          <a:p>
            <a:fld id="{9E4B46C7-3753-4BDD-8496-2797342392DE}" type="slidenum">
              <a:rPr lang="en-US" smtClean="0"/>
              <a:t>13</a:t>
            </a:fld>
            <a:endParaRPr lang="en-US"/>
          </a:p>
        </p:txBody>
      </p:sp>
      <p:pic>
        <p:nvPicPr>
          <p:cNvPr id="8" name="Google Shape;137;p5">
            <a:extLst>
              <a:ext uri="{FF2B5EF4-FFF2-40B4-BE49-F238E27FC236}">
                <a16:creationId xmlns:a16="http://schemas.microsoft.com/office/drawing/2014/main" id="{D7F66C6F-A014-5174-5245-455880B18E23}"/>
              </a:ext>
            </a:extLst>
          </p:cNvPr>
          <p:cNvPicPr preferRelativeResize="0"/>
          <p:nvPr/>
        </p:nvPicPr>
        <p:blipFill rotWithShape="1">
          <a:blip r:embed="rId4">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408322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909D3-CABC-F8DC-B199-B8F068C32436}"/>
              </a:ext>
            </a:extLst>
          </p:cNvPr>
          <p:cNvSpPr>
            <a:spLocks noGrp="1"/>
          </p:cNvSpPr>
          <p:nvPr>
            <p:ph idx="1"/>
          </p:nvPr>
        </p:nvSpPr>
        <p:spPr>
          <a:xfrm>
            <a:off x="287785" y="245400"/>
            <a:ext cx="10515600" cy="2551066"/>
          </a:xfrm>
        </p:spPr>
        <p:txBody>
          <a:bodyPr>
            <a:normAutofit lnSpcReduction="10000"/>
          </a:bodyPr>
          <a:lstStyle/>
          <a:p>
            <a:pPr marL="0" marR="0" indent="0">
              <a:lnSpc>
                <a:spcPts val="2850"/>
              </a:lnSpc>
              <a:buNone/>
            </a:pPr>
            <a:r>
              <a:rPr lang="en-US" sz="1400" b="1" dirty="0">
                <a:solidFill>
                  <a:srgbClr val="454A55"/>
                </a:solidFill>
                <a:effectLst/>
                <a:latin typeface="Helvetica" panose="020B0604020202020204" pitchFamily="34" charset="0"/>
                <a:ea typeface="Times New Roman" panose="02020603050405020304" pitchFamily="18" charset="0"/>
              </a:rPr>
              <a:t>The </a:t>
            </a:r>
            <a:r>
              <a:rPr lang="en-US" sz="1400" b="1" dirty="0" err="1">
                <a:solidFill>
                  <a:srgbClr val="454A55"/>
                </a:solidFill>
                <a:effectLst/>
                <a:latin typeface="Helvetica" panose="020B0604020202020204" pitchFamily="34" charset="0"/>
                <a:ea typeface="Times New Roman" panose="02020603050405020304" pitchFamily="18" charset="0"/>
              </a:rPr>
              <a:t>By.className</a:t>
            </a:r>
            <a:r>
              <a:rPr lang="en-US" sz="1400" b="1" dirty="0">
                <a:solidFill>
                  <a:srgbClr val="454A55"/>
                </a:solidFill>
                <a:effectLst/>
                <a:latin typeface="Helvetica" panose="020B0604020202020204" pitchFamily="34" charset="0"/>
                <a:ea typeface="Times New Roman" panose="02020603050405020304" pitchFamily="18" charset="0"/>
              </a:rPr>
              <a:t>() method</a:t>
            </a:r>
            <a:endParaRPr lang="en-US" sz="1400" b="1"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750"/>
              </a:spcAft>
              <a:buNone/>
            </a:pP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&lt;button name="</a:t>
            </a: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sampleBtnName</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id="</a:t>
            </a: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sampleBtnId</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r>
              <a:rPr lang="en-US" sz="14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class="button"</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&gt;I'm Button&lt;/button&gt;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1800"/>
              </a:lnSpc>
              <a:spcBef>
                <a:spcPts val="0"/>
              </a:spcBef>
              <a:spcAft>
                <a:spcPts val="800"/>
              </a:spcAft>
              <a:buNone/>
            </a:pP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Sometimes, an element might have multiple values given for the </a:t>
            </a:r>
            <a:r>
              <a:rPr lang="en-US" sz="1400" dirty="0">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class</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attribute. For example, the Search button has </a:t>
            </a:r>
            <a:r>
              <a:rPr lang="en-US" sz="1400" i="1"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button</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and </a:t>
            </a:r>
            <a:r>
              <a:rPr lang="en-US" sz="1400" i="1"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search-button</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values specified in the </a:t>
            </a:r>
            <a:r>
              <a:rPr lang="en-US" sz="1400" dirty="0">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class</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attribute in the following HTML snippet: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rgbClr val="454A55"/>
                </a:solidFill>
                <a:effectLst/>
                <a:latin typeface="Courier New" panose="02070309020205020404" pitchFamily="49" charset="0"/>
                <a:ea typeface="Times New Roman" panose="02020603050405020304" pitchFamily="18" charset="0"/>
                <a:cs typeface="Arial" panose="020B0604020202020204" pitchFamily="34" charset="0"/>
              </a:rPr>
              <a:t>&lt;button type="submit" title="Search" class="button search-button"&gt;&lt;span&gt;&lt;span&gt;Search&lt;/span&gt;&lt;/span&gt;&lt;/button&gt;</a:t>
            </a:r>
            <a:r>
              <a:rPr lang="en-US" sz="1400" dirty="0">
                <a:solidFill>
                  <a:srgbClr val="000000"/>
                </a:solidFill>
                <a:effectLst/>
                <a:latin typeface="Consolas" panose="020B0609020204030204" pitchFamily="49" charset="0"/>
                <a:ea typeface="Times New Roman" panose="02020603050405020304" pitchFamily="18" charset="0"/>
                <a:cs typeface="Courier New" panose="02070309020205020404" pitchFamily="49" charset="0"/>
              </a:rPr>
              <a:t>Copy</a:t>
            </a:r>
          </a:p>
          <a:p>
            <a:pPr marL="0" marR="0" indent="0">
              <a:lnSpc>
                <a:spcPct val="107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1800"/>
              </a:lnSpc>
              <a:spcBef>
                <a:spcPts val="0"/>
              </a:spcBef>
              <a:spcAft>
                <a:spcPts val="800"/>
              </a:spcAft>
              <a:buNone/>
            </a:pP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We have to use one of the values of the </a:t>
            </a:r>
            <a:r>
              <a:rPr lang="en-US" sz="1400" dirty="0">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class</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attribute with the </a:t>
            </a:r>
            <a:r>
              <a:rPr lang="en-US" sz="1400" dirty="0" err="1">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By.className</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method. In this case, we can either use </a:t>
            </a:r>
            <a:r>
              <a:rPr lang="en-US" sz="1400" i="1"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button</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or </a:t>
            </a:r>
            <a:r>
              <a:rPr lang="en-US" sz="1400" i="1"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search-button</a:t>
            </a:r>
            <a:r>
              <a:rPr lang="en-US" sz="1400" dirty="0">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 whichever uniquely identifies the element.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Rectangle 1">
            <a:extLst>
              <a:ext uri="{FF2B5EF4-FFF2-40B4-BE49-F238E27FC236}">
                <a16:creationId xmlns:a16="http://schemas.microsoft.com/office/drawing/2014/main" id="{2400E108-8FB4-4ED8-703A-64E661EDF773}"/>
              </a:ext>
            </a:extLst>
          </p:cNvPr>
          <p:cNvSpPr>
            <a:spLocks noChangeArrowheads="1"/>
          </p:cNvSpPr>
          <p:nvPr/>
        </p:nvSpPr>
        <p:spPr bwMode="auto">
          <a:xfrm>
            <a:off x="287785" y="2704132"/>
            <a:ext cx="1179472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The </a:t>
            </a:r>
            <a:r>
              <a:rPr kumimoji="0" lang="en-US" altLang="en-US" sz="2400" b="0" i="0" u="none" strike="noStrike" cap="none" normalizeH="0" baseline="0" dirty="0" err="1">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By.linkText</a:t>
            </a:r>
            <a:r>
              <a:rPr kumimoji="0" lang="en-US" altLang="en-US" sz="2400" b="0"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 method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As the name suggests,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By.linkText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locating mechanism can only be used to identify the HTML links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The HTML link elements are represented on a web page using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&lt;a&gt;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tag, an abbreviation for the anchor 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A typical anchor tag looks like this: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&lt;a </a:t>
            </a:r>
            <a:r>
              <a:rPr kumimoji="0" lang="en-US" altLang="en-US" sz="1400" b="0" i="0" u="none" strike="noStrike" cap="none" normalizeH="0" baseline="0" dirty="0" err="1">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href</a:t>
            </a:r>
            <a:r>
              <a:rPr kumimoji="0" lang="en-US" altLang="en-US" sz="1400" b="0"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="http://demo-store.seleniumacademy.com/customer/account/" </a:t>
            </a:r>
            <a:r>
              <a:rPr kumimoji="0" lang="en-US" altLang="en-US" sz="1400" b="1"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title</a:t>
            </a:r>
            <a:r>
              <a:rPr kumimoji="0" lang="en-US" altLang="en-US" sz="1400" b="0"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US" altLang="en-US" sz="1400" b="1"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My Account</a:t>
            </a:r>
            <a:r>
              <a:rPr kumimoji="0" lang="en-US" altLang="en-US" sz="1400" b="0" i="0" u="none" strike="noStrike" cap="none" normalizeH="0" baseline="0" dirty="0">
                <a:ln>
                  <a:noFill/>
                </a:ln>
                <a:solidFill>
                  <a:srgbClr val="353833"/>
                </a:solidFill>
                <a:effectLst/>
                <a:latin typeface="Courier New" panose="02070309020205020404" pitchFamily="49" charset="0"/>
                <a:ea typeface="Times New Roman" panose="02020603050405020304" pitchFamily="18" charset="0"/>
                <a:cs typeface="Courier New" panose="02070309020205020404" pitchFamily="49" charset="0"/>
              </a:rPr>
              <a:t>"&gt;My Account&lt;/a&gt;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Here,</a:t>
            </a:r>
            <a:r>
              <a:rPr kumimoji="0" lang="en-US" altLang="en-US" sz="1400" b="0" i="0" u="none" strike="noStrike" cap="none" normalizeH="0" baseline="0" dirty="0">
                <a:ln>
                  <a:noFill/>
                </a:ln>
                <a:solidFill>
                  <a:srgbClr val="6D737D"/>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href</a:t>
            </a:r>
            <a:r>
              <a:rPr kumimoji="0" lang="en-US" altLang="en-US" sz="1400" b="0" i="0" u="none" strike="noStrike" cap="none" normalizeH="0" baseline="0" dirty="0">
                <a:ln>
                  <a:noFill/>
                </a:ln>
                <a:solidFill>
                  <a:srgbClr val="6D737D"/>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is the link to a different page where your web browser will take you</a:t>
            </a:r>
            <a:r>
              <a:rPr kumimoji="0" lang="en-US" altLang="en-US" sz="1400" b="0" i="0" u="none" strike="noStrike" cap="none" normalizeH="0" baseline="0" dirty="0">
                <a:ln>
                  <a:noFill/>
                </a:ln>
                <a:solidFill>
                  <a:srgbClr val="6D737D"/>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Times New Roman" panose="02020603050405020304" pitchFamily="18" charset="0"/>
                <a:cs typeface="Arial" panose="020B0604020202020204" pitchFamily="34" charset="0"/>
              </a:rPr>
              <a:t>when you click on the link. So, the preceding HTML code when rendered by the browser looks like this: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6D737D"/>
              </a:solidFill>
              <a:latin typeface="Helvetica" panose="020B0604020202020204" pitchFamily="34" charset="0"/>
              <a:cs typeface="Arial" panose="020B0604020202020204" pitchFamily="34" charset="0"/>
            </a:endParaRPr>
          </a:p>
          <a:p>
            <a:pPr eaLnBrk="0" fontAlgn="base" hangingPunct="0">
              <a:spcBef>
                <a:spcPct val="0"/>
              </a:spcBef>
              <a:spcAft>
                <a:spcPct val="0"/>
              </a:spcAft>
            </a:pP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WebElement</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myAccountLink</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 </a:t>
            </a: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driver.findElement</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r>
              <a:rPr lang="en-US" sz="1400" b="1"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By.linkText</a:t>
            </a:r>
            <a:r>
              <a:rPr lang="en-US" sz="14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("MY ACCOUNT")</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b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4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myAccountLink.click</a:t>
            </a:r>
            <a:r>
              <a:rPr lang="en-US" sz="14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6D737D"/>
              </a:solidFill>
              <a:effectLst/>
              <a:latin typeface="Helvetica"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6D737D"/>
              </a:solidFill>
              <a:latin typeface="Helvetica"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6D737D"/>
              </a:solidFill>
              <a:effectLst/>
              <a:latin typeface="Helvetica" panose="020B0604020202020204" pitchFamily="34" charset="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2FAA3A11-3C2D-93B1-B892-7F72045182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2616" y="5147984"/>
            <a:ext cx="3790950" cy="1533525"/>
          </a:xfrm>
          <a:prstGeom prst="rect">
            <a:avLst/>
          </a:prstGeom>
          <a:noFill/>
          <a:ln>
            <a:noFill/>
          </a:ln>
        </p:spPr>
      </p:pic>
      <p:sp>
        <p:nvSpPr>
          <p:cNvPr id="7" name="Footer Placeholder 6">
            <a:extLst>
              <a:ext uri="{FF2B5EF4-FFF2-40B4-BE49-F238E27FC236}">
                <a16:creationId xmlns:a16="http://schemas.microsoft.com/office/drawing/2014/main" id="{463E1481-23DA-10DF-C866-410FAFA79193}"/>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87B57DEA-FCEF-A2F1-4A9D-63F2B5F99646}"/>
              </a:ext>
            </a:extLst>
          </p:cNvPr>
          <p:cNvSpPr>
            <a:spLocks noGrp="1"/>
          </p:cNvSpPr>
          <p:nvPr>
            <p:ph type="dt" sz="half" idx="10"/>
          </p:nvPr>
        </p:nvSpPr>
        <p:spPr/>
        <p:txBody>
          <a:bodyPr/>
          <a:lstStyle/>
          <a:p>
            <a:fld id="{E4B3A5B2-8319-45C2-A265-351BBB1A430D}" type="datetime1">
              <a:rPr lang="en-US" smtClean="0"/>
              <a:t>7/24/2023</a:t>
            </a:fld>
            <a:endParaRPr lang="en-US"/>
          </a:p>
        </p:txBody>
      </p:sp>
      <p:sp>
        <p:nvSpPr>
          <p:cNvPr id="6" name="Slide Number Placeholder 5">
            <a:extLst>
              <a:ext uri="{FF2B5EF4-FFF2-40B4-BE49-F238E27FC236}">
                <a16:creationId xmlns:a16="http://schemas.microsoft.com/office/drawing/2014/main" id="{27AE907E-D337-28D3-B32E-AFCB9D557D0F}"/>
              </a:ext>
            </a:extLst>
          </p:cNvPr>
          <p:cNvSpPr>
            <a:spLocks noGrp="1"/>
          </p:cNvSpPr>
          <p:nvPr>
            <p:ph type="sldNum" sz="quarter" idx="12"/>
          </p:nvPr>
        </p:nvSpPr>
        <p:spPr/>
        <p:txBody>
          <a:bodyPr/>
          <a:lstStyle/>
          <a:p>
            <a:fld id="{9E4B46C7-3753-4BDD-8496-2797342392DE}" type="slidenum">
              <a:rPr lang="en-US" smtClean="0"/>
              <a:t>14</a:t>
            </a:fld>
            <a:endParaRPr lang="en-US"/>
          </a:p>
        </p:txBody>
      </p:sp>
      <p:pic>
        <p:nvPicPr>
          <p:cNvPr id="8" name="Google Shape;137;p5">
            <a:extLst>
              <a:ext uri="{FF2B5EF4-FFF2-40B4-BE49-F238E27FC236}">
                <a16:creationId xmlns:a16="http://schemas.microsoft.com/office/drawing/2014/main" id="{54859EA2-2DF4-D5FB-5645-626E02E53385}"/>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412737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6D7C9EA-5CE1-D42A-0DD9-142312DFC978}"/>
              </a:ext>
            </a:extLst>
          </p:cNvPr>
          <p:cNvSpPr>
            <a:spLocks noGrp="1" noChangeArrowheads="1"/>
          </p:cNvSpPr>
          <p:nvPr>
            <p:ph idx="1"/>
          </p:nvPr>
        </p:nvSpPr>
        <p:spPr bwMode="auto">
          <a:xfrm>
            <a:off x="172374" y="141809"/>
            <a:ext cx="11714826" cy="23391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rPr>
              <a:t>The </a:t>
            </a:r>
            <a:r>
              <a:rPr kumimoji="0" lang="en-US" altLang="en-US" sz="2400" b="0" i="0" u="none" strike="noStrike" cap="none" normalizeH="0" baseline="0" dirty="0" err="1">
                <a:ln>
                  <a:noFill/>
                </a:ln>
                <a:solidFill>
                  <a:srgbClr val="454A55"/>
                </a:solidFill>
                <a:effectLst/>
                <a:latin typeface="Helvetica" panose="020B0604020202020204" pitchFamily="34" charset="0"/>
                <a:ea typeface="Times New Roman" panose="02020603050405020304" pitchFamily="18" charset="0"/>
              </a:rPr>
              <a:t>By.partialLinkText</a:t>
            </a:r>
            <a:r>
              <a:rPr kumimoji="0" lang="en-US" altLang="en-US" sz="2400" b="0"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rPr>
              <a:t>() method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The</a:t>
            </a:r>
            <a:r>
              <a:rPr kumimoji="0" lang="en-US" altLang="en-US" sz="16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6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By.partialLinkText</a:t>
            </a:r>
            <a:r>
              <a:rPr kumimoji="0" lang="en-US" altLang="en-US" sz="16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6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locating mechanism is an extension of the</a:t>
            </a:r>
            <a:r>
              <a:rPr kumimoji="0" lang="en-US" altLang="en-US" sz="16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6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By.linkText</a:t>
            </a:r>
            <a:r>
              <a:rPr kumimoji="0" lang="en-US" altLang="en-US" sz="16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6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locator. If you are not sure of the entire link text or want to use only part of the link text, you can use this locator to identify the link element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pP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WebElement</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a:t>
            </a: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orderAndReturns</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 = </a:t>
            </a: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driver.findElement</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r>
              <a:rPr lang="en-US" sz="1600" b="1"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By.partialLinkText</a:t>
            </a:r>
            <a:r>
              <a:rPr lang="en-US" sz="1600" b="1"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("PRIVACY")</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b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br>
            <a:r>
              <a:rPr lang="en-US" sz="1600" dirty="0" err="1">
                <a:solidFill>
                  <a:srgbClr val="454A55"/>
                </a:solidFill>
                <a:effectLst/>
                <a:latin typeface="Courier New" panose="02070309020205020404" pitchFamily="49" charset="0"/>
                <a:ea typeface="Calibri" panose="020F0502020204030204" pitchFamily="34" charset="0"/>
                <a:cs typeface="Arial" panose="020B0604020202020204" pitchFamily="34" charset="0"/>
              </a:rPr>
              <a:t>orderAndReturns.click</a:t>
            </a:r>
            <a:r>
              <a:rPr lang="en-US" sz="1600" dirty="0">
                <a:solidFill>
                  <a:srgbClr val="454A55"/>
                </a:solidFill>
                <a:effectLst/>
                <a:latin typeface="Courier New" panose="02070309020205020404" pitchFamily="49"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5355BB63-75D5-8C0F-0714-EE042B34CB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63995"/>
            <a:ext cx="2109926" cy="1562486"/>
          </a:xfrm>
          <a:prstGeom prst="rect">
            <a:avLst/>
          </a:prstGeom>
          <a:noFill/>
          <a:ln>
            <a:noFill/>
          </a:ln>
        </p:spPr>
      </p:pic>
      <p:sp>
        <p:nvSpPr>
          <p:cNvPr id="6" name="Rectangle 2">
            <a:extLst>
              <a:ext uri="{FF2B5EF4-FFF2-40B4-BE49-F238E27FC236}">
                <a16:creationId xmlns:a16="http://schemas.microsoft.com/office/drawing/2014/main" id="{94206C9E-5F5E-929C-B4A3-9C81D1EF71CC}"/>
              </a:ext>
            </a:extLst>
          </p:cNvPr>
          <p:cNvSpPr>
            <a:spLocks noChangeArrowheads="1"/>
          </p:cNvSpPr>
          <p:nvPr/>
        </p:nvSpPr>
        <p:spPr bwMode="auto">
          <a:xfrm>
            <a:off x="209364" y="4221936"/>
            <a:ext cx="61344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linkText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and</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partialLinkText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methods are case-sensitive</a:t>
            </a:r>
            <a:r>
              <a:rPr kumimoji="0" lang="en-US" altLang="en-US" sz="11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a:t>
            </a:r>
            <a:r>
              <a:rPr kumimoji="0" lang="en-US" altLang="en-US" sz="11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B48B776F-DBFE-A19C-7281-0D453EAB8141}"/>
              </a:ext>
            </a:extLst>
          </p:cNvPr>
          <p:cNvSpPr>
            <a:spLocks noChangeArrowheads="1"/>
          </p:cNvSpPr>
          <p:nvPr/>
        </p:nvSpPr>
        <p:spPr bwMode="auto">
          <a:xfrm>
            <a:off x="172374" y="4725168"/>
            <a:ext cx="111831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What happens if there are multiple links whose text has</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1"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Privacy</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in it? That is a question for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findElement</a:t>
            </a:r>
            <a:r>
              <a:rPr kumimoji="0" lang="en-US" altLang="en-US" sz="1400" b="0" i="0" u="none" strike="noStrike" cap="none" normalizeH="0" baseline="0" dirty="0">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 rather than the locator. Remember when we discussed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findElement</a:t>
            </a:r>
            <a:r>
              <a:rPr kumimoji="0" lang="en-US" altLang="en-US" sz="1400" b="0" i="0" u="none" strike="noStrike" cap="none" normalizeH="0" baseline="0" dirty="0">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 earlier, it will return only the first </a:t>
            </a:r>
            <a:r>
              <a:rPr kumimoji="0" lang="en-US" altLang="en-US" sz="1400" b="0" i="0" u="none" strike="noStrike" cap="none" normalizeH="0" baseline="0" dirty="0" err="1">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WebElement</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 that it comes across. If you want all the </a:t>
            </a:r>
            <a:r>
              <a:rPr kumimoji="0" lang="en-US" altLang="en-US" sz="1400" b="0" i="0" u="none" strike="noStrike" cap="none" normalizeH="0" baseline="0" dirty="0" err="1">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WebElements</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 that contain</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1"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Privacy</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in its link text, use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findElements</a:t>
            </a:r>
            <a:r>
              <a:rPr kumimoji="0" lang="en-US" altLang="en-US" sz="1400" b="0" i="0" u="none" strike="noStrike" cap="none" normalizeH="0" baseline="0" dirty="0">
                <a:ln>
                  <a:noFill/>
                </a:ln>
                <a:solidFill>
                  <a:srgbClr val="C7254E"/>
                </a:solidFill>
                <a:effectLst/>
                <a:latin typeface="Consolas" panose="020B0609020204030204" pitchFamily="49" charset="0"/>
                <a:ea typeface="Times New Roman" panose="02020603050405020304" pitchFamily="18" charset="0"/>
                <a:cs typeface="Courier New" panose="02070309020205020404" pitchFamily="49" charset="0"/>
              </a:rPr>
              <a: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 which will return a list of all those elements.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6D737D"/>
              </a:solidFill>
              <a:latin typeface="Helvetica"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7">
            <a:extLst>
              <a:ext uri="{FF2B5EF4-FFF2-40B4-BE49-F238E27FC236}">
                <a16:creationId xmlns:a16="http://schemas.microsoft.com/office/drawing/2014/main" id="{5E882A8C-8F24-029C-37E5-B950F6229582}"/>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0DB4A9D3-60A6-CD30-A793-C8ECECDC72E7}"/>
              </a:ext>
            </a:extLst>
          </p:cNvPr>
          <p:cNvSpPr>
            <a:spLocks noGrp="1"/>
          </p:cNvSpPr>
          <p:nvPr>
            <p:ph type="dt" sz="half" idx="10"/>
          </p:nvPr>
        </p:nvSpPr>
        <p:spPr/>
        <p:txBody>
          <a:bodyPr/>
          <a:lstStyle/>
          <a:p>
            <a:fld id="{481A9C6D-27D1-4EE4-9DAE-F7D57FFE7D7E}" type="datetime1">
              <a:rPr lang="en-US" smtClean="0"/>
              <a:t>7/24/2023</a:t>
            </a:fld>
            <a:endParaRPr lang="en-US"/>
          </a:p>
        </p:txBody>
      </p:sp>
      <p:sp>
        <p:nvSpPr>
          <p:cNvPr id="3" name="Slide Number Placeholder 2">
            <a:extLst>
              <a:ext uri="{FF2B5EF4-FFF2-40B4-BE49-F238E27FC236}">
                <a16:creationId xmlns:a16="http://schemas.microsoft.com/office/drawing/2014/main" id="{4879DBEA-1698-5319-0C53-03C1BAE334E2}"/>
              </a:ext>
            </a:extLst>
          </p:cNvPr>
          <p:cNvSpPr>
            <a:spLocks noGrp="1"/>
          </p:cNvSpPr>
          <p:nvPr>
            <p:ph type="sldNum" sz="quarter" idx="12"/>
          </p:nvPr>
        </p:nvSpPr>
        <p:spPr/>
        <p:txBody>
          <a:bodyPr/>
          <a:lstStyle/>
          <a:p>
            <a:fld id="{9E4B46C7-3753-4BDD-8496-2797342392DE}" type="slidenum">
              <a:rPr lang="en-US" smtClean="0"/>
              <a:t>15</a:t>
            </a:fld>
            <a:endParaRPr lang="en-US"/>
          </a:p>
        </p:txBody>
      </p:sp>
      <p:pic>
        <p:nvPicPr>
          <p:cNvPr id="9" name="Google Shape;137;p5">
            <a:extLst>
              <a:ext uri="{FF2B5EF4-FFF2-40B4-BE49-F238E27FC236}">
                <a16:creationId xmlns:a16="http://schemas.microsoft.com/office/drawing/2014/main" id="{03E9F606-C5AE-5E02-10F0-3ACB06E13D19}"/>
              </a:ext>
            </a:extLst>
          </p:cNvPr>
          <p:cNvPicPr preferRelativeResize="0"/>
          <p:nvPr/>
        </p:nvPicPr>
        <p:blipFill rotWithShape="1">
          <a:blip r:embed="rId3">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66863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36A9F-6F1D-A300-1DC1-A5CCA7029FB2}"/>
              </a:ext>
            </a:extLst>
          </p:cNvPr>
          <p:cNvSpPr>
            <a:spLocks noGrp="1"/>
          </p:cNvSpPr>
          <p:nvPr>
            <p:ph idx="1"/>
          </p:nvPr>
        </p:nvSpPr>
        <p:spPr>
          <a:xfrm>
            <a:off x="270028" y="289788"/>
            <a:ext cx="11505387" cy="6208666"/>
          </a:xfrm>
        </p:spPr>
        <p:txBody>
          <a:bodyPr>
            <a:normAutofit/>
          </a:bodyPr>
          <a:lstStyle/>
          <a:p>
            <a:pPr marL="0" indent="0">
              <a:buNone/>
            </a:pPr>
            <a:r>
              <a:rPr lang="en-US" sz="2400" b="1" dirty="0"/>
              <a:t>What is Xpath:</a:t>
            </a:r>
          </a:p>
          <a:p>
            <a:pPr marL="0" indent="0">
              <a:buNone/>
            </a:pPr>
            <a:r>
              <a:rPr lang="en-US" sz="1400" dirty="0"/>
              <a:t>XPath is used to locate the elements.</a:t>
            </a:r>
          </a:p>
          <a:p>
            <a:pPr marL="0" indent="0">
              <a:buNone/>
            </a:pPr>
            <a:r>
              <a:rPr lang="en-US" sz="1050" b="0" i="0" dirty="0">
                <a:solidFill>
                  <a:srgbClr val="000000"/>
                </a:solidFill>
                <a:effectLst/>
                <a:latin typeface="Verdana" panose="020B0604030504040204" pitchFamily="34" charset="0"/>
              </a:rPr>
              <a:t>XPath can be used to navigate through elements and attributes in an XML document.</a:t>
            </a:r>
          </a:p>
          <a:p>
            <a:pPr algn="l">
              <a:buFont typeface="Arial" panose="020B0604020202020204" pitchFamily="34" charset="0"/>
              <a:buChar char="•"/>
            </a:pPr>
            <a:r>
              <a:rPr lang="en-US" sz="1050" b="0" i="0" dirty="0">
                <a:solidFill>
                  <a:srgbClr val="000000"/>
                </a:solidFill>
                <a:effectLst/>
                <a:latin typeface="Verdana" panose="020B0604030504040204" pitchFamily="34" charset="0"/>
              </a:rPr>
              <a:t>XPath stands for XML Path Language</a:t>
            </a:r>
          </a:p>
          <a:p>
            <a:pPr algn="l">
              <a:buFont typeface="Arial" panose="020B0604020202020204" pitchFamily="34" charset="0"/>
              <a:buChar char="•"/>
            </a:pPr>
            <a:r>
              <a:rPr lang="en-US" sz="1050" b="0" i="0" dirty="0">
                <a:solidFill>
                  <a:srgbClr val="000000"/>
                </a:solidFill>
                <a:effectLst/>
                <a:latin typeface="Verdana" panose="020B0604030504040204" pitchFamily="34" charset="0"/>
              </a:rPr>
              <a:t>XPath uses "path like" syntax to identify and navigate nodes in an XML document</a:t>
            </a:r>
            <a:endParaRPr lang="en-US" sz="1400" b="1" dirty="0"/>
          </a:p>
          <a:p>
            <a:pPr marL="0" indent="0" algn="just">
              <a:buNone/>
            </a:pPr>
            <a:r>
              <a:rPr lang="en-US" sz="1400" dirty="0">
                <a:effectLst/>
              </a:rPr>
              <a:t>In our test automation codes, we generally prefer to use id, name, class, etc. these kinds of locators.</a:t>
            </a:r>
          </a:p>
          <a:p>
            <a:pPr marL="0" indent="0" algn="just">
              <a:buNone/>
            </a:pPr>
            <a:r>
              <a:rPr lang="en-US" sz="1400" dirty="0">
                <a:effectLst/>
              </a:rPr>
              <a:t> However, sometimes we can not find any of them in the DOM(Document Object Model) and also sometimes locators of some elements change dynamically in the DOM. In these kinds of situations, we need to use xpath locators. </a:t>
            </a:r>
          </a:p>
          <a:p>
            <a:pPr marL="0" indent="0" algn="just">
              <a:buNone/>
            </a:pPr>
            <a:r>
              <a:rPr lang="en-US" sz="1400" dirty="0">
                <a:effectLst/>
              </a:rPr>
              <a:t>These locators must be capable to locate complex and dynamically changing web elements.</a:t>
            </a:r>
          </a:p>
          <a:p>
            <a:pPr marL="0" indent="0" algn="just">
              <a:buNone/>
            </a:pPr>
            <a:r>
              <a:rPr lang="en-US" sz="1400" i="1" dirty="0">
                <a:effectLst/>
                <a:highlight>
                  <a:srgbClr val="C0C0C0"/>
                </a:highlight>
              </a:rPr>
              <a:t>Reference: https://www.w3schools.com/xml/xpath_intro.asp</a:t>
            </a:r>
          </a:p>
          <a:p>
            <a:r>
              <a:rPr lang="en-US" sz="1400" dirty="0"/>
              <a:t>How to create xpath ? </a:t>
            </a:r>
          </a:p>
          <a:p>
            <a:pPr marL="0" indent="0">
              <a:buNone/>
            </a:pPr>
            <a:endParaRPr lang="en-US" sz="1400" dirty="0"/>
          </a:p>
        </p:txBody>
      </p:sp>
      <p:sp>
        <p:nvSpPr>
          <p:cNvPr id="4" name="Rectangle 1">
            <a:extLst>
              <a:ext uri="{FF2B5EF4-FFF2-40B4-BE49-F238E27FC236}">
                <a16:creationId xmlns:a16="http://schemas.microsoft.com/office/drawing/2014/main" id="{5CC3DFDF-C6C2-764F-226D-7046E71425A9}"/>
              </a:ext>
            </a:extLst>
          </p:cNvPr>
          <p:cNvSpPr>
            <a:spLocks noChangeArrowheads="1"/>
          </p:cNvSpPr>
          <p:nvPr/>
        </p:nvSpPr>
        <p:spPr bwMode="auto">
          <a:xfrm>
            <a:off x="416584" y="3855747"/>
            <a:ext cx="36722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Unicode MS"/>
              </a:rPr>
              <a:t>//tag[@attribute='value']</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D1C49115-58C0-D9DD-97F7-3B4F80685414}"/>
              </a:ext>
            </a:extLst>
          </p:cNvPr>
          <p:cNvPicPr>
            <a:picLocks noChangeAspect="1"/>
          </p:cNvPicPr>
          <p:nvPr/>
        </p:nvPicPr>
        <p:blipFill>
          <a:blip r:embed="rId2"/>
          <a:stretch>
            <a:fillRect/>
          </a:stretch>
        </p:blipFill>
        <p:spPr>
          <a:xfrm>
            <a:off x="654433" y="4475791"/>
            <a:ext cx="3775524" cy="2092421"/>
          </a:xfrm>
          <a:prstGeom prst="rect">
            <a:avLst/>
          </a:prstGeom>
        </p:spPr>
      </p:pic>
      <p:sp>
        <p:nvSpPr>
          <p:cNvPr id="7" name="Content Placeholder 2">
            <a:extLst>
              <a:ext uri="{FF2B5EF4-FFF2-40B4-BE49-F238E27FC236}">
                <a16:creationId xmlns:a16="http://schemas.microsoft.com/office/drawing/2014/main" id="{9C093717-EF73-7CFC-04ED-796E13F7DEA3}"/>
              </a:ext>
            </a:extLst>
          </p:cNvPr>
          <p:cNvSpPr txBox="1">
            <a:spLocks/>
          </p:cNvSpPr>
          <p:nvPr/>
        </p:nvSpPr>
        <p:spPr>
          <a:xfrm>
            <a:off x="4846395" y="3324363"/>
            <a:ext cx="6843353" cy="31740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 </a:t>
            </a:r>
            <a:r>
              <a:rPr lang="en-US" sz="2000" b="1" dirty="0"/>
              <a:t>Absolute Path &amp; Relative Path</a:t>
            </a:r>
          </a:p>
          <a:p>
            <a:pPr marL="0" indent="0">
              <a:buNone/>
            </a:pPr>
            <a:r>
              <a:rPr lang="en-US" sz="1400" dirty="0"/>
              <a:t> • </a:t>
            </a:r>
            <a:r>
              <a:rPr lang="en-US" sz="1400" b="1" dirty="0"/>
              <a:t>Absolute XPath </a:t>
            </a:r>
            <a:r>
              <a:rPr lang="en-US" sz="1400" dirty="0"/>
              <a:t>starts from the root node and ends with desired descendant element’s node.</a:t>
            </a:r>
          </a:p>
          <a:p>
            <a:pPr marL="0" indent="0">
              <a:buNone/>
            </a:pPr>
            <a:r>
              <a:rPr lang="en-US" sz="1400" dirty="0"/>
              <a:t> It starts with top HTML node and ends with input node.</a:t>
            </a:r>
          </a:p>
          <a:p>
            <a:pPr marL="0" indent="0">
              <a:buNone/>
            </a:pPr>
            <a:r>
              <a:rPr lang="en-US" sz="1400" dirty="0"/>
              <a:t> It starts with a single forward slash</a:t>
            </a:r>
            <a:r>
              <a:rPr lang="en-US" sz="1400" b="1" dirty="0"/>
              <a:t>(/)</a:t>
            </a:r>
            <a:r>
              <a:rPr lang="en-US" sz="1400" dirty="0"/>
              <a:t> as shown below</a:t>
            </a:r>
          </a:p>
          <a:p>
            <a:pPr marL="0" indent="0">
              <a:buNone/>
            </a:pPr>
            <a:r>
              <a:rPr lang="en-US" sz="1400" b="1" dirty="0"/>
              <a:t> /html/body/div[3]/div[1]/form/table/</a:t>
            </a:r>
            <a:r>
              <a:rPr lang="en-US" sz="1400" b="1" dirty="0" err="1"/>
              <a:t>tbody</a:t>
            </a:r>
            <a:r>
              <a:rPr lang="en-US" sz="1400" b="1" dirty="0"/>
              <a:t>/tr[1]/td/input </a:t>
            </a:r>
          </a:p>
          <a:p>
            <a:pPr marL="0" indent="0">
              <a:buNone/>
            </a:pPr>
            <a:r>
              <a:rPr lang="en-US" sz="1400" dirty="0"/>
              <a:t>• </a:t>
            </a:r>
            <a:r>
              <a:rPr lang="en-US" sz="1400" b="1" dirty="0"/>
              <a:t>Relative XPath </a:t>
            </a:r>
            <a:r>
              <a:rPr lang="en-US" sz="1400" dirty="0"/>
              <a:t>starts from any node in between the HTML page to the current element’s node(last node of the element). </a:t>
            </a:r>
          </a:p>
          <a:p>
            <a:pPr marL="0" indent="0">
              <a:buNone/>
            </a:pPr>
            <a:endParaRPr lang="en-US" sz="1400" dirty="0"/>
          </a:p>
          <a:p>
            <a:pPr marL="0" indent="0">
              <a:buNone/>
            </a:pPr>
            <a:r>
              <a:rPr lang="en-US" sz="1400" dirty="0"/>
              <a:t>It starts with a double forward slash</a:t>
            </a:r>
            <a:r>
              <a:rPr lang="en-US" sz="1400" b="1" dirty="0"/>
              <a:t>(//) </a:t>
            </a:r>
            <a:r>
              <a:rPr lang="en-US" sz="1400" dirty="0"/>
              <a:t>as shown below.</a:t>
            </a:r>
          </a:p>
          <a:p>
            <a:pPr marL="0" indent="0">
              <a:buNone/>
            </a:pPr>
            <a:r>
              <a:rPr lang="en-US" sz="1400" b="1" dirty="0"/>
              <a:t> //input[@id='email'] </a:t>
            </a:r>
          </a:p>
        </p:txBody>
      </p:sp>
      <p:sp>
        <p:nvSpPr>
          <p:cNvPr id="2" name="Footer Placeholder 1">
            <a:extLst>
              <a:ext uri="{FF2B5EF4-FFF2-40B4-BE49-F238E27FC236}">
                <a16:creationId xmlns:a16="http://schemas.microsoft.com/office/drawing/2014/main" id="{D3D9F63A-BCC8-3DD4-8C51-D5C830ADF2E6}"/>
              </a:ext>
            </a:extLst>
          </p:cNvPr>
          <p:cNvSpPr>
            <a:spLocks noGrp="1"/>
          </p:cNvSpPr>
          <p:nvPr>
            <p:ph type="ftr" sz="quarter" idx="11"/>
          </p:nvPr>
        </p:nvSpPr>
        <p:spPr/>
        <p:txBody>
          <a:bodyPr/>
          <a:lstStyle/>
          <a:p>
            <a:r>
              <a:rPr lang="en-US"/>
              <a:t>https://toptechschool.us</a:t>
            </a:r>
          </a:p>
        </p:txBody>
      </p:sp>
      <p:pic>
        <p:nvPicPr>
          <p:cNvPr id="5" name="Google Shape;137;p5">
            <a:extLst>
              <a:ext uri="{FF2B5EF4-FFF2-40B4-BE49-F238E27FC236}">
                <a16:creationId xmlns:a16="http://schemas.microsoft.com/office/drawing/2014/main" id="{188987FF-E335-8AA2-B5C6-7EE9336D8B0F}"/>
              </a:ext>
            </a:extLst>
          </p:cNvPr>
          <p:cNvPicPr preferRelativeResize="0"/>
          <p:nvPr/>
        </p:nvPicPr>
        <p:blipFill rotWithShape="1">
          <a:blip r:embed="rId3">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25973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5707188-6FF7-7AB5-A69B-BFF18862DFD7}"/>
              </a:ext>
            </a:extLst>
          </p:cNvPr>
          <p:cNvSpPr>
            <a:spLocks noGrp="1" noChangeArrowheads="1"/>
          </p:cNvSpPr>
          <p:nvPr>
            <p:ph idx="1"/>
          </p:nvPr>
        </p:nvSpPr>
        <p:spPr bwMode="auto">
          <a:xfrm>
            <a:off x="305169" y="722079"/>
            <a:ext cx="11581661"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Types of Xpath: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1</a:t>
            </a:r>
            <a:r>
              <a:rPr kumimoji="0" lang="en-US" altLang="en-US" sz="1800" b="1" i="0" u="none" strike="noStrike" cap="none" normalizeH="0" baseline="0" dirty="0">
                <a:ln>
                  <a:noFill/>
                </a:ln>
                <a:solidFill>
                  <a:srgbClr val="FF0000"/>
                </a:solidFill>
                <a:effectLst/>
                <a:latin typeface="Arial" panose="020B0604020202020204" pitchFamily="34" charset="0"/>
              </a:rPr>
              <a:t>. </a:t>
            </a:r>
            <a:r>
              <a:rPr kumimoji="0" lang="en-US" altLang="en-US" sz="1600" b="1" i="0" u="none" strike="noStrike" cap="none" normalizeH="0" baseline="0" dirty="0">
                <a:ln>
                  <a:noFill/>
                </a:ln>
                <a:solidFill>
                  <a:srgbClr val="FF0000"/>
                </a:solidFill>
                <a:effectLst/>
                <a:latin typeface="Arial" panose="020B0604020202020204" pitchFamily="34" charset="0"/>
              </a:rPr>
              <a:t>Basic XPath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XPath expression selects nodes or lists of nodes on the basis of attributes like ID, name, class name, etc. from the XML document as illustrated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Arial" panose="020B0604020202020204" pitchFamily="34" charset="0"/>
              </a:rPr>
              <a:t>XPath=//</a:t>
            </a:r>
            <a:r>
              <a:rPr kumimoji="0" lang="en-US" altLang="en-US" sz="1600" b="1" i="1" u="none" strike="noStrike" cap="none" normalizeH="0" baseline="0" dirty="0" err="1">
                <a:ln>
                  <a:noFill/>
                </a:ln>
                <a:solidFill>
                  <a:schemeClr val="tx1"/>
                </a:solidFill>
                <a:effectLst/>
                <a:latin typeface="Arial" panose="020B0604020202020204" pitchFamily="34" charset="0"/>
              </a:rPr>
              <a:t>tagName</a:t>
            </a:r>
            <a:r>
              <a:rPr kumimoji="0" lang="en-US" altLang="en-US" sz="1600" b="1" i="1" u="none" strike="noStrike" cap="none" normalizeH="0" baseline="0" dirty="0">
                <a:ln>
                  <a:noFill/>
                </a:ln>
                <a:solidFill>
                  <a:schemeClr val="tx1"/>
                </a:solidFill>
                <a:effectLst/>
                <a:latin typeface="Arial" panose="020B0604020202020204" pitchFamily="34" charset="0"/>
              </a:rPr>
              <a:t>[@attribute=‘value’]</a:t>
            </a:r>
          </a:p>
          <a:p>
            <a:pPr marL="0" indent="0">
              <a:buNone/>
            </a:pPr>
            <a:r>
              <a:rPr lang="en-US" sz="1600" b="1" dirty="0"/>
              <a:t>2</a:t>
            </a:r>
            <a:r>
              <a:rPr lang="en-US" sz="1600" b="1"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Contains()</a:t>
            </a:r>
          </a:p>
          <a:p>
            <a:r>
              <a:rPr lang="en-US" sz="1600" dirty="0"/>
              <a:t>Contains() is a method used in an XPath expression. It is used when the value of any attribute changes dynamically —</a:t>
            </a:r>
          </a:p>
          <a:p>
            <a:pPr marL="0" indent="0">
              <a:buNone/>
            </a:pPr>
            <a:r>
              <a:rPr lang="en-US" sz="1600" dirty="0"/>
              <a:t> for example :</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t>XPath=//*[contains(@attribute,’Value’)</a:t>
            </a:r>
            <a:endParaRPr lang="en-US" sz="16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indent="0">
              <a:buNone/>
            </a:pPr>
            <a:r>
              <a:rPr lang="en-US" sz="1600" b="1" dirty="0"/>
              <a:t>3. Using OR &amp; AND</a:t>
            </a:r>
          </a:p>
          <a:p>
            <a:r>
              <a:rPr lang="en-US" sz="1600" dirty="0"/>
              <a:t>In an OR expression, two conditions are used, whether the first condition OR second condition should be true. It is also applicable if any one condition is true, or maybe both. This means that any one condition should be true to find the element.</a:t>
            </a:r>
          </a:p>
          <a:p>
            <a:r>
              <a:rPr lang="en-US" sz="1600" dirty="0"/>
              <a:t>In the following XPath expression, it identifies the elements whose single or both conditions are true.</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t>XPath=//*[@id='FirstName' or @name='LastName’]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t>In the AND expression, two conditions are used. Both conditions should be true to find the element. It fails to find the element if any one condition is false.</a:t>
            </a:r>
            <a:endParaRPr lang="en-US"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t>XPath=//*[@id='FirstName' and @name='FirstName’]</a:t>
            </a:r>
            <a:endParaRPr lang="en-US" sz="16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57C9A52F-1D9C-EADB-1992-6888E3064643}"/>
              </a:ext>
            </a:extLst>
          </p:cNvPr>
          <p:cNvSpPr>
            <a:spLocks noGrp="1"/>
          </p:cNvSpPr>
          <p:nvPr>
            <p:ph type="ftr" sz="quarter" idx="11"/>
          </p:nvPr>
        </p:nvSpPr>
        <p:spPr/>
        <p:txBody>
          <a:bodyPr/>
          <a:lstStyle/>
          <a:p>
            <a:r>
              <a:rPr lang="en-US"/>
              <a:t>https://toptechschool.us</a:t>
            </a:r>
          </a:p>
        </p:txBody>
      </p:sp>
      <p:pic>
        <p:nvPicPr>
          <p:cNvPr id="3" name="Google Shape;137;p5">
            <a:extLst>
              <a:ext uri="{FF2B5EF4-FFF2-40B4-BE49-F238E27FC236}">
                <a16:creationId xmlns:a16="http://schemas.microsoft.com/office/drawing/2014/main" id="{06D0A92E-7C9F-88DA-E92B-E3A4B4504733}"/>
              </a:ext>
            </a:extLst>
          </p:cNvPr>
          <p:cNvPicPr preferRelativeResize="0"/>
          <p:nvPr/>
        </p:nvPicPr>
        <p:blipFill rotWithShape="1">
          <a:blip r:embed="rId2">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184215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88D16-75CF-BCFA-B21F-EC6A6D6105E5}"/>
              </a:ext>
            </a:extLst>
          </p:cNvPr>
          <p:cNvSpPr>
            <a:spLocks noGrp="1"/>
          </p:cNvSpPr>
          <p:nvPr>
            <p:ph idx="1"/>
          </p:nvPr>
        </p:nvSpPr>
        <p:spPr>
          <a:xfrm>
            <a:off x="349928" y="236522"/>
            <a:ext cx="10515600" cy="4351338"/>
          </a:xfrm>
        </p:spPr>
        <p:txBody>
          <a:bodyPr>
            <a:normAutofit fontScale="62500" lnSpcReduction="20000"/>
          </a:bodyPr>
          <a:lstStyle/>
          <a:p>
            <a:pPr marL="0" indent="0">
              <a:buNone/>
            </a:pPr>
            <a:r>
              <a:rPr lang="en-US" sz="2800" b="1" dirty="0"/>
              <a:t>4. The Starts-With Function</a:t>
            </a:r>
          </a:p>
          <a:p>
            <a:r>
              <a:rPr lang="en-US" sz="2800" dirty="0"/>
              <a:t>The Starts-With function finds the element whose attribute value changes on refresh or any operation on the webpage. In this expression, match the starting text of the attribute used to find the element whose attribute changes dynamically. You can also find the element whose attribute value is static (does not change).</a:t>
            </a:r>
          </a:p>
          <a:p>
            <a:r>
              <a:rPr lang="en-US" sz="2800" dirty="0"/>
              <a:t>For example, suppose the ID of a particular element changes dynamically like:</a:t>
            </a:r>
          </a:p>
          <a:p>
            <a:r>
              <a:rPr lang="en-US" sz="2800" dirty="0"/>
              <a:t>Id=" message12"</a:t>
            </a:r>
          </a:p>
          <a:p>
            <a:r>
              <a:rPr lang="en-US" sz="2800" dirty="0"/>
              <a:t>Id=" message345"</a:t>
            </a:r>
          </a:p>
          <a:p>
            <a:r>
              <a:rPr lang="en-US" sz="2800" dirty="0"/>
              <a:t>Id=" message8769"</a:t>
            </a:r>
          </a:p>
          <a:p>
            <a:r>
              <a:rPr lang="en-US" sz="2800" dirty="0"/>
              <a:t>And so on. But the initial text is the same. In this case, we use the Start-With expression “message.”</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a:t>XPath=//input[starts-with(@class,'form’)]</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a:latin typeface="Arial" panose="020B0604020202020204" pitchFamily="34" charset="0"/>
            </a:endParaRPr>
          </a:p>
          <a:p>
            <a:pPr marL="0" indent="0">
              <a:buNone/>
            </a:pPr>
            <a:r>
              <a:rPr lang="en-US" sz="2800" b="1" dirty="0"/>
              <a:t>5. Text()</a:t>
            </a:r>
          </a:p>
          <a:p>
            <a:r>
              <a:rPr lang="en-US" sz="2800" dirty="0"/>
              <a:t>In this expression, with the text function, we find the element with the exact text match as shown below. In this case, we find the element with the text "Username or email."</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a:t>XPath=//*[text()='Username or email']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
        <p:nvSpPr>
          <p:cNvPr id="4" name="Rectangle 3">
            <a:extLst>
              <a:ext uri="{FF2B5EF4-FFF2-40B4-BE49-F238E27FC236}">
                <a16:creationId xmlns:a16="http://schemas.microsoft.com/office/drawing/2014/main" id="{8B1EF261-2864-3399-F56B-8F074369FABF}"/>
              </a:ext>
            </a:extLst>
          </p:cNvPr>
          <p:cNvSpPr>
            <a:spLocks noChangeArrowheads="1"/>
          </p:cNvSpPr>
          <p:nvPr/>
        </p:nvSpPr>
        <p:spPr bwMode="auto">
          <a:xfrm>
            <a:off x="275207" y="4992650"/>
            <a:ext cx="1173628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6. Using Index: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This approach comes in use when you wish to specify a given tag name in terms of the index value you wish to locate.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XPath=(//*[@attribute='value'])[index]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94A77A50-09C1-251E-4A3A-69787AFE9A4F}"/>
              </a:ext>
            </a:extLst>
          </p:cNvPr>
          <p:cNvSpPr>
            <a:spLocks noGrp="1"/>
          </p:cNvSpPr>
          <p:nvPr>
            <p:ph type="ftr" sz="quarter" idx="11"/>
          </p:nvPr>
        </p:nvSpPr>
        <p:spPr/>
        <p:txBody>
          <a:bodyPr/>
          <a:lstStyle/>
          <a:p>
            <a:r>
              <a:rPr lang="en-US"/>
              <a:t>https://toptechschool.us</a:t>
            </a:r>
          </a:p>
        </p:txBody>
      </p:sp>
      <p:pic>
        <p:nvPicPr>
          <p:cNvPr id="5" name="Google Shape;137;p5">
            <a:extLst>
              <a:ext uri="{FF2B5EF4-FFF2-40B4-BE49-F238E27FC236}">
                <a16:creationId xmlns:a16="http://schemas.microsoft.com/office/drawing/2014/main" id="{FCD9F2DE-23E2-22C8-19CE-D6741290956B}"/>
              </a:ext>
            </a:extLst>
          </p:cNvPr>
          <p:cNvPicPr preferRelativeResize="0"/>
          <p:nvPr/>
        </p:nvPicPr>
        <p:blipFill rotWithShape="1">
          <a:blip r:embed="rId2">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249831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4EDA-E1BD-63E8-EF8F-63993DE19FC4}"/>
              </a:ext>
            </a:extLst>
          </p:cNvPr>
          <p:cNvSpPr>
            <a:spLocks noGrp="1"/>
          </p:cNvSpPr>
          <p:nvPr>
            <p:ph type="title"/>
          </p:nvPr>
        </p:nvSpPr>
        <p:spPr>
          <a:xfrm>
            <a:off x="530071" y="316806"/>
            <a:ext cx="11131858" cy="1325563"/>
          </a:xfrm>
        </p:spPr>
        <p:txBody>
          <a:bodyPr>
            <a:normAutofit fontScale="90000"/>
          </a:bodyPr>
          <a:lstStyle/>
          <a:p>
            <a:r>
              <a:rPr lang="en-US" sz="3600" b="1" i="0" dirty="0">
                <a:solidFill>
                  <a:srgbClr val="000000"/>
                </a:solidFill>
                <a:effectLst/>
                <a:latin typeface="Segoe UI" panose="020B0502040204020203" pitchFamily="34" charset="0"/>
              </a:rPr>
              <a:t>XPath Axes</a:t>
            </a:r>
            <a:br>
              <a:rPr lang="en-US" b="1" i="0" dirty="0">
                <a:solidFill>
                  <a:srgbClr val="000000"/>
                </a:solidFill>
                <a:effectLst/>
                <a:latin typeface="Segoe UI" panose="020B0502040204020203" pitchFamily="34" charset="0"/>
              </a:rPr>
            </a:br>
            <a:r>
              <a:rPr lang="en-US" sz="2000" b="0" i="0" dirty="0">
                <a:solidFill>
                  <a:srgbClr val="000000"/>
                </a:solidFill>
                <a:effectLst/>
                <a:latin typeface="Verdana" panose="020B0604030504040204" pitchFamily="34" charset="0"/>
              </a:rPr>
              <a:t>An axis represents a relationship to the context (current) node, and is used to locate</a:t>
            </a: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 nodes relative to that node on the tree.</a:t>
            </a:r>
            <a:br>
              <a:rPr lang="en-US" sz="2000" b="0" i="0" dirty="0">
                <a:solidFill>
                  <a:srgbClr val="000000"/>
                </a:solidFill>
                <a:effectLst/>
                <a:latin typeface="Verdana" panose="020B0604030504040204" pitchFamily="34" charset="0"/>
              </a:rPr>
            </a:br>
            <a:endParaRPr lang="en-US" sz="2000" dirty="0"/>
          </a:p>
        </p:txBody>
      </p:sp>
      <p:pic>
        <p:nvPicPr>
          <p:cNvPr id="13" name="Content Placeholder 12">
            <a:extLst>
              <a:ext uri="{FF2B5EF4-FFF2-40B4-BE49-F238E27FC236}">
                <a16:creationId xmlns:a16="http://schemas.microsoft.com/office/drawing/2014/main" id="{E985961F-3C3A-5250-4A9F-8A7B7D8B9ABD}"/>
              </a:ext>
            </a:extLst>
          </p:cNvPr>
          <p:cNvPicPr>
            <a:picLocks noGrp="1" noChangeAspect="1"/>
          </p:cNvPicPr>
          <p:nvPr>
            <p:ph idx="1"/>
          </p:nvPr>
        </p:nvPicPr>
        <p:blipFill>
          <a:blip r:embed="rId2"/>
          <a:stretch>
            <a:fillRect/>
          </a:stretch>
        </p:blipFill>
        <p:spPr>
          <a:xfrm>
            <a:off x="634449" y="1740024"/>
            <a:ext cx="9709701" cy="4232412"/>
          </a:xfrm>
        </p:spPr>
      </p:pic>
      <p:sp>
        <p:nvSpPr>
          <p:cNvPr id="14" name="Footer Placeholder 13">
            <a:extLst>
              <a:ext uri="{FF2B5EF4-FFF2-40B4-BE49-F238E27FC236}">
                <a16:creationId xmlns:a16="http://schemas.microsoft.com/office/drawing/2014/main" id="{82409F39-1DDA-AD29-E4BA-136C02E39B3F}"/>
              </a:ext>
            </a:extLst>
          </p:cNvPr>
          <p:cNvSpPr>
            <a:spLocks noGrp="1"/>
          </p:cNvSpPr>
          <p:nvPr>
            <p:ph type="ftr" sz="quarter" idx="11"/>
          </p:nvPr>
        </p:nvSpPr>
        <p:spPr/>
        <p:txBody>
          <a:bodyPr/>
          <a:lstStyle/>
          <a:p>
            <a:r>
              <a:rPr lang="en-US"/>
              <a:t>https://toptechschool.us</a:t>
            </a:r>
          </a:p>
        </p:txBody>
      </p:sp>
      <p:pic>
        <p:nvPicPr>
          <p:cNvPr id="3" name="Google Shape;137;p5">
            <a:extLst>
              <a:ext uri="{FF2B5EF4-FFF2-40B4-BE49-F238E27FC236}">
                <a16:creationId xmlns:a16="http://schemas.microsoft.com/office/drawing/2014/main" id="{24C00210-C4B7-4BC1-6712-077AA806F76A}"/>
              </a:ext>
            </a:extLst>
          </p:cNvPr>
          <p:cNvPicPr preferRelativeResize="0"/>
          <p:nvPr/>
        </p:nvPicPr>
        <p:blipFill rotWithShape="1">
          <a:blip r:embed="rId3">
            <a:alphaModFix/>
          </a:blip>
          <a:srcRect/>
          <a:stretch/>
        </p:blipFill>
        <p:spPr>
          <a:xfrm>
            <a:off x="10546806" y="131607"/>
            <a:ext cx="1348995" cy="869511"/>
          </a:xfrm>
          <a:prstGeom prst="rect">
            <a:avLst/>
          </a:prstGeom>
          <a:noFill/>
          <a:ln>
            <a:noFill/>
          </a:ln>
        </p:spPr>
      </p:pic>
    </p:spTree>
    <p:extLst>
      <p:ext uri="{BB962C8B-B14F-4D97-AF65-F5344CB8AC3E}">
        <p14:creationId xmlns:p14="http://schemas.microsoft.com/office/powerpoint/2010/main" val="128568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86E74-E808-B230-BC5A-CF7CCE0BBF99}"/>
              </a:ext>
            </a:extLst>
          </p:cNvPr>
          <p:cNvSpPr>
            <a:spLocks noGrp="1"/>
          </p:cNvSpPr>
          <p:nvPr>
            <p:ph idx="1"/>
          </p:nvPr>
        </p:nvSpPr>
        <p:spPr>
          <a:xfrm>
            <a:off x="838200" y="408373"/>
            <a:ext cx="10515600" cy="5768590"/>
          </a:xfrm>
        </p:spPr>
        <p:txBody>
          <a:bodyPr/>
          <a:lstStyle/>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Arial" panose="020B0604020202020204" pitchFamily="34" charset="0"/>
              </a:rPr>
              <a:t>Manual Testing vs Automation Testing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Manual testing is executed manually while automation testing is done using an automation tool .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There are different types of automation tools in the market today which are commonly used by different companies as per their need and preference.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Like</a:t>
            </a:r>
          </a:p>
          <a:p>
            <a:pPr>
              <a:lnSpc>
                <a:spcPct val="107000"/>
              </a:lnSpc>
              <a:spcBef>
                <a:spcPts val="0"/>
              </a:spcBef>
            </a:pPr>
            <a:r>
              <a:rPr lang="en-US" sz="1800" dirty="0">
                <a:effectLst/>
                <a:latin typeface="Calibri" panose="020F0502020204030204" pitchFamily="34" charset="0"/>
                <a:ea typeface="Calibri" panose="020F0502020204030204" pitchFamily="34" charset="0"/>
                <a:cs typeface="Arial" panose="020B0604020202020204" pitchFamily="34" charset="0"/>
              </a:rPr>
              <a:t>Selenium </a:t>
            </a:r>
          </a:p>
          <a:p>
            <a:pPr>
              <a:lnSpc>
                <a:spcPct val="107000"/>
              </a:lnSpc>
              <a:spcBef>
                <a:spcPts val="0"/>
              </a:spcBef>
            </a:pPr>
            <a:r>
              <a:rPr lang="en-US" sz="1800" dirty="0">
                <a:effectLst/>
                <a:latin typeface="Calibri" panose="020F0502020204030204" pitchFamily="34" charset="0"/>
                <a:ea typeface="Calibri" panose="020F0502020204030204" pitchFamily="34" charset="0"/>
                <a:cs typeface="Arial" panose="020B0604020202020204" pitchFamily="34" charset="0"/>
              </a:rPr>
              <a:t>Cypress, </a:t>
            </a: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UTF </a:t>
            </a:r>
            <a:r>
              <a:rPr lang="en-US" sz="1800" dirty="0" err="1">
                <a:effectLst/>
                <a:latin typeface="Calibri" panose="020F0502020204030204" pitchFamily="34" charset="0"/>
                <a:ea typeface="Calibri" panose="020F0502020204030204" pitchFamily="34" charset="0"/>
                <a:cs typeface="Arial" panose="020B0604020202020204" pitchFamily="34" charset="0"/>
              </a:rPr>
              <a:t>etc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Arial" panose="020B0604020202020204" pitchFamily="34" charset="0"/>
              </a:rPr>
              <a:t>Test Automation: </a:t>
            </a:r>
          </a:p>
          <a:p>
            <a:pPr marL="0" marR="0" lvl="0" indent="0">
              <a:lnSpc>
                <a:spcPct val="107000"/>
              </a:lnSpc>
              <a:spcBef>
                <a:spcPts val="0"/>
              </a:spcBef>
              <a:spcAft>
                <a:spcPts val="800"/>
              </a:spcAft>
              <a:buNone/>
            </a:pPr>
            <a:r>
              <a:rPr lang="en-US" sz="1800" b="0" i="0" dirty="0">
                <a:effectLst/>
                <a:latin typeface="Arial" panose="020B0604020202020204" pitchFamily="34" charset="0"/>
              </a:rPr>
              <a:t>Automated testing is a software testing technique that automates the process of validating the functionality of software and ensures it meets requirements before being released into production. With automated testing, an organization can run specific software tests at a lot  faster pace than manual testers. Automated testing is best suited for large or repetitive test cases.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BE67A82C-89DE-A979-115E-473520D82E4E}"/>
              </a:ext>
            </a:extLst>
          </p:cNvPr>
          <p:cNvPicPr>
            <a:picLocks noChangeAspect="1"/>
          </p:cNvPicPr>
          <p:nvPr/>
        </p:nvPicPr>
        <p:blipFill>
          <a:blip r:embed="rId2"/>
          <a:stretch>
            <a:fillRect/>
          </a:stretch>
        </p:blipFill>
        <p:spPr>
          <a:xfrm>
            <a:off x="6507333" y="2085826"/>
            <a:ext cx="3495987" cy="2413684"/>
          </a:xfrm>
          <a:prstGeom prst="rect">
            <a:avLst/>
          </a:prstGeom>
        </p:spPr>
      </p:pic>
      <p:pic>
        <p:nvPicPr>
          <p:cNvPr id="2" name="Google Shape;137;p5">
            <a:extLst>
              <a:ext uri="{FF2B5EF4-FFF2-40B4-BE49-F238E27FC236}">
                <a16:creationId xmlns:a16="http://schemas.microsoft.com/office/drawing/2014/main" id="{BC10D92C-1BE6-4B39-A4F1-9FCCD692CA0A}"/>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
        <p:nvSpPr>
          <p:cNvPr id="5" name="Date Placeholder 4">
            <a:extLst>
              <a:ext uri="{FF2B5EF4-FFF2-40B4-BE49-F238E27FC236}">
                <a16:creationId xmlns:a16="http://schemas.microsoft.com/office/drawing/2014/main" id="{D08F5829-2711-F597-0921-342D69BF672A}"/>
              </a:ext>
            </a:extLst>
          </p:cNvPr>
          <p:cNvSpPr>
            <a:spLocks noGrp="1"/>
          </p:cNvSpPr>
          <p:nvPr>
            <p:ph type="dt" sz="half" idx="10"/>
          </p:nvPr>
        </p:nvSpPr>
        <p:spPr/>
        <p:txBody>
          <a:bodyPr/>
          <a:lstStyle/>
          <a:p>
            <a:fld id="{25F1B7C8-0ADD-40F7-98C3-B8326A04E37F}" type="datetime1">
              <a:rPr lang="en-US" smtClean="0"/>
              <a:t>7/24/2023</a:t>
            </a:fld>
            <a:endParaRPr lang="en-US"/>
          </a:p>
        </p:txBody>
      </p:sp>
      <p:sp>
        <p:nvSpPr>
          <p:cNvPr id="6" name="Footer Placeholder 5">
            <a:extLst>
              <a:ext uri="{FF2B5EF4-FFF2-40B4-BE49-F238E27FC236}">
                <a16:creationId xmlns:a16="http://schemas.microsoft.com/office/drawing/2014/main" id="{FE48CEC4-CEA8-41EF-EA0A-27325EC30322}"/>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05B40270-9C9C-03BE-6607-34E4804D444D}"/>
              </a:ext>
            </a:extLst>
          </p:cNvPr>
          <p:cNvSpPr>
            <a:spLocks noGrp="1"/>
          </p:cNvSpPr>
          <p:nvPr>
            <p:ph type="sldNum" sz="quarter" idx="12"/>
          </p:nvPr>
        </p:nvSpPr>
        <p:spPr/>
        <p:txBody>
          <a:bodyPr/>
          <a:lstStyle/>
          <a:p>
            <a:fld id="{9E4B46C7-3753-4BDD-8496-2797342392DE}" type="slidenum">
              <a:rPr lang="en-US" smtClean="0"/>
              <a:t>2</a:t>
            </a:fld>
            <a:endParaRPr lang="en-US"/>
          </a:p>
        </p:txBody>
      </p:sp>
    </p:spTree>
    <p:extLst>
      <p:ext uri="{BB962C8B-B14F-4D97-AF65-F5344CB8AC3E}">
        <p14:creationId xmlns:p14="http://schemas.microsoft.com/office/powerpoint/2010/main" val="286016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094FD4-1216-BC52-FD1C-249D06ED23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https://toptechschool.us</a:t>
            </a:r>
          </a:p>
        </p:txBody>
      </p:sp>
      <p:pic>
        <p:nvPicPr>
          <p:cNvPr id="12" name="Picture 11">
            <a:extLst>
              <a:ext uri="{FF2B5EF4-FFF2-40B4-BE49-F238E27FC236}">
                <a16:creationId xmlns:a16="http://schemas.microsoft.com/office/drawing/2014/main" id="{679C93A2-CEC5-1DBC-3767-216C2C3D792B}"/>
              </a:ext>
            </a:extLst>
          </p:cNvPr>
          <p:cNvPicPr>
            <a:picLocks noChangeAspect="1"/>
          </p:cNvPicPr>
          <p:nvPr/>
        </p:nvPicPr>
        <p:blipFill rotWithShape="1">
          <a:blip r:embed="rId2"/>
          <a:srcRect l="4472" r="11616" b="-3"/>
          <a:stretch/>
        </p:blipFill>
        <p:spPr>
          <a:xfrm>
            <a:off x="447675" y="2054537"/>
            <a:ext cx="5829298" cy="4148806"/>
          </a:xfrm>
          <a:prstGeom prst="rect">
            <a:avLst/>
          </a:prstGeom>
        </p:spPr>
      </p:pic>
      <p:sp>
        <p:nvSpPr>
          <p:cNvPr id="13" name="Title 1">
            <a:extLst>
              <a:ext uri="{FF2B5EF4-FFF2-40B4-BE49-F238E27FC236}">
                <a16:creationId xmlns:a16="http://schemas.microsoft.com/office/drawing/2014/main" id="{CB6FE751-BDA4-5417-2CFA-8AD67317D354}"/>
              </a:ext>
            </a:extLst>
          </p:cNvPr>
          <p:cNvSpPr>
            <a:spLocks noGrp="1"/>
          </p:cNvSpPr>
          <p:nvPr>
            <p:ph type="title"/>
          </p:nvPr>
        </p:nvSpPr>
        <p:spPr>
          <a:xfrm>
            <a:off x="1006533" y="571280"/>
            <a:ext cx="10178934" cy="1328730"/>
          </a:xfrm>
        </p:spPr>
        <p:txBody>
          <a:bodyPr vert="horz" lIns="91440" tIns="45720" rIns="91440" bIns="45720" rtlCol="0" anchor="b">
            <a:normAutofit/>
          </a:bodyPr>
          <a:lstStyle/>
          <a:p>
            <a:pPr algn="ctr"/>
            <a:r>
              <a:rPr lang="en-US" sz="5200" b="1" kern="1200" dirty="0" err="1">
                <a:solidFill>
                  <a:schemeClr val="tx1"/>
                </a:solidFill>
                <a:latin typeface="+mj-lt"/>
                <a:ea typeface="+mj-ea"/>
                <a:cs typeface="+mj-cs"/>
              </a:rPr>
              <a:t>Xpath</a:t>
            </a:r>
            <a:r>
              <a:rPr lang="en-US" sz="5200" b="1" kern="1200" dirty="0">
                <a:solidFill>
                  <a:schemeClr val="tx1"/>
                </a:solidFill>
                <a:latin typeface="+mj-lt"/>
                <a:ea typeface="+mj-ea"/>
                <a:cs typeface="+mj-cs"/>
              </a:rPr>
              <a:t> Axes and Relationship of Nodes:</a:t>
            </a:r>
          </a:p>
        </p:txBody>
      </p:sp>
      <p:pic>
        <p:nvPicPr>
          <p:cNvPr id="17" name="Content Placeholder 16">
            <a:extLst>
              <a:ext uri="{FF2B5EF4-FFF2-40B4-BE49-F238E27FC236}">
                <a16:creationId xmlns:a16="http://schemas.microsoft.com/office/drawing/2014/main" id="{39F6F15B-142F-B202-2244-78810F6ED259}"/>
              </a:ext>
            </a:extLst>
          </p:cNvPr>
          <p:cNvPicPr>
            <a:picLocks noGrp="1" noChangeAspect="1"/>
          </p:cNvPicPr>
          <p:nvPr>
            <p:ph idx="1"/>
          </p:nvPr>
        </p:nvPicPr>
        <p:blipFill>
          <a:blip r:embed="rId3"/>
          <a:stretch>
            <a:fillRect/>
          </a:stretch>
        </p:blipFill>
        <p:spPr>
          <a:xfrm>
            <a:off x="6547983" y="2005012"/>
            <a:ext cx="5517811" cy="4198331"/>
          </a:xfrm>
        </p:spPr>
      </p:pic>
      <p:pic>
        <p:nvPicPr>
          <p:cNvPr id="2" name="Google Shape;137;p5">
            <a:extLst>
              <a:ext uri="{FF2B5EF4-FFF2-40B4-BE49-F238E27FC236}">
                <a16:creationId xmlns:a16="http://schemas.microsoft.com/office/drawing/2014/main" id="{6054E03A-3A21-0052-1F0B-BD05F087D96A}"/>
              </a:ext>
            </a:extLst>
          </p:cNvPr>
          <p:cNvPicPr preferRelativeResize="0"/>
          <p:nvPr/>
        </p:nvPicPr>
        <p:blipFill rotWithShape="1">
          <a:blip r:embed="rId4">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16052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9CA84E-3C29-D6E1-7B70-1D1EEEB5E02C}"/>
              </a:ext>
            </a:extLst>
          </p:cNvPr>
          <p:cNvSpPr txBox="1">
            <a:spLocks noGrp="1"/>
          </p:cNvSpPr>
          <p:nvPr>
            <p:ph idx="1"/>
          </p:nvPr>
        </p:nvSpPr>
        <p:spPr>
          <a:xfrm>
            <a:off x="838200" y="710214"/>
            <a:ext cx="10515600" cy="5795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Consolas" panose="020B0609020204030204" pitchFamily="49" charset="0"/>
            </a:endParaRPr>
          </a:p>
          <a:p>
            <a:pPr marL="0" indent="0" algn="ctr">
              <a:buNone/>
            </a:pPr>
            <a:r>
              <a:rPr lang="en-US" sz="2400" b="1" u="sng" dirty="0">
                <a:solidFill>
                  <a:srgbClr val="3F7F5F"/>
                </a:solidFill>
                <a:latin typeface="Consolas" panose="020B0609020204030204" pitchFamily="49" charset="0"/>
              </a:rPr>
              <a:t>Selenium 4 relative locators</a:t>
            </a:r>
            <a:endParaRPr lang="en-US" sz="2400" b="1" dirty="0">
              <a:latin typeface="Consolas" panose="020B0609020204030204" pitchFamily="49" charset="0"/>
            </a:endParaRPr>
          </a:p>
          <a:p>
            <a:pPr marL="342900" indent="-342900">
              <a:buAutoNum type="arabicPeriod"/>
            </a:pPr>
            <a:r>
              <a:rPr lang="en-US" sz="1800" dirty="0">
                <a:solidFill>
                  <a:srgbClr val="000000"/>
                </a:solidFill>
                <a:latin typeface="Consolas" panose="020B0609020204030204" pitchFamily="49" charset="0"/>
              </a:rPr>
              <a:t>Above();</a:t>
            </a:r>
          </a:p>
          <a:p>
            <a:pPr marL="342900" indent="-342900">
              <a:buAutoNum type="arabicPeriod"/>
            </a:pPr>
            <a:r>
              <a:rPr lang="en-US" sz="1800" dirty="0">
                <a:solidFill>
                  <a:srgbClr val="000000"/>
                </a:solidFill>
                <a:latin typeface="Consolas" panose="020B0609020204030204" pitchFamily="49" charset="0"/>
              </a:rPr>
              <a:t>Below();</a:t>
            </a:r>
          </a:p>
          <a:p>
            <a:pPr marL="342900" indent="-342900">
              <a:buAutoNum type="arabicPeriod"/>
            </a:pPr>
            <a:r>
              <a:rPr lang="en-US" sz="1800" dirty="0" err="1">
                <a:solidFill>
                  <a:srgbClr val="000000"/>
                </a:solidFill>
                <a:latin typeface="Consolas" panose="020B0609020204030204" pitchFamily="49" charset="0"/>
              </a:rPr>
              <a:t>toLeftOf</a:t>
            </a:r>
            <a:r>
              <a:rPr lang="en-US" sz="1800" dirty="0">
                <a:solidFill>
                  <a:srgbClr val="000000"/>
                </a:solidFill>
                <a:latin typeface="Consolas" panose="020B0609020204030204" pitchFamily="49" charset="0"/>
              </a:rPr>
              <a:t>();</a:t>
            </a:r>
          </a:p>
          <a:p>
            <a:pPr marL="342900" indent="-342900">
              <a:buAutoNum type="arabicPeriod"/>
            </a:pPr>
            <a:r>
              <a:rPr lang="en-US" sz="1800" dirty="0" err="1">
                <a:solidFill>
                  <a:srgbClr val="000000"/>
                </a:solidFill>
                <a:latin typeface="Consolas" panose="020B0609020204030204" pitchFamily="49" charset="0"/>
              </a:rPr>
              <a:t>toRightOf</a:t>
            </a:r>
            <a:r>
              <a:rPr lang="en-US" sz="1800" dirty="0">
                <a:solidFill>
                  <a:srgbClr val="000000"/>
                </a:solidFill>
                <a:latin typeface="Consolas" panose="020B0609020204030204" pitchFamily="49" charset="0"/>
              </a:rPr>
              <a:t>();</a:t>
            </a:r>
          </a:p>
          <a:p>
            <a:pPr marL="342900" indent="-342900">
              <a:buAutoNum type="arabicPeriod"/>
            </a:pPr>
            <a:r>
              <a:rPr lang="en-US" sz="1800" dirty="0">
                <a:solidFill>
                  <a:srgbClr val="000000"/>
                </a:solidFill>
                <a:latin typeface="Consolas" panose="020B0609020204030204" pitchFamily="49" charset="0"/>
              </a:rPr>
              <a:t>Near();</a:t>
            </a:r>
          </a:p>
          <a:p>
            <a:pPr marL="0" indent="0">
              <a:buNone/>
            </a:pPr>
            <a:r>
              <a:rPr lang="en-US" sz="2200" b="1" dirty="0">
                <a:solidFill>
                  <a:srgbClr val="000000"/>
                </a:solidFill>
                <a:latin typeface="Consolas" panose="020B0609020204030204" pitchFamily="49" charset="0"/>
              </a:rPr>
              <a:t>Examples: </a:t>
            </a:r>
            <a:endParaRPr lang="en-US" sz="1800" dirty="0">
              <a:solidFill>
                <a:srgbClr val="000000"/>
              </a:solidFill>
              <a:latin typeface="Consolas" panose="020B0609020204030204" pitchFamily="49" charset="0"/>
            </a:endParaRPr>
          </a:p>
          <a:p>
            <a:pPr marL="0" indent="0">
              <a:buNone/>
            </a:pPr>
            <a:endParaRPr lang="en-US" sz="1800" i="1" u="sng" dirty="0">
              <a:solidFill>
                <a:srgbClr val="000000"/>
              </a:solidFill>
              <a:latin typeface="Consolas" panose="020B0609020204030204" pitchFamily="49" charset="0"/>
            </a:endParaRPr>
          </a:p>
          <a:p>
            <a:pPr marL="0" indent="0">
              <a:buNone/>
            </a:pPr>
            <a:endParaRPr lang="en-US" sz="1800" i="1" u="sng" dirty="0">
              <a:solidFill>
                <a:srgbClr val="000000"/>
              </a:solidFill>
              <a:latin typeface="Consolas" panose="020B0609020204030204" pitchFamily="49" charset="0"/>
            </a:endParaRPr>
          </a:p>
          <a:p>
            <a:pPr marL="0" indent="0">
              <a:buNone/>
            </a:pPr>
            <a:endParaRPr lang="en-US" sz="1800" i="1" u="sng" dirty="0">
              <a:solidFill>
                <a:srgbClr val="000000"/>
              </a:solidFill>
              <a:latin typeface="Consolas" panose="020B0609020204030204" pitchFamily="49"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https://www.selenium.dev/documentation/webdriver/elements/locators/</a:t>
            </a:r>
          </a:p>
        </p:txBody>
      </p:sp>
      <p:sp>
        <p:nvSpPr>
          <p:cNvPr id="2" name="Footer Placeholder 6">
            <a:extLst>
              <a:ext uri="{FF2B5EF4-FFF2-40B4-BE49-F238E27FC236}">
                <a16:creationId xmlns:a16="http://schemas.microsoft.com/office/drawing/2014/main" id="{DF7325EB-655B-FD9E-BC3A-BCBC841067F9}"/>
              </a:ext>
            </a:extLst>
          </p:cNvPr>
          <p:cNvSpPr>
            <a:spLocks noGrp="1"/>
          </p:cNvSpPr>
          <p:nvPr>
            <p:ph type="ftr" sz="quarter" idx="11"/>
          </p:nvPr>
        </p:nvSpPr>
        <p:spPr>
          <a:xfrm>
            <a:off x="4038600" y="6356350"/>
            <a:ext cx="4114800" cy="365125"/>
          </a:xfrm>
        </p:spPr>
        <p:txBody>
          <a:bodyPr/>
          <a:lstStyle/>
          <a:p>
            <a:r>
              <a:rPr lang="en-US" dirty="0"/>
              <a:t>https://toptechschool.us</a:t>
            </a:r>
          </a:p>
        </p:txBody>
      </p:sp>
      <p:pic>
        <p:nvPicPr>
          <p:cNvPr id="7" name="Picture 6">
            <a:extLst>
              <a:ext uri="{FF2B5EF4-FFF2-40B4-BE49-F238E27FC236}">
                <a16:creationId xmlns:a16="http://schemas.microsoft.com/office/drawing/2014/main" id="{490B9C82-B90E-500F-8F6A-56D134F9FB6B}"/>
              </a:ext>
            </a:extLst>
          </p:cNvPr>
          <p:cNvPicPr>
            <a:picLocks noChangeAspect="1"/>
          </p:cNvPicPr>
          <p:nvPr/>
        </p:nvPicPr>
        <p:blipFill>
          <a:blip r:embed="rId2"/>
          <a:stretch>
            <a:fillRect/>
          </a:stretch>
        </p:blipFill>
        <p:spPr>
          <a:xfrm>
            <a:off x="838200" y="4076700"/>
            <a:ext cx="8829675" cy="1742988"/>
          </a:xfrm>
          <a:prstGeom prst="rect">
            <a:avLst/>
          </a:prstGeom>
        </p:spPr>
      </p:pic>
      <p:pic>
        <p:nvPicPr>
          <p:cNvPr id="5" name="Picture 4">
            <a:extLst>
              <a:ext uri="{FF2B5EF4-FFF2-40B4-BE49-F238E27FC236}">
                <a16:creationId xmlns:a16="http://schemas.microsoft.com/office/drawing/2014/main" id="{C3B45061-281E-5F13-0E4F-3C738E0B4CFC}"/>
              </a:ext>
            </a:extLst>
          </p:cNvPr>
          <p:cNvPicPr>
            <a:picLocks noChangeAspect="1"/>
          </p:cNvPicPr>
          <p:nvPr/>
        </p:nvPicPr>
        <p:blipFill>
          <a:blip r:embed="rId3"/>
          <a:stretch>
            <a:fillRect/>
          </a:stretch>
        </p:blipFill>
        <p:spPr>
          <a:xfrm>
            <a:off x="0" y="0"/>
            <a:ext cx="12192000" cy="6858000"/>
          </a:xfrm>
          <a:prstGeom prst="rect">
            <a:avLst/>
          </a:prstGeom>
        </p:spPr>
      </p:pic>
      <p:pic>
        <p:nvPicPr>
          <p:cNvPr id="3" name="Google Shape;137;p5">
            <a:extLst>
              <a:ext uri="{FF2B5EF4-FFF2-40B4-BE49-F238E27FC236}">
                <a16:creationId xmlns:a16="http://schemas.microsoft.com/office/drawing/2014/main" id="{8A729FDF-9C39-9AE1-DC14-BA4032B53B06}"/>
              </a:ext>
            </a:extLst>
          </p:cNvPr>
          <p:cNvPicPr preferRelativeResize="0"/>
          <p:nvPr/>
        </p:nvPicPr>
        <p:blipFill rotWithShape="1">
          <a:blip r:embed="rId4">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3256507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4C6CD-D8B2-6AB2-6C68-21D3180AC18D}"/>
              </a:ext>
            </a:extLst>
          </p:cNvPr>
          <p:cNvSpPr>
            <a:spLocks noGrp="1"/>
          </p:cNvSpPr>
          <p:nvPr>
            <p:ph idx="1"/>
          </p:nvPr>
        </p:nvSpPr>
        <p:spPr>
          <a:xfrm>
            <a:off x="962162" y="701336"/>
            <a:ext cx="10658707" cy="5362113"/>
          </a:xfrm>
        </p:spPr>
        <p:txBody>
          <a:bodyPr/>
          <a:lstStyle/>
          <a:p>
            <a:pPr marL="0" indent="0" algn="ctr" defTabSz="630936">
              <a:spcBef>
                <a:spcPts val="690"/>
              </a:spcBef>
              <a:buNone/>
            </a:pPr>
            <a:r>
              <a:rPr lang="en-US" sz="2400" b="1" kern="1200" dirty="0">
                <a:solidFill>
                  <a:schemeClr val="tx1"/>
                </a:solidFill>
                <a:latin typeface="+mn-lt"/>
                <a:ea typeface="+mn-ea"/>
                <a:cs typeface="+mn-cs"/>
              </a:rPr>
              <a:t>What are CSS Selectors in Selenium?</a:t>
            </a:r>
          </a:p>
          <a:p>
            <a:pPr marL="157734" indent="-157734" defTabSz="630936">
              <a:spcBef>
                <a:spcPts val="690"/>
              </a:spcBef>
            </a:pPr>
            <a:r>
              <a:rPr lang="en-US" sz="1932" b="1" i="1" kern="1200" dirty="0">
                <a:solidFill>
                  <a:schemeClr val="tx1"/>
                </a:solidFill>
                <a:latin typeface="+mn-lt"/>
                <a:ea typeface="+mn-ea"/>
                <a:cs typeface="+mn-cs"/>
              </a:rPr>
              <a:t>CSS Selectors</a:t>
            </a:r>
            <a:r>
              <a:rPr lang="en-US" sz="1932" kern="1200" dirty="0">
                <a:solidFill>
                  <a:schemeClr val="tx1"/>
                </a:solidFill>
                <a:latin typeface="+mn-lt"/>
                <a:ea typeface="+mn-ea"/>
                <a:cs typeface="+mn-cs"/>
              </a:rPr>
              <a:t> are one of the locator strategies offered by Selenium to identify the web elements                                                                                                           </a:t>
            </a:r>
            <a:endParaRPr lang="en-US" dirty="0"/>
          </a:p>
        </p:txBody>
      </p:sp>
      <p:sp>
        <p:nvSpPr>
          <p:cNvPr id="4" name="Rectangle 1">
            <a:extLst>
              <a:ext uri="{FF2B5EF4-FFF2-40B4-BE49-F238E27FC236}">
                <a16:creationId xmlns:a16="http://schemas.microsoft.com/office/drawing/2014/main" id="{E140ADE1-0783-80E5-7CA2-266796032A5F}"/>
              </a:ext>
            </a:extLst>
          </p:cNvPr>
          <p:cNvSpPr>
            <a:spLocks noChangeArrowheads="1"/>
          </p:cNvSpPr>
          <p:nvPr/>
        </p:nvSpPr>
        <p:spPr bwMode="auto">
          <a:xfrm>
            <a:off x="1117263" y="2105383"/>
            <a:ext cx="7195464" cy="9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630936" eaLnBrk="0" fontAlgn="base" hangingPunct="0">
              <a:spcBef>
                <a:spcPct val="0"/>
              </a:spcBef>
              <a:spcAft>
                <a:spcPts val="600"/>
              </a:spcAft>
            </a:pPr>
            <a:r>
              <a:rPr lang="en-US" altLang="en-US" sz="966" b="1" u="sng" kern="1200" dirty="0">
                <a:solidFill>
                  <a:schemeClr val="tx1"/>
                </a:solidFill>
                <a:latin typeface="Arial" panose="020B0604020202020204" pitchFamily="34" charset="0"/>
                <a:ea typeface="+mn-ea"/>
                <a:cs typeface="+mn-cs"/>
              </a:rPr>
              <a:t>How to create a CSS Selector?</a:t>
            </a:r>
          </a:p>
          <a:p>
            <a:pPr defTabSz="630936" eaLnBrk="0" fontAlgn="base" hangingPunct="0">
              <a:spcBef>
                <a:spcPct val="0"/>
              </a:spcBef>
              <a:spcAft>
                <a:spcPts val="600"/>
              </a:spcAft>
            </a:pPr>
            <a:r>
              <a:rPr lang="en-US" altLang="en-US" sz="966" i="1" kern="1200" dirty="0">
                <a:solidFill>
                  <a:schemeClr val="tx1"/>
                </a:solidFill>
                <a:latin typeface="Arial" panose="020B0604020202020204" pitchFamily="34" charset="0"/>
                <a:ea typeface="+mn-ea"/>
                <a:cs typeface="+mn-cs"/>
              </a:rPr>
              <a:t>CSS Selector</a:t>
            </a:r>
            <a:r>
              <a:rPr lang="en-US" altLang="en-US" sz="966" kern="1200" dirty="0">
                <a:solidFill>
                  <a:schemeClr val="tx1"/>
                </a:solidFill>
                <a:latin typeface="Arial" panose="020B0604020202020204" pitchFamily="34" charset="0"/>
                <a:ea typeface="+mn-ea"/>
                <a:cs typeface="+mn-cs"/>
              </a:rPr>
              <a:t> syntax is quite similar to the </a:t>
            </a:r>
            <a:r>
              <a:rPr lang="en-US" altLang="en-US" sz="966" i="1" kern="1200" dirty="0">
                <a:solidFill>
                  <a:schemeClr val="tx1"/>
                </a:solidFill>
                <a:latin typeface="Arial" panose="020B0604020202020204" pitchFamily="34" charset="0"/>
                <a:ea typeface="+mn-ea"/>
                <a:cs typeface="+mn-cs"/>
              </a:rPr>
              <a:t>XPath syntax.</a:t>
            </a:r>
            <a:r>
              <a:rPr lang="en-US" altLang="en-US" sz="966" kern="1200" dirty="0">
                <a:solidFill>
                  <a:schemeClr val="tx1"/>
                </a:solidFill>
                <a:latin typeface="Arial" panose="020B0604020202020204" pitchFamily="34" charset="0"/>
                <a:ea typeface="+mn-ea"/>
                <a:cs typeface="+mn-cs"/>
              </a:rPr>
              <a:t> It can be represented syntactically as follows:</a:t>
            </a:r>
          </a:p>
          <a:p>
            <a:pPr defTabSz="630936" eaLnBrk="0" fontAlgn="base" hangingPunct="0">
              <a:spcBef>
                <a:spcPct val="0"/>
              </a:spcBef>
              <a:spcAft>
                <a:spcPts val="600"/>
              </a:spcAft>
            </a:pPr>
            <a:r>
              <a:rPr lang="en-US" altLang="en-US" sz="966" kern="1200" dirty="0">
                <a:solidFill>
                  <a:schemeClr val="tx1"/>
                </a:solidFill>
                <a:latin typeface="Arial" panose="020B0604020202020204" pitchFamily="34" charset="0"/>
                <a:ea typeface="+mn-ea"/>
                <a:cs typeface="+mn-cs"/>
              </a:rPr>
              <a:t>node[</a:t>
            </a:r>
            <a:r>
              <a:rPr lang="en-US" altLang="en-US" sz="966" kern="1200" dirty="0" err="1">
                <a:solidFill>
                  <a:schemeClr val="tx1"/>
                </a:solidFill>
                <a:latin typeface="Arial" panose="020B0604020202020204" pitchFamily="34" charset="0"/>
                <a:ea typeface="+mn-ea"/>
                <a:cs typeface="+mn-cs"/>
              </a:rPr>
              <a:t>attribute_name</a:t>
            </a:r>
            <a:r>
              <a:rPr lang="en-US" altLang="en-US" sz="966" kern="1200" dirty="0">
                <a:solidFill>
                  <a:schemeClr val="tx1"/>
                </a:solidFill>
                <a:latin typeface="Arial" panose="020B0604020202020204" pitchFamily="34" charset="0"/>
                <a:ea typeface="+mn-ea"/>
                <a:cs typeface="+mn-cs"/>
              </a:rPr>
              <a:t> = ‘</a:t>
            </a:r>
            <a:r>
              <a:rPr lang="en-US" altLang="en-US" sz="966" kern="1200" dirty="0" err="1">
                <a:solidFill>
                  <a:schemeClr val="tx1"/>
                </a:solidFill>
                <a:latin typeface="Arial" panose="020B0604020202020204" pitchFamily="34" charset="0"/>
                <a:ea typeface="+mn-ea"/>
                <a:cs typeface="+mn-cs"/>
              </a:rPr>
              <a:t>attribute_value</a:t>
            </a:r>
            <a:r>
              <a:rPr lang="en-US" altLang="en-US" sz="966" kern="1200" dirty="0">
                <a:solidFill>
                  <a:schemeClr val="tx1"/>
                </a:solidFill>
                <a:latin typeface="Arial" panose="020B0604020202020204" pitchFamily="34" charset="0"/>
                <a:ea typeface="+mn-ea"/>
                <a:cs typeface="+mn-cs"/>
              </a:rPr>
              <a:t>’]</a:t>
            </a:r>
            <a:endParaRPr lang="en-US" altLang="en-US" sz="966" kern="1200" dirty="0">
              <a:solidFill>
                <a:schemeClr val="tx1"/>
              </a:solidFill>
              <a:latin typeface="Arial Unicode MS"/>
              <a:ea typeface="+mn-ea"/>
              <a:cs typeface="+mn-cs"/>
            </a:endParaRPr>
          </a:p>
          <a:p>
            <a:pPr defTabSz="630936" eaLnBrk="0" fontAlgn="base" hangingPunct="0">
              <a:spcBef>
                <a:spcPct val="0"/>
              </a:spcBef>
              <a:spcAft>
                <a:spcPts val="600"/>
              </a:spcAft>
            </a:pPr>
            <a:r>
              <a:rPr lang="en-US" altLang="en-US" sz="966" kern="1200" dirty="0">
                <a:solidFill>
                  <a:schemeClr val="tx1"/>
                </a:solidFill>
                <a:latin typeface="Arial Unicode MS"/>
                <a:ea typeface="+mn-ea"/>
                <a:cs typeface="+mn-cs"/>
              </a:rPr>
              <a:t>node[</a:t>
            </a:r>
            <a:r>
              <a:rPr lang="en-US" altLang="en-US" sz="966" kern="1200" dirty="0" err="1">
                <a:solidFill>
                  <a:schemeClr val="tx1"/>
                </a:solidFill>
                <a:latin typeface="Arial Unicode MS"/>
                <a:ea typeface="+mn-ea"/>
                <a:cs typeface="+mn-cs"/>
              </a:rPr>
              <a:t>attribute_name</a:t>
            </a:r>
            <a:r>
              <a:rPr lang="en-US" altLang="en-US" sz="966" kern="1200" dirty="0">
                <a:solidFill>
                  <a:schemeClr val="tx1"/>
                </a:solidFill>
                <a:latin typeface="Arial Unicode MS"/>
                <a:ea typeface="+mn-ea"/>
                <a:cs typeface="+mn-cs"/>
              </a:rPr>
              <a:t> = ‘</a:t>
            </a:r>
            <a:r>
              <a:rPr lang="en-US" altLang="en-US" sz="966" kern="1200" dirty="0" err="1">
                <a:solidFill>
                  <a:schemeClr val="tx1"/>
                </a:solidFill>
                <a:latin typeface="Arial Unicode MS"/>
                <a:ea typeface="+mn-ea"/>
                <a:cs typeface="+mn-cs"/>
              </a:rPr>
              <a:t>attribute_value</a:t>
            </a:r>
            <a:r>
              <a:rPr lang="en-US" altLang="en-US" sz="966" kern="1200" dirty="0">
                <a:solidFill>
                  <a:schemeClr val="tx1"/>
                </a:solidFill>
                <a:latin typeface="Arial Unicode MS"/>
                <a:ea typeface="+mn-ea"/>
                <a:cs typeface="+mn-cs"/>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311E17E9-9DD8-1980-0ED2-90F5ECDF46CD}"/>
              </a:ext>
            </a:extLst>
          </p:cNvPr>
          <p:cNvSpPr txBox="1"/>
          <p:nvPr/>
        </p:nvSpPr>
        <p:spPr>
          <a:xfrm>
            <a:off x="1117263" y="2957610"/>
            <a:ext cx="4358300" cy="551561"/>
          </a:xfrm>
          <a:prstGeom prst="rect">
            <a:avLst/>
          </a:prstGeom>
          <a:noFill/>
        </p:spPr>
        <p:txBody>
          <a:bodyPr wrap="square">
            <a:spAutoFit/>
          </a:bodyPr>
          <a:lstStyle/>
          <a:p>
            <a:pPr marL="197168" indent="-197168" defTabSz="630936">
              <a:spcAft>
                <a:spcPts val="600"/>
              </a:spcAft>
              <a:buFont typeface="Arial" panose="020B0604020202020204" pitchFamily="34" charset="0"/>
              <a:buChar char="•"/>
            </a:pPr>
            <a:r>
              <a:rPr lang="en-US" sz="1242" b="1" i="1" u="sng" kern="1200" dirty="0">
                <a:solidFill>
                  <a:schemeClr val="tx1"/>
                </a:solidFill>
                <a:latin typeface="+mn-lt"/>
                <a:ea typeface="+mn-ea"/>
                <a:cs typeface="+mn-cs"/>
              </a:rPr>
              <a:t>How to create a CSS Selector using ID attribute?</a:t>
            </a:r>
          </a:p>
          <a:p>
            <a:pPr defTabSz="630936">
              <a:spcAft>
                <a:spcPts val="600"/>
              </a:spcAft>
            </a:pPr>
            <a:r>
              <a:rPr lang="en-US" sz="1242" kern="1200" dirty="0" err="1">
                <a:solidFill>
                  <a:schemeClr val="tx1"/>
                </a:solidFill>
                <a:latin typeface="+mn-lt"/>
                <a:ea typeface="+mn-ea"/>
                <a:cs typeface="+mn-cs"/>
              </a:rPr>
              <a:t>tagName</a:t>
            </a:r>
            <a:r>
              <a:rPr lang="en-US" sz="1242" kern="1200" dirty="0">
                <a:solidFill>
                  <a:schemeClr val="tx1"/>
                </a:solidFill>
                <a:latin typeface="+mn-lt"/>
                <a:ea typeface="+mn-ea"/>
                <a:cs typeface="+mn-cs"/>
              </a:rPr>
              <a:t>[attribute =‘value’]  or just  </a:t>
            </a:r>
            <a:r>
              <a:rPr lang="en-US" sz="1242" kern="1200" dirty="0" err="1">
                <a:solidFill>
                  <a:schemeClr val="tx1"/>
                </a:solidFill>
                <a:latin typeface="+mn-lt"/>
                <a:ea typeface="+mn-ea"/>
                <a:cs typeface="+mn-cs"/>
              </a:rPr>
              <a:t>tagName#value</a:t>
            </a:r>
            <a:endParaRPr lang="en-US" dirty="0"/>
          </a:p>
        </p:txBody>
      </p:sp>
      <p:sp>
        <p:nvSpPr>
          <p:cNvPr id="9" name="TextBox 8">
            <a:extLst>
              <a:ext uri="{FF2B5EF4-FFF2-40B4-BE49-F238E27FC236}">
                <a16:creationId xmlns:a16="http://schemas.microsoft.com/office/drawing/2014/main" id="{A36C9DAB-98AB-95C8-4B68-D0A18ED395C8}"/>
              </a:ext>
            </a:extLst>
          </p:cNvPr>
          <p:cNvSpPr txBox="1"/>
          <p:nvPr/>
        </p:nvSpPr>
        <p:spPr>
          <a:xfrm>
            <a:off x="1011795" y="3527757"/>
            <a:ext cx="4259035" cy="283476"/>
          </a:xfrm>
          <a:prstGeom prst="rect">
            <a:avLst/>
          </a:prstGeom>
          <a:noFill/>
        </p:spPr>
        <p:txBody>
          <a:bodyPr wrap="square">
            <a:spAutoFit/>
          </a:bodyPr>
          <a:lstStyle/>
          <a:p>
            <a:pPr defTabSz="630936">
              <a:spcAft>
                <a:spcPts val="600"/>
              </a:spcAft>
            </a:pPr>
            <a:r>
              <a:rPr lang="en-US" sz="1242" b="1" i="1" u="sng" kern="1200" dirty="0">
                <a:solidFill>
                  <a:schemeClr val="tx1"/>
                </a:solidFill>
                <a:latin typeface="+mn-lt"/>
                <a:ea typeface="+mn-ea"/>
                <a:cs typeface="+mn-cs"/>
              </a:rPr>
              <a:t>How to create a CSS Selector using class attribute?</a:t>
            </a:r>
            <a:endParaRPr lang="en-US" b="1" u="sng" dirty="0"/>
          </a:p>
        </p:txBody>
      </p:sp>
      <p:sp>
        <p:nvSpPr>
          <p:cNvPr id="10" name="Rectangle 3">
            <a:extLst>
              <a:ext uri="{FF2B5EF4-FFF2-40B4-BE49-F238E27FC236}">
                <a16:creationId xmlns:a16="http://schemas.microsoft.com/office/drawing/2014/main" id="{20FBDB77-9072-D985-9B80-F8CEB1AB2B5B}"/>
              </a:ext>
            </a:extLst>
          </p:cNvPr>
          <p:cNvSpPr>
            <a:spLocks noChangeArrowheads="1"/>
          </p:cNvSpPr>
          <p:nvPr/>
        </p:nvSpPr>
        <p:spPr bwMode="auto">
          <a:xfrm>
            <a:off x="1011795" y="3692561"/>
            <a:ext cx="3388409" cy="124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630936" eaLnBrk="0" fontAlgn="base" hangingPunct="0">
              <a:spcBef>
                <a:spcPct val="0"/>
              </a:spcBef>
              <a:spcAft>
                <a:spcPts val="600"/>
              </a:spcAft>
            </a:pPr>
            <a:r>
              <a:rPr lang="en-US" altLang="en-US" sz="966" kern="1200" dirty="0" err="1">
                <a:solidFill>
                  <a:schemeClr val="tx1"/>
                </a:solidFill>
                <a:latin typeface="Arial Unicode MS"/>
                <a:ea typeface="+mn-ea"/>
                <a:cs typeface="+mn-cs"/>
              </a:rPr>
              <a:t>tagName</a:t>
            </a:r>
            <a:r>
              <a:rPr lang="en-US" altLang="en-US" sz="966" kern="1200" dirty="0">
                <a:solidFill>
                  <a:schemeClr val="tx1"/>
                </a:solidFill>
                <a:latin typeface="Arial Unicode MS"/>
                <a:ea typeface="+mn-ea"/>
                <a:cs typeface="+mn-cs"/>
              </a:rPr>
              <a:t>[attribute=‘value’]</a:t>
            </a:r>
            <a:r>
              <a:rPr lang="en-US" altLang="en-US" sz="966" kern="1200" dirty="0">
                <a:solidFill>
                  <a:schemeClr val="tx1"/>
                </a:solidFill>
                <a:latin typeface="+mn-lt"/>
                <a:ea typeface="+mn-ea"/>
                <a:cs typeface="+mn-cs"/>
              </a:rPr>
              <a:t>   or just  </a:t>
            </a:r>
            <a:r>
              <a:rPr lang="en-US" altLang="en-US" sz="966" kern="1200" dirty="0" err="1">
                <a:solidFill>
                  <a:schemeClr val="tx1"/>
                </a:solidFill>
                <a:latin typeface="+mn-lt"/>
                <a:ea typeface="+mn-ea"/>
                <a:cs typeface="+mn-cs"/>
              </a:rPr>
              <a:t>tagName.value</a:t>
            </a:r>
            <a:r>
              <a:rPr lang="en-US" altLang="en-US" sz="966" kern="1200" dirty="0">
                <a:solidFill>
                  <a:schemeClr val="tx1"/>
                </a:solidFill>
                <a:latin typeface="+mn-lt"/>
                <a:ea typeface="+mn-ea"/>
                <a:cs typeface="+mn-cs"/>
              </a:rPr>
              <a:t> </a:t>
            </a:r>
          </a:p>
          <a:p>
            <a:pPr defTabSz="630936" eaLnBrk="0" fontAlgn="base" hangingPunct="0">
              <a:spcBef>
                <a:spcPct val="0"/>
              </a:spcBef>
              <a:spcAft>
                <a:spcPts val="600"/>
              </a:spcAft>
            </a:pPr>
            <a:r>
              <a:rPr lang="en-US" altLang="en-US" sz="1600" b="1" kern="1200" dirty="0">
                <a:solidFill>
                  <a:schemeClr val="tx1"/>
                </a:solidFill>
                <a:latin typeface="+mn-lt"/>
                <a:ea typeface="+mn-ea"/>
                <a:cs typeface="+mn-cs"/>
              </a:rPr>
              <a:t>Examples: </a:t>
            </a:r>
          </a:p>
          <a:p>
            <a:pPr defTabSz="630936" eaLnBrk="0" fontAlgn="base" hangingPunct="0">
              <a:spcBef>
                <a:spcPct val="0"/>
              </a:spcBef>
              <a:spcAft>
                <a:spcPts val="600"/>
              </a:spcAft>
            </a:pPr>
            <a:endParaRPr lang="en-US" altLang="en-US" sz="966" b="1" kern="1200" dirty="0">
              <a:solidFill>
                <a:schemeClr val="tx1"/>
              </a:solidFill>
              <a:latin typeface="+mn-lt"/>
              <a:ea typeface="+mn-ea"/>
              <a:cs typeface="+mn-cs"/>
            </a:endParaRPr>
          </a:p>
          <a:p>
            <a:pPr defTabSz="630936" eaLnBrk="0" fontAlgn="base" hangingPunct="0">
              <a:spcBef>
                <a:spcPct val="0"/>
              </a:spcBef>
              <a:spcAft>
                <a:spcPts val="600"/>
              </a:spcAft>
            </a:pPr>
            <a:endParaRPr lang="en-US" altLang="en-US" sz="966" b="1" kern="1200" dirty="0">
              <a:solidFill>
                <a:schemeClr val="tx1"/>
              </a:solidFill>
              <a:latin typeface="+mn-lt"/>
              <a:ea typeface="+mn-ea"/>
              <a:cs typeface="+mn-cs"/>
            </a:endParaRPr>
          </a:p>
          <a:p>
            <a:pPr defTabSz="630936" eaLnBrk="0" fontAlgn="base" hangingPunct="0">
              <a:spcBef>
                <a:spcPct val="0"/>
              </a:spcBef>
              <a:spcAft>
                <a:spcPts val="600"/>
              </a:spcAft>
            </a:pPr>
            <a:r>
              <a:rPr lang="en-US" altLang="en-US" sz="966" b="1" kern="1200" dirty="0">
                <a:solidFill>
                  <a:schemeClr val="tx1"/>
                </a:solidFill>
                <a:latin typeface="+mn-lt"/>
                <a:ea typeface="+mn-ea"/>
                <a:cs typeface="+mn-cs"/>
              </a:rPr>
              <a:t>And so on …  </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sp>
        <p:nvSpPr>
          <p:cNvPr id="2" name="Rectangle 3">
            <a:extLst>
              <a:ext uri="{FF2B5EF4-FFF2-40B4-BE49-F238E27FC236}">
                <a16:creationId xmlns:a16="http://schemas.microsoft.com/office/drawing/2014/main" id="{C105DF51-CE70-E5BF-42D1-ACC4CD4C4C9C}"/>
              </a:ext>
            </a:extLst>
          </p:cNvPr>
          <p:cNvSpPr>
            <a:spLocks noChangeArrowheads="1"/>
          </p:cNvSpPr>
          <p:nvPr/>
        </p:nvSpPr>
        <p:spPr bwMode="auto">
          <a:xfrm>
            <a:off x="9220249" y="1639351"/>
            <a:ext cx="2206551" cy="174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630936" eaLnBrk="0" fontAlgn="base" hangingPunct="0">
              <a:spcBef>
                <a:spcPct val="0"/>
              </a:spcBef>
              <a:spcAft>
                <a:spcPts val="600"/>
              </a:spcAft>
            </a:pPr>
            <a:r>
              <a:rPr lang="en-US" altLang="en-US" sz="966" b="1" kern="1200" dirty="0">
                <a:solidFill>
                  <a:schemeClr val="tx1"/>
                </a:solidFill>
                <a:latin typeface="Arial Unicode MS"/>
                <a:ea typeface="+mn-ea"/>
                <a:cs typeface="+mn-cs"/>
              </a:rPr>
              <a:t>To validate your </a:t>
            </a:r>
            <a:r>
              <a:rPr lang="en-US" altLang="en-US" sz="966" b="1" kern="1200" dirty="0" err="1">
                <a:solidFill>
                  <a:schemeClr val="tx1"/>
                </a:solidFill>
                <a:latin typeface="Arial Unicode MS"/>
                <a:ea typeface="+mn-ea"/>
                <a:cs typeface="+mn-cs"/>
              </a:rPr>
              <a:t>xpath</a:t>
            </a:r>
            <a:r>
              <a:rPr lang="en-US" altLang="en-US" sz="966" b="1" kern="1200" dirty="0">
                <a:solidFill>
                  <a:schemeClr val="tx1"/>
                </a:solidFill>
                <a:latin typeface="Arial Unicode MS"/>
                <a:ea typeface="+mn-ea"/>
                <a:cs typeface="+mn-cs"/>
              </a:rPr>
              <a:t> or </a:t>
            </a:r>
            <a:r>
              <a:rPr lang="en-US" altLang="en-US" sz="966" b="1" kern="1200" dirty="0" err="1">
                <a:solidFill>
                  <a:schemeClr val="tx1"/>
                </a:solidFill>
                <a:latin typeface="Arial Unicode MS"/>
                <a:ea typeface="+mn-ea"/>
                <a:cs typeface="+mn-cs"/>
              </a:rPr>
              <a:t>cssSelector</a:t>
            </a:r>
            <a:r>
              <a:rPr lang="en-US" altLang="en-US" sz="966" b="1" kern="1200" dirty="0">
                <a:solidFill>
                  <a:schemeClr val="tx1"/>
                </a:solidFill>
                <a:latin typeface="Arial Unicode MS"/>
                <a:ea typeface="+mn-ea"/>
                <a:cs typeface="+mn-cs"/>
              </a:rPr>
              <a:t>: </a:t>
            </a:r>
          </a:p>
          <a:p>
            <a:pPr defTabSz="630936" eaLnBrk="0" fontAlgn="base" hangingPunct="0">
              <a:spcBef>
                <a:spcPct val="0"/>
              </a:spcBef>
              <a:spcAft>
                <a:spcPts val="600"/>
              </a:spcAft>
            </a:pPr>
            <a:endParaRPr lang="en-US" altLang="en-US" sz="966" b="1" kern="1200" dirty="0">
              <a:solidFill>
                <a:schemeClr val="tx1"/>
              </a:solidFill>
              <a:latin typeface="Arial Unicode MS"/>
              <a:ea typeface="+mn-ea"/>
              <a:cs typeface="+mn-cs"/>
            </a:endParaRPr>
          </a:p>
          <a:p>
            <a:pPr defTabSz="630936" eaLnBrk="0" fontAlgn="base" hangingPunct="0">
              <a:spcBef>
                <a:spcPct val="0"/>
              </a:spcBef>
              <a:spcAft>
                <a:spcPts val="600"/>
              </a:spcAft>
            </a:pPr>
            <a:r>
              <a:rPr lang="en-US" altLang="en-US" sz="966" b="1" kern="1200" dirty="0">
                <a:solidFill>
                  <a:schemeClr val="tx1"/>
                </a:solidFill>
                <a:latin typeface="Arial Unicode MS"/>
                <a:ea typeface="+mn-ea"/>
                <a:cs typeface="+mn-cs"/>
              </a:rPr>
              <a:t>Console button: </a:t>
            </a:r>
          </a:p>
          <a:p>
            <a:pPr defTabSz="630936" eaLnBrk="0" fontAlgn="base" hangingPunct="0">
              <a:spcBef>
                <a:spcPct val="0"/>
              </a:spcBef>
              <a:spcAft>
                <a:spcPts val="600"/>
              </a:spcAft>
            </a:pPr>
            <a:r>
              <a:rPr lang="en-US" altLang="en-US" sz="966" b="1" kern="1200" dirty="0">
                <a:solidFill>
                  <a:schemeClr val="tx1"/>
                </a:solidFill>
                <a:latin typeface="Arial Unicode MS"/>
                <a:ea typeface="+mn-ea"/>
                <a:cs typeface="+mn-cs"/>
              </a:rPr>
              <a:t>$x( “  your </a:t>
            </a:r>
            <a:r>
              <a:rPr lang="en-US" altLang="en-US" sz="966" b="1" kern="1200" dirty="0" err="1">
                <a:solidFill>
                  <a:schemeClr val="tx1"/>
                </a:solidFill>
                <a:latin typeface="Arial Unicode MS"/>
                <a:ea typeface="+mn-ea"/>
                <a:cs typeface="+mn-cs"/>
              </a:rPr>
              <a:t>xpath</a:t>
            </a:r>
            <a:r>
              <a:rPr lang="en-US" altLang="en-US" sz="966" b="1" kern="1200" dirty="0">
                <a:solidFill>
                  <a:schemeClr val="tx1"/>
                </a:solidFill>
                <a:latin typeface="Arial Unicode MS"/>
                <a:ea typeface="+mn-ea"/>
                <a:cs typeface="+mn-cs"/>
              </a:rPr>
              <a:t>” )      Enter</a:t>
            </a:r>
          </a:p>
          <a:p>
            <a:pPr defTabSz="630936" eaLnBrk="0" fontAlgn="base" hangingPunct="0">
              <a:spcBef>
                <a:spcPct val="0"/>
              </a:spcBef>
              <a:spcAft>
                <a:spcPts val="600"/>
              </a:spcAft>
            </a:pPr>
            <a:endParaRPr lang="en-US" altLang="en-US" sz="966" b="1" kern="1200" dirty="0">
              <a:solidFill>
                <a:schemeClr val="tx1"/>
              </a:solidFill>
              <a:latin typeface="Arial Unicode MS"/>
              <a:ea typeface="+mn-ea"/>
              <a:cs typeface="+mn-cs"/>
            </a:endParaRPr>
          </a:p>
          <a:p>
            <a:pPr defTabSz="630936" eaLnBrk="0" fontAlgn="base" hangingPunct="0">
              <a:spcBef>
                <a:spcPct val="0"/>
              </a:spcBef>
              <a:spcAft>
                <a:spcPts val="600"/>
              </a:spcAft>
            </a:pPr>
            <a:r>
              <a:rPr lang="en-US" altLang="en-US" sz="966" b="1" kern="1200" dirty="0">
                <a:solidFill>
                  <a:schemeClr val="tx1"/>
                </a:solidFill>
                <a:latin typeface="Arial Unicode MS"/>
                <a:ea typeface="+mn-ea"/>
                <a:cs typeface="+mn-cs"/>
              </a:rPr>
              <a:t>$(“ your </a:t>
            </a:r>
            <a:r>
              <a:rPr lang="en-US" altLang="en-US" sz="966" b="1" kern="1200" dirty="0" err="1">
                <a:solidFill>
                  <a:schemeClr val="tx1"/>
                </a:solidFill>
                <a:latin typeface="Arial Unicode MS"/>
                <a:ea typeface="+mn-ea"/>
                <a:cs typeface="+mn-cs"/>
              </a:rPr>
              <a:t>cssSelect</a:t>
            </a:r>
            <a:r>
              <a:rPr lang="en-US" altLang="en-US" sz="966" b="1" kern="1200" dirty="0">
                <a:solidFill>
                  <a:schemeClr val="tx1"/>
                </a:solidFill>
                <a:latin typeface="Arial Unicode MS"/>
                <a:ea typeface="+mn-ea"/>
                <a:cs typeface="+mn-cs"/>
              </a:rPr>
              <a:t>” )     Enter</a:t>
            </a:r>
            <a:r>
              <a:rPr lang="en-US" altLang="en-US" sz="966" b="1" kern="1200" dirty="0">
                <a:solidFill>
                  <a:schemeClr val="tx1"/>
                </a:solidFill>
                <a:latin typeface="+mn-lt"/>
                <a:ea typeface="+mn-ea"/>
                <a:cs typeface="+mn-cs"/>
              </a:rPr>
              <a:t> </a:t>
            </a:r>
          </a:p>
          <a:p>
            <a:pPr defTabSz="630936" eaLnBrk="0" fontAlgn="base" hangingPunct="0">
              <a:spcBef>
                <a:spcPct val="0"/>
              </a:spcBef>
              <a:spcAft>
                <a:spcPts val="600"/>
              </a:spcAft>
            </a:pPr>
            <a:endParaRPr lang="en-US" altLang="en-US" sz="966" b="1" kern="1200" dirty="0">
              <a:solidFill>
                <a:schemeClr val="tx1"/>
              </a:solidFill>
              <a:latin typeface="+mn-lt"/>
              <a:ea typeface="+mn-ea"/>
              <a:cs typeface="+mn-cs"/>
            </a:endParaRPr>
          </a:p>
        </p:txBody>
      </p:sp>
      <p:sp>
        <p:nvSpPr>
          <p:cNvPr id="5" name="Footer Placeholder 4">
            <a:extLst>
              <a:ext uri="{FF2B5EF4-FFF2-40B4-BE49-F238E27FC236}">
                <a16:creationId xmlns:a16="http://schemas.microsoft.com/office/drawing/2014/main" id="{A94A522E-B700-10D9-070F-6573AED5C686}"/>
              </a:ext>
            </a:extLst>
          </p:cNvPr>
          <p:cNvSpPr>
            <a:spLocks noGrp="1"/>
          </p:cNvSpPr>
          <p:nvPr>
            <p:ph type="ftr" sz="quarter" idx="11"/>
          </p:nvPr>
        </p:nvSpPr>
        <p:spPr>
          <a:xfrm>
            <a:off x="3626774" y="5345833"/>
            <a:ext cx="2875547" cy="255160"/>
          </a:xfrm>
        </p:spPr>
        <p:txBody>
          <a:bodyPr/>
          <a:lstStyle/>
          <a:p>
            <a:pPr defTabSz="630936">
              <a:spcAft>
                <a:spcPts val="600"/>
              </a:spcAft>
            </a:pPr>
            <a:r>
              <a:rPr lang="en-US" sz="828" kern="1200">
                <a:solidFill>
                  <a:schemeClr val="tx1">
                    <a:tint val="75000"/>
                  </a:schemeClr>
                </a:solidFill>
                <a:latin typeface="+mn-lt"/>
                <a:ea typeface="+mn-ea"/>
                <a:cs typeface="+mn-cs"/>
              </a:rPr>
              <a:t>https://toptechschool.us</a:t>
            </a:r>
            <a:endParaRPr lang="en-US"/>
          </a:p>
        </p:txBody>
      </p:sp>
      <p:pic>
        <p:nvPicPr>
          <p:cNvPr id="8" name="Picture 7">
            <a:extLst>
              <a:ext uri="{FF2B5EF4-FFF2-40B4-BE49-F238E27FC236}">
                <a16:creationId xmlns:a16="http://schemas.microsoft.com/office/drawing/2014/main" id="{51F6638E-D9A3-347A-E92D-0D1E1B1710B2}"/>
              </a:ext>
            </a:extLst>
          </p:cNvPr>
          <p:cNvPicPr>
            <a:picLocks noChangeAspect="1"/>
          </p:cNvPicPr>
          <p:nvPr/>
        </p:nvPicPr>
        <p:blipFill>
          <a:blip r:embed="rId2"/>
          <a:stretch>
            <a:fillRect/>
          </a:stretch>
        </p:blipFill>
        <p:spPr>
          <a:xfrm>
            <a:off x="1011795" y="4279317"/>
            <a:ext cx="7018628" cy="808665"/>
          </a:xfrm>
          <a:prstGeom prst="rect">
            <a:avLst/>
          </a:prstGeom>
        </p:spPr>
      </p:pic>
      <p:pic>
        <p:nvPicPr>
          <p:cNvPr id="12" name="Picture 11">
            <a:extLst>
              <a:ext uri="{FF2B5EF4-FFF2-40B4-BE49-F238E27FC236}">
                <a16:creationId xmlns:a16="http://schemas.microsoft.com/office/drawing/2014/main" id="{C2E9AE67-A620-A263-B4C6-B342BD413C73}"/>
              </a:ext>
            </a:extLst>
          </p:cNvPr>
          <p:cNvPicPr>
            <a:picLocks noChangeAspect="1"/>
          </p:cNvPicPr>
          <p:nvPr/>
        </p:nvPicPr>
        <p:blipFill>
          <a:blip r:embed="rId3"/>
          <a:stretch>
            <a:fillRect/>
          </a:stretch>
        </p:blipFill>
        <p:spPr>
          <a:xfrm>
            <a:off x="1011795" y="5161378"/>
            <a:ext cx="7018628" cy="495343"/>
          </a:xfrm>
          <a:prstGeom prst="rect">
            <a:avLst/>
          </a:prstGeom>
        </p:spPr>
      </p:pic>
      <p:pic>
        <p:nvPicPr>
          <p:cNvPr id="7" name="Google Shape;137;p5">
            <a:extLst>
              <a:ext uri="{FF2B5EF4-FFF2-40B4-BE49-F238E27FC236}">
                <a16:creationId xmlns:a16="http://schemas.microsoft.com/office/drawing/2014/main" id="{64A71BB8-5D90-EEED-C344-C187281746A8}"/>
              </a:ext>
            </a:extLst>
          </p:cNvPr>
          <p:cNvPicPr preferRelativeResize="0"/>
          <p:nvPr/>
        </p:nvPicPr>
        <p:blipFill rotWithShape="1">
          <a:blip r:embed="rId4">
            <a:alphaModFix/>
          </a:blip>
          <a:srcRect/>
          <a:stretch/>
        </p:blipFill>
        <p:spPr>
          <a:xfrm>
            <a:off x="10670631" y="136525"/>
            <a:ext cx="1348995" cy="869511"/>
          </a:xfrm>
          <a:prstGeom prst="rect">
            <a:avLst/>
          </a:prstGeom>
          <a:noFill/>
          <a:ln>
            <a:noFill/>
          </a:ln>
        </p:spPr>
      </p:pic>
    </p:spTree>
    <p:extLst>
      <p:ext uri="{BB962C8B-B14F-4D97-AF65-F5344CB8AC3E}">
        <p14:creationId xmlns:p14="http://schemas.microsoft.com/office/powerpoint/2010/main" val="141935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4AF008D-2DBA-1821-6179-3930EEE03086}"/>
              </a:ext>
            </a:extLst>
          </p:cNvPr>
          <p:cNvSpPr>
            <a:spLocks noGrp="1" noChangeArrowheads="1"/>
          </p:cNvSpPr>
          <p:nvPr>
            <p:ph idx="1"/>
          </p:nvPr>
        </p:nvSpPr>
        <p:spPr bwMode="auto">
          <a:xfrm>
            <a:off x="351500" y="522906"/>
            <a:ext cx="10611775" cy="585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The </a:t>
            </a:r>
            <a:r>
              <a:rPr kumimoji="0" lang="en-US" altLang="en-US" sz="1400" b="1" i="0" u="none" strike="noStrike" cap="none" normalizeH="0" baseline="0" dirty="0" err="1">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By.tagName</a:t>
            </a:r>
            <a:r>
              <a:rPr kumimoji="0" lang="en-US" altLang="en-US" sz="1400" b="1" i="0" u="none" strike="noStrike" cap="none" normalizeH="0" baseline="0" dirty="0">
                <a:ln>
                  <a:noFill/>
                </a:ln>
                <a:solidFill>
                  <a:srgbClr val="454A55"/>
                </a:solidFill>
                <a:effectLst/>
                <a:latin typeface="Helvetica" panose="020B0604020202020204" pitchFamily="34" charset="0"/>
                <a:ea typeface="Times New Roman" panose="02020603050405020304" pitchFamily="18" charset="0"/>
                <a:cs typeface="Arial" panose="020B0604020202020204" pitchFamily="34" charset="0"/>
              </a:rPr>
              <a:t>() method</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Locating an element by tag name is slightly different from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locating mechanisms we saw earlier. For example, on a</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 Homepage,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 if you search for an element with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button</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tag name, it will result in multiple </a:t>
            </a:r>
            <a:r>
              <a:rPr kumimoji="0" lang="en-US" altLang="en-US" sz="1400" b="0" i="0" u="none" strike="noStrike" cap="none" normalizeH="0" baseline="0" dirty="0" err="1">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WebElements</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 because there are nine buttons present on the Homepage. So, it is always advisable to use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findElements</a:t>
            </a:r>
            <a:r>
              <a:rPr kumimoji="0" lang="en-US" altLang="en-US" sz="1400" b="0" i="0" u="none" strike="noStrike" cap="none" normalizeH="0" baseline="0" dirty="0">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 rather than the</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err="1">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findElement</a:t>
            </a:r>
            <a:r>
              <a:rPr kumimoji="0" lang="en-US" altLang="en-US" sz="1400" b="0" i="0" u="none" strike="noStrike" cap="none" normalizeH="0" baseline="0" dirty="0">
                <a:ln>
                  <a:noFill/>
                </a:ln>
                <a:solidFill>
                  <a:srgbClr val="C7254E"/>
                </a:solidFill>
                <a:effectLst/>
                <a:latin typeface="Consolas" panose="020B0609020204030204" pitchFamily="49" charset="0"/>
                <a:ea typeface="Calibri" panose="020F0502020204030204" pitchFamily="34" charset="0"/>
                <a:cs typeface="Courier New" panose="02070309020205020404" pitchFamily="49" charset="0"/>
              </a:rPr>
              <a:t>()</a:t>
            </a:r>
            <a:r>
              <a:rPr kumimoji="0" lang="en-US" altLang="en-US" sz="1400" b="0" i="0" u="none" strike="noStrike" cap="none" normalizeH="0" baseline="0" dirty="0">
                <a:ln>
                  <a:noFill/>
                </a:ln>
                <a:solidFill>
                  <a:srgbClr val="6D737D"/>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400" b="0" i="0" u="none" strike="noStrike" cap="none" normalizeH="0" baseline="0" dirty="0">
                <a:ln>
                  <a:noFill/>
                </a:ln>
                <a:solidFill>
                  <a:srgbClr val="6D737D"/>
                </a:solidFill>
                <a:effectLst/>
                <a:latin typeface="Helvetica" panose="020B0604020202020204" pitchFamily="34" charset="0"/>
                <a:ea typeface="Calibri" panose="020F0502020204030204" pitchFamily="34" charset="0"/>
                <a:cs typeface="Arial" panose="020B0604020202020204" pitchFamily="34" charset="0"/>
              </a:rPr>
              <a:t>method when trying to locate elements using tag names.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t>Examples for Practice: </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err="1">
                <a:solidFill>
                  <a:srgbClr val="6A3E3E"/>
                </a:solidFill>
                <a:latin typeface="Consolas" panose="020B0609020204030204" pitchFamily="49" charset="0"/>
              </a:rPr>
              <a:t>driver</a:t>
            </a:r>
            <a:r>
              <a:rPr lang="en-US" sz="1100" dirty="0" err="1">
                <a:solidFill>
                  <a:srgbClr val="000000"/>
                </a:solidFill>
                <a:latin typeface="Consolas" panose="020B0609020204030204" pitchFamily="49" charset="0"/>
              </a:rPr>
              <a:t>.get</a:t>
            </a:r>
            <a:r>
              <a:rPr lang="en-US" sz="1100" dirty="0">
                <a:solidFill>
                  <a:srgbClr val="000000"/>
                </a:solidFill>
                <a:latin typeface="Consolas" panose="020B0609020204030204" pitchFamily="49" charset="0"/>
              </a:rPr>
              <a:t>(</a:t>
            </a:r>
            <a:r>
              <a:rPr lang="en-US" sz="1100" dirty="0">
                <a:solidFill>
                  <a:srgbClr val="2A00FF"/>
                </a:solidFill>
                <a:latin typeface="Consolas" panose="020B0609020204030204" pitchFamily="49" charset="0"/>
              </a:rPr>
              <a:t>"https://www.sugarcrm.com/au/request-demo"</a:t>
            </a:r>
            <a:r>
              <a:rPr lang="en-US" sz="1100" dirty="0">
                <a:solidFill>
                  <a:srgbClr val="000000"/>
                </a:solidFill>
                <a:latin typeface="Consolas" panose="020B0609020204030204" pitchFamily="49" charset="0"/>
              </a:rPr>
              <a:t>);</a:t>
            </a:r>
            <a:endParaRPr kumimoji="0" lang="en-US" altLang="en-US" sz="11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 get all links from the Home page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List&lt;</a:t>
            </a:r>
            <a:r>
              <a:rPr kumimoji="0" lang="en-US" altLang="en-US" sz="1400" b="0" i="0" u="none" strike="noStrike" cap="none" normalizeH="0" baseline="0" dirty="0" err="1">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WebElement</a:t>
            </a: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&gt; links = </a:t>
            </a:r>
            <a:r>
              <a:rPr kumimoji="0" lang="en-US" altLang="en-US" sz="1400" b="0" i="0" u="none" strike="noStrike" cap="none" normalizeH="0" baseline="0" dirty="0" err="1">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driver.findElements</a:t>
            </a: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a:t>
            </a:r>
            <a:r>
              <a:rPr kumimoji="0" lang="en-US" altLang="en-US" sz="1400" b="1" i="0" u="none" strike="noStrike" cap="none" normalizeH="0" baseline="0" dirty="0" err="1">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By.tagName</a:t>
            </a:r>
            <a:r>
              <a:rPr kumimoji="0" lang="en-US" altLang="en-US" sz="1400" b="1"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("a")</a:t>
            </a: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a:t>
            </a:r>
            <a:b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br>
            <a:b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br>
            <a:r>
              <a:rPr kumimoji="0" lang="en-US" altLang="en-US" sz="1400" b="0" i="0" u="none" strike="noStrike" cap="none" normalizeH="0" baseline="0" dirty="0" err="1">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System.out.println</a:t>
            </a: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("Found links:" + </a:t>
            </a:r>
            <a:r>
              <a:rPr kumimoji="0" lang="en-US" altLang="en-US" sz="1400" b="0" i="0" u="none" strike="noStrike" cap="none" normalizeH="0" baseline="0" dirty="0" err="1">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links.size</a:t>
            </a:r>
            <a: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t>());</a:t>
            </a:r>
            <a:b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br>
            <a:br>
              <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rPr>
            </a:br>
            <a:endParaRPr kumimoji="0" lang="en-US" altLang="en-US" sz="1400" b="0" i="0" u="none" strike="noStrike" cap="none" normalizeH="0" baseline="0" dirty="0">
              <a:ln>
                <a:noFill/>
              </a:ln>
              <a:solidFill>
                <a:srgbClr val="454A55"/>
              </a:solidFill>
              <a:effectLst/>
              <a:latin typeface="Courier New" panose="02070309020205020404" pitchFamily="49" charset="0"/>
              <a:ea typeface="Calibri" panose="020F0502020204030204" pitchFamily="34" charset="0"/>
              <a:cs typeface="Courier New" panose="02070309020205020404" pitchFamily="49" charset="0"/>
            </a:endParaRPr>
          </a:p>
          <a:p>
            <a:pPr marL="0" indent="0" algn="l">
              <a:buNone/>
            </a:pPr>
            <a:r>
              <a:rPr lang="en-US" sz="1400" dirty="0">
                <a:solidFill>
                  <a:srgbClr val="3F7F5F"/>
                </a:solidFill>
                <a:latin typeface="Consolas" panose="020B0609020204030204" pitchFamily="49" charset="0"/>
              </a:rPr>
              <a:t>//List&lt;</a:t>
            </a:r>
            <a:r>
              <a:rPr lang="en-US" sz="1400" dirty="0" err="1">
                <a:solidFill>
                  <a:srgbClr val="3F7F5F"/>
                </a:solidFill>
                <a:latin typeface="Consolas" panose="020B0609020204030204" pitchFamily="49" charset="0"/>
              </a:rPr>
              <a:t>WebElement</a:t>
            </a:r>
            <a:r>
              <a:rPr lang="en-US" sz="1400" dirty="0">
                <a:solidFill>
                  <a:srgbClr val="3F7F5F"/>
                </a:solidFill>
                <a:latin typeface="Consolas" panose="020B0609020204030204" pitchFamily="49" charset="0"/>
              </a:rPr>
              <a:t>&gt;</a:t>
            </a:r>
            <a:r>
              <a:rPr lang="en-US" sz="1400" dirty="0" err="1">
                <a:solidFill>
                  <a:srgbClr val="3F7F5F"/>
                </a:solidFill>
                <a:latin typeface="Consolas" panose="020B0609020204030204" pitchFamily="49" charset="0"/>
              </a:rPr>
              <a:t>allLinks</a:t>
            </a:r>
            <a:r>
              <a:rPr lang="en-US" sz="1400" dirty="0">
                <a:solidFill>
                  <a:srgbClr val="3F7F5F"/>
                </a:solidFill>
                <a:latin typeface="Consolas" panose="020B0609020204030204" pitchFamily="49" charset="0"/>
              </a:rPr>
              <a:t> = </a:t>
            </a:r>
            <a:r>
              <a:rPr lang="en-US" sz="1400" dirty="0" err="1">
                <a:solidFill>
                  <a:srgbClr val="3F7F5F"/>
                </a:solidFill>
                <a:latin typeface="Consolas" panose="020B0609020204030204" pitchFamily="49" charset="0"/>
              </a:rPr>
              <a:t>driver.findElements</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By.tagName</a:t>
            </a:r>
            <a:r>
              <a:rPr lang="en-US" sz="1400" dirty="0">
                <a:solidFill>
                  <a:srgbClr val="3F7F5F"/>
                </a:solidFill>
                <a:latin typeface="Consolas" panose="020B0609020204030204" pitchFamily="49" charset="0"/>
              </a:rPr>
              <a:t>("option"));</a:t>
            </a:r>
          </a:p>
          <a:p>
            <a:pPr marL="0" indent="0" algn="l">
              <a:buNone/>
            </a:pPr>
            <a:r>
              <a:rPr lang="en-US" sz="1400" dirty="0">
                <a:solidFill>
                  <a:srgbClr val="3F7F5F"/>
                </a:solidFill>
                <a:latin typeface="Consolas" panose="020B0609020204030204" pitchFamily="49" charset="0"/>
              </a:rPr>
              <a:t>//List&lt;</a:t>
            </a:r>
            <a:r>
              <a:rPr lang="en-US" sz="1400" dirty="0" err="1">
                <a:solidFill>
                  <a:srgbClr val="3F7F5F"/>
                </a:solidFill>
                <a:latin typeface="Consolas" panose="020B0609020204030204" pitchFamily="49" charset="0"/>
              </a:rPr>
              <a:t>WebElement</a:t>
            </a:r>
            <a:r>
              <a:rPr lang="en-US" sz="1400" dirty="0">
                <a:solidFill>
                  <a:srgbClr val="3F7F5F"/>
                </a:solidFill>
                <a:latin typeface="Consolas" panose="020B0609020204030204" pitchFamily="49" charset="0"/>
              </a:rPr>
              <a:t>&gt;</a:t>
            </a:r>
            <a:r>
              <a:rPr lang="en-US" sz="1400" dirty="0" err="1">
                <a:solidFill>
                  <a:srgbClr val="3F7F5F"/>
                </a:solidFill>
                <a:latin typeface="Consolas" panose="020B0609020204030204" pitchFamily="49" charset="0"/>
              </a:rPr>
              <a:t>allLinks</a:t>
            </a:r>
            <a:r>
              <a:rPr lang="en-US" sz="1400" dirty="0">
                <a:solidFill>
                  <a:srgbClr val="3F7F5F"/>
                </a:solidFill>
                <a:latin typeface="Consolas" panose="020B0609020204030204" pitchFamily="49" charset="0"/>
              </a:rPr>
              <a:t> = </a:t>
            </a:r>
            <a:r>
              <a:rPr lang="en-US" sz="1400" dirty="0" err="1">
                <a:solidFill>
                  <a:srgbClr val="3F7F5F"/>
                </a:solidFill>
                <a:latin typeface="Consolas" panose="020B0609020204030204" pitchFamily="49" charset="0"/>
              </a:rPr>
              <a:t>driver.findElements</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By.tagName</a:t>
            </a:r>
            <a:r>
              <a:rPr lang="en-US" sz="1400" dirty="0">
                <a:solidFill>
                  <a:srgbClr val="3F7F5F"/>
                </a:solidFill>
                <a:latin typeface="Consolas" panose="020B0609020204030204" pitchFamily="49" charset="0"/>
              </a:rPr>
              <a:t>("a"));</a:t>
            </a:r>
          </a:p>
          <a:p>
            <a:pPr marL="0" indent="0" algn="ctr">
              <a:buNone/>
            </a:pPr>
            <a:r>
              <a:rPr lang="en-US" sz="1400" dirty="0">
                <a:solidFill>
                  <a:srgbClr val="000000"/>
                </a:solidFill>
                <a:latin typeface="Consolas" panose="020B0609020204030204" pitchFamily="49" charset="0"/>
              </a:rPr>
              <a:t>List&lt;</a:t>
            </a:r>
            <a:r>
              <a:rPr lang="en-US" sz="1400" dirty="0" err="1">
                <a:solidFill>
                  <a:srgbClr val="000000"/>
                </a:solidFill>
                <a:latin typeface="Consolas" panose="020B0609020204030204" pitchFamily="49" charset="0"/>
              </a:rPr>
              <a:t>WebElement</a:t>
            </a:r>
            <a:r>
              <a:rPr lang="en-US" sz="1400" dirty="0">
                <a:solidFill>
                  <a:srgbClr val="000000"/>
                </a:solidFill>
                <a:latin typeface="Consolas" panose="020B0609020204030204" pitchFamily="49" charset="0"/>
              </a:rPr>
              <a:t>&gt;</a:t>
            </a:r>
            <a:r>
              <a:rPr lang="en-US" sz="1400" dirty="0" err="1">
                <a:solidFill>
                  <a:srgbClr val="6A3E3E"/>
                </a:solidFill>
                <a:latin typeface="Consolas" panose="020B0609020204030204" pitchFamily="49" charset="0"/>
              </a:rPr>
              <a:t>allLinks</a:t>
            </a:r>
            <a:r>
              <a:rPr lang="en-US" sz="1400" dirty="0">
                <a:solidFill>
                  <a:srgbClr val="000000"/>
                </a:solidFill>
                <a:latin typeface="Consolas" panose="020B0609020204030204" pitchFamily="49" charset="0"/>
              </a:rPr>
              <a:t> = </a:t>
            </a:r>
            <a:r>
              <a:rPr lang="en-US" sz="1400" dirty="0" err="1">
                <a:solidFill>
                  <a:srgbClr val="6A3E3E"/>
                </a:solidFill>
                <a:latin typeface="Consolas" panose="020B0609020204030204" pitchFamily="49" charset="0"/>
              </a:rPr>
              <a:t>driver</a:t>
            </a:r>
            <a:r>
              <a:rPr lang="en-US" sz="1400" dirty="0" err="1">
                <a:solidFill>
                  <a:srgbClr val="000000"/>
                </a:solidFill>
                <a:latin typeface="Consolas" panose="020B0609020204030204" pitchFamily="49" charset="0"/>
              </a:rPr>
              <a:t>.findElements</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By.</a:t>
            </a:r>
            <a:r>
              <a:rPr lang="en-US" sz="1400" i="1" dirty="0" err="1">
                <a:solidFill>
                  <a:srgbClr val="000000"/>
                </a:solidFill>
                <a:latin typeface="Consolas" panose="020B0609020204030204" pitchFamily="49" charset="0"/>
              </a:rPr>
              <a:t>tagName</a:t>
            </a:r>
            <a:r>
              <a:rPr lang="en-US" sz="1400" i="1" dirty="0">
                <a:solidFill>
                  <a:srgbClr val="000000"/>
                </a:solidFill>
                <a:latin typeface="Consolas" panose="020B0609020204030204" pitchFamily="49" charset="0"/>
              </a:rPr>
              <a:t>(</a:t>
            </a:r>
            <a:r>
              <a:rPr lang="en-US" sz="1400" i="1" dirty="0">
                <a:solidFill>
                  <a:srgbClr val="2A00FF"/>
                </a:solidFill>
                <a:latin typeface="Consolas" panose="020B0609020204030204" pitchFamily="49" charset="0"/>
              </a:rPr>
              <a:t>"script"</a:t>
            </a:r>
            <a:r>
              <a:rPr lang="en-US" sz="1400" i="1" dirty="0">
                <a:solidFill>
                  <a:srgbClr val="000000"/>
                </a:solidFill>
                <a:latin typeface="Consolas" panose="020B0609020204030204" pitchFamily="49" charset="0"/>
              </a:rPr>
              <a:t>));</a:t>
            </a:r>
          </a:p>
          <a:p>
            <a:pPr marL="0" indent="0" algn="ctr">
              <a:buNone/>
            </a:pPr>
            <a:r>
              <a:rPr lang="en-US" sz="1400" dirty="0" err="1">
                <a:solidFill>
                  <a:srgbClr val="000000"/>
                </a:solidFill>
                <a:latin typeface="Consolas" panose="020B0609020204030204" pitchFamily="49" charset="0"/>
              </a:rPr>
              <a:t>System.</a:t>
            </a:r>
            <a:r>
              <a:rPr lang="en-US" sz="1400" b="1" i="1" dirty="0" err="1">
                <a:solidFill>
                  <a:srgbClr val="0000C0"/>
                </a:solidFill>
                <a:latin typeface="Consolas" panose="020B0609020204030204" pitchFamily="49" charset="0"/>
              </a:rPr>
              <a:t>out</a:t>
            </a:r>
            <a:r>
              <a:rPr lang="en-US" sz="1400" b="1" i="1" dirty="0" err="1">
                <a:solidFill>
                  <a:srgbClr val="000000"/>
                </a:solidFill>
                <a:latin typeface="Consolas" panose="020B0609020204030204" pitchFamily="49" charset="0"/>
              </a:rPr>
              <a:t>.println</a:t>
            </a:r>
            <a:r>
              <a:rPr lang="en-US" sz="1400" b="1" i="1" dirty="0">
                <a:solidFill>
                  <a:srgbClr val="000000"/>
                </a:solidFill>
                <a:latin typeface="Consolas" panose="020B0609020204030204" pitchFamily="49" charset="0"/>
              </a:rPr>
              <a:t>(</a:t>
            </a:r>
            <a:r>
              <a:rPr lang="en-US" sz="1400" b="1" i="1" dirty="0" err="1">
                <a:solidFill>
                  <a:srgbClr val="6A3E3E"/>
                </a:solidFill>
                <a:latin typeface="Consolas" panose="020B0609020204030204" pitchFamily="49" charset="0"/>
              </a:rPr>
              <a:t>allLinks</a:t>
            </a:r>
            <a:r>
              <a:rPr lang="en-US" sz="1400" b="1" i="1" dirty="0" err="1">
                <a:solidFill>
                  <a:srgbClr val="000000"/>
                </a:solidFill>
                <a:latin typeface="Consolas" panose="020B0609020204030204" pitchFamily="49" charset="0"/>
              </a:rPr>
              <a:t>.size</a:t>
            </a:r>
            <a:r>
              <a:rPr lang="en-US" sz="1400" b="1" i="1" dirty="0">
                <a:solidFill>
                  <a:srgbClr val="000000"/>
                </a:solidFill>
                <a:latin typeface="Consolas" panose="020B0609020204030204" pitchFamily="49" charset="0"/>
              </a:rPr>
              <a:t>());</a:t>
            </a:r>
            <a:endParaRPr lang="en-US" sz="1400" dirty="0">
              <a:latin typeface="Consolas" panose="020B0609020204030204" pitchFamily="49" charset="0"/>
            </a:endParaRPr>
          </a:p>
          <a:p>
            <a:pPr marL="0" indent="0" algn="ctr">
              <a:buNone/>
            </a:pPr>
            <a:r>
              <a:rPr lang="nn-NO" sz="1400" b="1" dirty="0">
                <a:solidFill>
                  <a:srgbClr val="7F0055"/>
                </a:solidFill>
                <a:latin typeface="Consolas" panose="020B0609020204030204" pitchFamily="49" charset="0"/>
              </a:rPr>
              <a:t>for</a:t>
            </a:r>
            <a:r>
              <a:rPr lang="nn-NO" sz="1400" b="1" dirty="0">
                <a:solidFill>
                  <a:srgbClr val="000000"/>
                </a:solidFill>
                <a:latin typeface="Consolas" panose="020B0609020204030204" pitchFamily="49" charset="0"/>
              </a:rPr>
              <a:t>(</a:t>
            </a:r>
            <a:r>
              <a:rPr lang="nn-NO" sz="1400" b="1" dirty="0">
                <a:solidFill>
                  <a:srgbClr val="7F0055"/>
                </a:solidFill>
                <a:latin typeface="Consolas" panose="020B0609020204030204" pitchFamily="49" charset="0"/>
              </a:rPr>
              <a:t>int</a:t>
            </a:r>
            <a:r>
              <a:rPr lang="nn-NO" sz="1400" b="1" dirty="0">
                <a:solidFill>
                  <a:srgbClr val="000000"/>
                </a:solidFill>
                <a:latin typeface="Consolas" panose="020B0609020204030204" pitchFamily="49" charset="0"/>
              </a:rPr>
              <a:t> </a:t>
            </a:r>
            <a:r>
              <a:rPr lang="nn-NO" sz="1400" b="1" dirty="0">
                <a:solidFill>
                  <a:srgbClr val="6A3E3E"/>
                </a:solidFill>
                <a:latin typeface="Consolas" panose="020B0609020204030204" pitchFamily="49" charset="0"/>
              </a:rPr>
              <a:t>i</a:t>
            </a:r>
            <a:r>
              <a:rPr lang="nn-NO" sz="1400" b="1" dirty="0">
                <a:solidFill>
                  <a:srgbClr val="000000"/>
                </a:solidFill>
                <a:latin typeface="Consolas" panose="020B0609020204030204" pitchFamily="49" charset="0"/>
              </a:rPr>
              <a:t>=0; </a:t>
            </a:r>
            <a:r>
              <a:rPr lang="nn-NO" sz="1400" b="1" dirty="0">
                <a:solidFill>
                  <a:srgbClr val="6A3E3E"/>
                </a:solidFill>
                <a:latin typeface="Consolas" panose="020B0609020204030204" pitchFamily="49" charset="0"/>
              </a:rPr>
              <a:t>i</a:t>
            </a:r>
            <a:r>
              <a:rPr lang="nn-NO" sz="1400" b="1" dirty="0">
                <a:solidFill>
                  <a:srgbClr val="000000"/>
                </a:solidFill>
                <a:latin typeface="Consolas" panose="020B0609020204030204" pitchFamily="49" charset="0"/>
              </a:rPr>
              <a:t>&lt;</a:t>
            </a:r>
            <a:r>
              <a:rPr lang="nn-NO" sz="1400" b="1" dirty="0">
                <a:solidFill>
                  <a:srgbClr val="6A3E3E"/>
                </a:solidFill>
                <a:latin typeface="Consolas" panose="020B0609020204030204" pitchFamily="49" charset="0"/>
              </a:rPr>
              <a:t>allLinks</a:t>
            </a:r>
            <a:r>
              <a:rPr lang="nn-NO" sz="1400" b="1" dirty="0">
                <a:solidFill>
                  <a:srgbClr val="000000"/>
                </a:solidFill>
                <a:latin typeface="Consolas" panose="020B0609020204030204" pitchFamily="49" charset="0"/>
              </a:rPr>
              <a:t>.size(); </a:t>
            </a:r>
            <a:r>
              <a:rPr lang="nn-NO" sz="1400" b="1" dirty="0">
                <a:solidFill>
                  <a:srgbClr val="6A3E3E"/>
                </a:solidFill>
                <a:latin typeface="Consolas" panose="020B0609020204030204" pitchFamily="49" charset="0"/>
              </a:rPr>
              <a:t>i</a:t>
            </a:r>
            <a:r>
              <a:rPr lang="nn-NO" sz="1400" b="1" dirty="0">
                <a:solidFill>
                  <a:srgbClr val="000000"/>
                </a:solidFill>
                <a:latin typeface="Consolas" panose="020B0609020204030204" pitchFamily="49" charset="0"/>
              </a:rPr>
              <a:t>++) </a:t>
            </a:r>
            <a:endParaRPr lang="en-US" sz="1400" dirty="0">
              <a:solidFill>
                <a:srgbClr val="000000"/>
              </a:solidFill>
              <a:latin typeface="Consolas" panose="020B0609020204030204" pitchFamily="49" charset="0"/>
            </a:endParaRPr>
          </a:p>
          <a:p>
            <a:pPr marL="0" indent="0" algn="l">
              <a:buNone/>
            </a:pP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System.out.println</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allLinks.get</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i</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getAttribute</a:t>
            </a:r>
            <a:r>
              <a:rPr lang="en-US" sz="1400" dirty="0">
                <a:solidFill>
                  <a:srgbClr val="3F7F5F"/>
                </a:solidFill>
                <a:latin typeface="Consolas" panose="020B0609020204030204" pitchFamily="49" charset="0"/>
              </a:rPr>
              <a:t>("</a:t>
            </a:r>
            <a:r>
              <a:rPr lang="en-US" sz="1400" u="sng" dirty="0" err="1">
                <a:solidFill>
                  <a:srgbClr val="3F7F5F"/>
                </a:solidFill>
                <a:latin typeface="Consolas" panose="020B0609020204030204" pitchFamily="49" charset="0"/>
              </a:rPr>
              <a:t>href</a:t>
            </a:r>
            <a:r>
              <a:rPr lang="en-US" sz="1400" u="sng" dirty="0">
                <a:solidFill>
                  <a:srgbClr val="3F7F5F"/>
                </a:solidFill>
                <a:latin typeface="Consolas" panose="020B0609020204030204" pitchFamily="49" charset="0"/>
              </a:rPr>
              <a:t>"));</a:t>
            </a:r>
          </a:p>
          <a:p>
            <a:pPr marL="0" indent="0" algn="ctr">
              <a:buNone/>
            </a:pPr>
            <a:r>
              <a:rPr lang="en-US" sz="1400" dirty="0" err="1">
                <a:solidFill>
                  <a:srgbClr val="000000"/>
                </a:solidFill>
                <a:latin typeface="Consolas" panose="020B0609020204030204" pitchFamily="49" charset="0"/>
              </a:rPr>
              <a:t>System.</a:t>
            </a:r>
            <a:r>
              <a:rPr lang="en-US" sz="1400" b="1" i="1" dirty="0" err="1">
                <a:solidFill>
                  <a:srgbClr val="0000C0"/>
                </a:solidFill>
                <a:latin typeface="Consolas" panose="020B0609020204030204" pitchFamily="49" charset="0"/>
              </a:rPr>
              <a:t>out</a:t>
            </a:r>
            <a:r>
              <a:rPr lang="en-US" sz="1400" b="1" i="1" dirty="0" err="1">
                <a:solidFill>
                  <a:srgbClr val="000000"/>
                </a:solidFill>
                <a:latin typeface="Consolas" panose="020B0609020204030204" pitchFamily="49" charset="0"/>
              </a:rPr>
              <a:t>.println</a:t>
            </a:r>
            <a:r>
              <a:rPr lang="en-US" sz="1400" b="1" i="1" dirty="0">
                <a:solidFill>
                  <a:srgbClr val="000000"/>
                </a:solidFill>
                <a:latin typeface="Consolas" panose="020B0609020204030204" pitchFamily="49" charset="0"/>
              </a:rPr>
              <a:t>(</a:t>
            </a:r>
            <a:r>
              <a:rPr lang="en-US" sz="1400" b="1" i="1" dirty="0" err="1">
                <a:solidFill>
                  <a:srgbClr val="6A3E3E"/>
                </a:solidFill>
                <a:latin typeface="Consolas" panose="020B0609020204030204" pitchFamily="49" charset="0"/>
              </a:rPr>
              <a:t>allLinks</a:t>
            </a:r>
            <a:r>
              <a:rPr lang="en-US" sz="1400" b="1" i="1" dirty="0" err="1">
                <a:solidFill>
                  <a:srgbClr val="000000"/>
                </a:solidFill>
                <a:latin typeface="Consolas" panose="020B0609020204030204" pitchFamily="49" charset="0"/>
              </a:rPr>
              <a:t>.get</a:t>
            </a:r>
            <a:r>
              <a:rPr lang="en-US" sz="1400" b="1" i="1" dirty="0">
                <a:solidFill>
                  <a:srgbClr val="000000"/>
                </a:solidFill>
                <a:latin typeface="Consolas" panose="020B0609020204030204" pitchFamily="49" charset="0"/>
              </a:rPr>
              <a:t>(</a:t>
            </a:r>
            <a:r>
              <a:rPr lang="en-US" sz="1400" b="1" i="1" dirty="0" err="1">
                <a:solidFill>
                  <a:srgbClr val="6A3E3E"/>
                </a:solidFill>
                <a:latin typeface="Consolas" panose="020B0609020204030204" pitchFamily="49" charset="0"/>
              </a:rPr>
              <a:t>i</a:t>
            </a:r>
            <a:r>
              <a:rPr lang="en-US" sz="1400" b="1" i="1" dirty="0">
                <a:solidFill>
                  <a:srgbClr val="000000"/>
                </a:solidFill>
                <a:latin typeface="Consolas" panose="020B0609020204030204" pitchFamily="49" charset="0"/>
              </a:rPr>
              <a:t>).</a:t>
            </a:r>
            <a:r>
              <a:rPr lang="en-US" sz="1400" b="1" i="1" dirty="0" err="1">
                <a:solidFill>
                  <a:srgbClr val="000000"/>
                </a:solidFill>
                <a:latin typeface="Consolas" panose="020B0609020204030204" pitchFamily="49" charset="0"/>
              </a:rPr>
              <a:t>getAttribute</a:t>
            </a:r>
            <a:r>
              <a:rPr lang="en-US" sz="1400" b="1" i="1" dirty="0">
                <a:solidFill>
                  <a:srgbClr val="000000"/>
                </a:solidFill>
                <a:latin typeface="Consolas" panose="020B0609020204030204" pitchFamily="49" charset="0"/>
              </a:rPr>
              <a:t>(</a:t>
            </a:r>
            <a:r>
              <a:rPr lang="en-US" sz="1400" b="1" i="1" dirty="0">
                <a:solidFill>
                  <a:srgbClr val="2A00FF"/>
                </a:solidFill>
                <a:latin typeface="Consolas" panose="020B0609020204030204" pitchFamily="49" charset="0"/>
              </a:rPr>
              <a:t>"type"</a:t>
            </a:r>
            <a:r>
              <a:rPr lang="en-US" sz="1400" b="1" i="1" dirty="0">
                <a:solidFill>
                  <a:srgbClr val="000000"/>
                </a:solidFill>
                <a:latin typeface="Consolas" panose="020B0609020204030204" pitchFamily="49" charset="0"/>
              </a:rPr>
              <a:t>));</a:t>
            </a:r>
            <a:endParaRPr lang="en-US" sz="1400" dirty="0">
              <a:latin typeface="Consolas" panose="020B0609020204030204" pitchFamily="49" charset="0"/>
            </a:endParaRPr>
          </a:p>
          <a:p>
            <a:pPr algn="l"/>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System.out.println</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allLinks.get</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i</a:t>
            </a:r>
            <a:r>
              <a:rPr lang="en-US" sz="1400" dirty="0">
                <a:solidFill>
                  <a:srgbClr val="3F7F5F"/>
                </a:solidFill>
                <a:latin typeface="Consolas" panose="020B0609020204030204" pitchFamily="49" charset="0"/>
              </a:rPr>
              <a:t>).</a:t>
            </a:r>
            <a:r>
              <a:rPr lang="en-US" sz="1400" dirty="0" err="1">
                <a:solidFill>
                  <a:srgbClr val="3F7F5F"/>
                </a:solidFill>
                <a:latin typeface="Consolas" panose="020B0609020204030204" pitchFamily="49" charset="0"/>
              </a:rPr>
              <a:t>getText</a:t>
            </a:r>
            <a:r>
              <a:rPr lang="en-US" sz="1400" dirty="0">
                <a:solidFill>
                  <a:srgbClr val="3F7F5F"/>
                </a:solidFill>
                <a:latin typeface="Consolas" panose="020B0609020204030204" pitchFamily="49" charset="0"/>
              </a:rPr>
              <a:t>());</a:t>
            </a:r>
          </a:p>
        </p:txBody>
      </p:sp>
      <p:sp>
        <p:nvSpPr>
          <p:cNvPr id="7" name="Footer Placeholder 6">
            <a:extLst>
              <a:ext uri="{FF2B5EF4-FFF2-40B4-BE49-F238E27FC236}">
                <a16:creationId xmlns:a16="http://schemas.microsoft.com/office/drawing/2014/main" id="{08543A7D-5958-9351-4FA5-8E2F6DC4ACC1}"/>
              </a:ext>
            </a:extLst>
          </p:cNvPr>
          <p:cNvSpPr>
            <a:spLocks noGrp="1"/>
          </p:cNvSpPr>
          <p:nvPr>
            <p:ph type="ftr" sz="quarter" idx="11"/>
          </p:nvPr>
        </p:nvSpPr>
        <p:spPr/>
        <p:txBody>
          <a:bodyPr/>
          <a:lstStyle/>
          <a:p>
            <a:r>
              <a:rPr lang="en-US"/>
              <a:t>https://www.toptechschool.us</a:t>
            </a:r>
          </a:p>
        </p:txBody>
      </p:sp>
      <p:sp>
        <p:nvSpPr>
          <p:cNvPr id="2" name="Date Placeholder 1">
            <a:extLst>
              <a:ext uri="{FF2B5EF4-FFF2-40B4-BE49-F238E27FC236}">
                <a16:creationId xmlns:a16="http://schemas.microsoft.com/office/drawing/2014/main" id="{299B4D2C-8560-FDB6-3DCC-2368ABE092A8}"/>
              </a:ext>
            </a:extLst>
          </p:cNvPr>
          <p:cNvSpPr>
            <a:spLocks noGrp="1"/>
          </p:cNvSpPr>
          <p:nvPr>
            <p:ph type="dt" sz="half" idx="10"/>
          </p:nvPr>
        </p:nvSpPr>
        <p:spPr/>
        <p:txBody>
          <a:bodyPr/>
          <a:lstStyle/>
          <a:p>
            <a:fld id="{F8B8D621-9156-4FF9-B3F6-9A97E4BEB025}" type="datetime1">
              <a:rPr lang="en-US" smtClean="0"/>
              <a:t>7/24/2023</a:t>
            </a:fld>
            <a:endParaRPr lang="en-US"/>
          </a:p>
        </p:txBody>
      </p:sp>
      <p:sp>
        <p:nvSpPr>
          <p:cNvPr id="3" name="Slide Number Placeholder 2">
            <a:extLst>
              <a:ext uri="{FF2B5EF4-FFF2-40B4-BE49-F238E27FC236}">
                <a16:creationId xmlns:a16="http://schemas.microsoft.com/office/drawing/2014/main" id="{69E403F4-94ED-9C73-68B9-FA68F572BF41}"/>
              </a:ext>
            </a:extLst>
          </p:cNvPr>
          <p:cNvSpPr>
            <a:spLocks noGrp="1"/>
          </p:cNvSpPr>
          <p:nvPr>
            <p:ph type="sldNum" sz="quarter" idx="12"/>
          </p:nvPr>
        </p:nvSpPr>
        <p:spPr/>
        <p:txBody>
          <a:bodyPr/>
          <a:lstStyle/>
          <a:p>
            <a:fld id="{9E4B46C7-3753-4BDD-8496-2797342392DE}" type="slidenum">
              <a:rPr lang="en-US" smtClean="0"/>
              <a:t>23</a:t>
            </a:fld>
            <a:endParaRPr lang="en-US"/>
          </a:p>
        </p:txBody>
      </p:sp>
      <p:pic>
        <p:nvPicPr>
          <p:cNvPr id="5" name="Google Shape;137;p5">
            <a:extLst>
              <a:ext uri="{FF2B5EF4-FFF2-40B4-BE49-F238E27FC236}">
                <a16:creationId xmlns:a16="http://schemas.microsoft.com/office/drawing/2014/main" id="{986DF43A-949D-3987-21F2-CF03C9F13E39}"/>
              </a:ext>
            </a:extLst>
          </p:cNvPr>
          <p:cNvPicPr preferRelativeResize="0"/>
          <p:nvPr/>
        </p:nvPicPr>
        <p:blipFill rotWithShape="1">
          <a:blip r:embed="rId2">
            <a:alphaModFix/>
          </a:blip>
          <a:srcRect/>
          <a:stretch/>
        </p:blipFill>
        <p:spPr>
          <a:xfrm>
            <a:off x="10801350" y="96964"/>
            <a:ext cx="1308591" cy="938086"/>
          </a:xfrm>
          <a:prstGeom prst="rect">
            <a:avLst/>
          </a:prstGeom>
          <a:noFill/>
          <a:ln>
            <a:noFill/>
          </a:ln>
        </p:spPr>
      </p:pic>
    </p:spTree>
    <p:extLst>
      <p:ext uri="{BB962C8B-B14F-4D97-AF65-F5344CB8AC3E}">
        <p14:creationId xmlns:p14="http://schemas.microsoft.com/office/powerpoint/2010/main" val="389230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5213C-A217-20C9-2932-C1817FACD2A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Actions Class in Selenium?</a:t>
            </a:r>
          </a:p>
        </p:txBody>
      </p:sp>
      <p:sp>
        <p:nvSpPr>
          <p:cNvPr id="3" name="Content Placeholder 2">
            <a:extLst>
              <a:ext uri="{FF2B5EF4-FFF2-40B4-BE49-F238E27FC236}">
                <a16:creationId xmlns:a16="http://schemas.microsoft.com/office/drawing/2014/main" id="{716CE9E9-E1CF-E887-7EF7-9F77C2824568}"/>
              </a:ext>
            </a:extLst>
          </p:cNvPr>
          <p:cNvSpPr>
            <a:spLocks noGrp="1"/>
          </p:cNvSpPr>
          <p:nvPr>
            <p:ph idx="1"/>
          </p:nvPr>
        </p:nvSpPr>
        <p:spPr>
          <a:xfrm>
            <a:off x="1493385" y="2184182"/>
            <a:ext cx="4485841" cy="3497043"/>
          </a:xfrm>
        </p:spPr>
        <p:txBody>
          <a:bodyPr>
            <a:normAutofit/>
          </a:bodyPr>
          <a:lstStyle/>
          <a:p>
            <a:pPr marL="189738" indent="-189738" defTabSz="758952">
              <a:spcBef>
                <a:spcPts val="830"/>
              </a:spcBef>
            </a:pPr>
            <a:r>
              <a:rPr lang="en-US" sz="1494" b="1" i="1" kern="1200">
                <a:solidFill>
                  <a:schemeClr val="tx1"/>
                </a:solidFill>
                <a:latin typeface="+mn-lt"/>
                <a:ea typeface="+mn-ea"/>
                <a:cs typeface="+mn-cs"/>
              </a:rPr>
              <a:t>Actions</a:t>
            </a:r>
            <a:r>
              <a:rPr lang="en-US" sz="1494" kern="1200">
                <a:solidFill>
                  <a:schemeClr val="tx1"/>
                </a:solidFill>
                <a:latin typeface="+mn-lt"/>
                <a:ea typeface="+mn-ea"/>
                <a:cs typeface="+mn-cs"/>
              </a:rPr>
              <a:t> class is a collection of individual </a:t>
            </a:r>
            <a:r>
              <a:rPr lang="en-US" sz="1494" b="1" i="1" kern="1200">
                <a:solidFill>
                  <a:schemeClr val="tx1"/>
                </a:solidFill>
                <a:latin typeface="+mn-lt"/>
                <a:ea typeface="+mn-ea"/>
                <a:cs typeface="+mn-cs"/>
              </a:rPr>
              <a:t>Action</a:t>
            </a:r>
            <a:r>
              <a:rPr lang="en-US" sz="1494" kern="1200">
                <a:solidFill>
                  <a:schemeClr val="tx1"/>
                </a:solidFill>
                <a:latin typeface="+mn-lt"/>
                <a:ea typeface="+mn-ea"/>
                <a:cs typeface="+mn-cs"/>
              </a:rPr>
              <a:t> that you want to perform. For e.g. we may want to perform a </a:t>
            </a:r>
            <a:r>
              <a:rPr lang="en-US" sz="1494" i="1" kern="1200">
                <a:solidFill>
                  <a:schemeClr val="tx1"/>
                </a:solidFill>
                <a:latin typeface="+mn-lt"/>
                <a:ea typeface="+mn-ea"/>
                <a:cs typeface="+mn-cs"/>
              </a:rPr>
              <a:t>mouse click </a:t>
            </a:r>
            <a:r>
              <a:rPr lang="en-US" sz="1494" kern="1200">
                <a:solidFill>
                  <a:schemeClr val="tx1"/>
                </a:solidFill>
                <a:latin typeface="+mn-lt"/>
                <a:ea typeface="+mn-ea"/>
                <a:cs typeface="+mn-cs"/>
              </a:rPr>
              <a:t>on an element. In this case we are looking at two different </a:t>
            </a:r>
            <a:r>
              <a:rPr lang="en-US" sz="1494" b="1" i="1" kern="1200">
                <a:solidFill>
                  <a:schemeClr val="tx1"/>
                </a:solidFill>
                <a:latin typeface="+mn-lt"/>
                <a:ea typeface="+mn-ea"/>
                <a:cs typeface="+mn-cs"/>
              </a:rPr>
              <a:t>Actions</a:t>
            </a:r>
            <a:endParaRPr lang="en-US" sz="1494" kern="1200">
              <a:solidFill>
                <a:schemeClr val="tx1"/>
              </a:solidFill>
              <a:latin typeface="+mn-lt"/>
              <a:ea typeface="+mn-ea"/>
              <a:cs typeface="+mn-cs"/>
            </a:endParaRPr>
          </a:p>
          <a:p>
            <a:pPr marL="189738" indent="-189738" defTabSz="758952">
              <a:spcBef>
                <a:spcPts val="830"/>
              </a:spcBef>
              <a:buFont typeface="+mj-lt"/>
              <a:buAutoNum type="arabicPeriod"/>
            </a:pPr>
            <a:r>
              <a:rPr lang="en-US" sz="1494" kern="1200">
                <a:solidFill>
                  <a:schemeClr val="tx1"/>
                </a:solidFill>
                <a:latin typeface="+mn-lt"/>
                <a:ea typeface="+mn-ea"/>
                <a:cs typeface="+mn-cs"/>
              </a:rPr>
              <a:t>Moving the mouse pointer to the element</a:t>
            </a:r>
          </a:p>
          <a:p>
            <a:pPr marL="189738" indent="-189738" defTabSz="758952">
              <a:spcBef>
                <a:spcPts val="830"/>
              </a:spcBef>
              <a:buFont typeface="+mj-lt"/>
              <a:buAutoNum type="arabicPeriod"/>
            </a:pPr>
            <a:r>
              <a:rPr lang="en-US" sz="1494" kern="1200">
                <a:solidFill>
                  <a:schemeClr val="tx1"/>
                </a:solidFill>
                <a:latin typeface="+mn-lt"/>
                <a:ea typeface="+mn-ea"/>
                <a:cs typeface="+mn-cs"/>
              </a:rPr>
              <a:t>Clicking on the element</a:t>
            </a:r>
          </a:p>
          <a:p>
            <a:pPr marL="189738" indent="-189738" defTabSz="758952">
              <a:spcBef>
                <a:spcPts val="830"/>
              </a:spcBef>
            </a:pPr>
            <a:r>
              <a:rPr lang="en-US" sz="1494" kern="1200">
                <a:solidFill>
                  <a:schemeClr val="tx1"/>
                </a:solidFill>
                <a:latin typeface="+mn-lt"/>
                <a:ea typeface="+mn-ea"/>
                <a:cs typeface="+mn-cs"/>
              </a:rPr>
              <a:t> Collection of such </a:t>
            </a:r>
            <a:r>
              <a:rPr lang="en-US" sz="1494" b="1" i="1" kern="1200">
                <a:solidFill>
                  <a:schemeClr val="tx1"/>
                </a:solidFill>
                <a:latin typeface="+mn-lt"/>
                <a:ea typeface="+mn-ea"/>
                <a:cs typeface="+mn-cs"/>
              </a:rPr>
              <a:t>Action</a:t>
            </a:r>
            <a:r>
              <a:rPr lang="en-US" sz="1494" kern="1200">
                <a:solidFill>
                  <a:schemeClr val="tx1"/>
                </a:solidFill>
                <a:latin typeface="+mn-lt"/>
                <a:ea typeface="+mn-ea"/>
                <a:cs typeface="+mn-cs"/>
              </a:rPr>
              <a:t> is represented by the </a:t>
            </a:r>
            <a:r>
              <a:rPr lang="en-US" sz="1494" b="1" i="1" kern="1200">
                <a:solidFill>
                  <a:schemeClr val="tx1"/>
                </a:solidFill>
                <a:latin typeface="+mn-lt"/>
                <a:ea typeface="+mn-ea"/>
                <a:cs typeface="+mn-cs"/>
              </a:rPr>
              <a:t>Actions</a:t>
            </a:r>
            <a:r>
              <a:rPr lang="en-US" sz="1494" kern="1200">
                <a:solidFill>
                  <a:schemeClr val="tx1"/>
                </a:solidFill>
                <a:latin typeface="+mn-lt"/>
                <a:ea typeface="+mn-ea"/>
                <a:cs typeface="+mn-cs"/>
              </a:rPr>
              <a:t> class.</a:t>
            </a:r>
          </a:p>
          <a:p>
            <a:pPr marL="0" indent="0" defTabSz="758952">
              <a:spcBef>
                <a:spcPts val="830"/>
              </a:spcBef>
              <a:buNone/>
            </a:pPr>
            <a:endParaRPr lang="en-US" sz="913" b="1" kern="1200">
              <a:solidFill>
                <a:schemeClr val="tx1"/>
              </a:solidFill>
              <a:latin typeface="+mn-lt"/>
              <a:ea typeface="+mn-ea"/>
              <a:cs typeface="+mn-cs"/>
            </a:endParaRPr>
          </a:p>
          <a:p>
            <a:pPr marL="189738" indent="-189738" defTabSz="758952">
              <a:spcBef>
                <a:spcPts val="830"/>
              </a:spcBef>
              <a:buFont typeface="+mj-lt"/>
              <a:buAutoNum type="arabicPeriod"/>
            </a:pPr>
            <a:endParaRPr lang="en-US" sz="913" kern="1200">
              <a:solidFill>
                <a:schemeClr val="tx1"/>
              </a:solidFill>
              <a:latin typeface="+mn-lt"/>
              <a:ea typeface="+mn-ea"/>
              <a:cs typeface="+mn-cs"/>
            </a:endParaRPr>
          </a:p>
          <a:p>
            <a:pPr marL="189738" indent="-189738" defTabSz="758952">
              <a:spcBef>
                <a:spcPts val="830"/>
              </a:spcBef>
            </a:pPr>
            <a:endParaRPr lang="en-US" sz="747" kern="1200">
              <a:solidFill>
                <a:schemeClr val="tx1"/>
              </a:solidFill>
              <a:latin typeface="+mn-lt"/>
              <a:ea typeface="+mn-ea"/>
              <a:cs typeface="+mn-cs"/>
            </a:endParaRPr>
          </a:p>
          <a:p>
            <a:pPr marL="0" indent="0" defTabSz="758952">
              <a:spcBef>
                <a:spcPts val="830"/>
              </a:spcBef>
              <a:buNone/>
            </a:pPr>
            <a:r>
              <a:rPr lang="en-US" sz="747" b="1" kern="1200">
                <a:solidFill>
                  <a:schemeClr val="tx1"/>
                </a:solidFill>
                <a:latin typeface="+mn-lt"/>
                <a:ea typeface="+mn-ea"/>
                <a:cs typeface="+mn-cs"/>
              </a:rPr>
              <a:t>Fore more </a:t>
            </a:r>
            <a:r>
              <a:rPr lang="en-US" sz="747" b="1" kern="1200">
                <a:solidFill>
                  <a:schemeClr val="tx1"/>
                </a:solidFill>
                <a:latin typeface="+mn-lt"/>
                <a:ea typeface="+mn-ea"/>
                <a:cs typeface="+mn-cs"/>
                <a:sym typeface="Wingdings" panose="05000000000000000000" pitchFamily="2" charset="2"/>
              </a:rPr>
              <a:t></a:t>
            </a:r>
            <a:r>
              <a:rPr lang="en-US" sz="747" b="1" kern="1200">
                <a:solidFill>
                  <a:schemeClr val="tx1"/>
                </a:solidFill>
                <a:latin typeface="+mn-lt"/>
                <a:ea typeface="+mn-ea"/>
                <a:cs typeface="+mn-cs"/>
              </a:rPr>
              <a:t>https://www.selenium.dev/selenium/docs/api/java/org/openqa/selenium/interactions/Actions.html</a:t>
            </a:r>
          </a:p>
          <a:p>
            <a:pPr marL="0" indent="0" defTabSz="758952">
              <a:spcBef>
                <a:spcPts val="830"/>
              </a:spcBef>
              <a:buNone/>
            </a:pPr>
            <a:endParaRPr lang="en-US" sz="747" b="1" kern="1200">
              <a:solidFill>
                <a:schemeClr val="tx1"/>
              </a:solidFill>
              <a:latin typeface="+mn-lt"/>
              <a:ea typeface="+mn-ea"/>
              <a:cs typeface="+mn-cs"/>
            </a:endParaRPr>
          </a:p>
          <a:p>
            <a:pPr marL="0" indent="0" defTabSz="758952">
              <a:spcBef>
                <a:spcPts val="830"/>
              </a:spcBef>
              <a:buNone/>
            </a:pPr>
            <a:endParaRPr lang="en-US" sz="747" kern="1200">
              <a:solidFill>
                <a:schemeClr val="tx1"/>
              </a:solidFill>
              <a:latin typeface="+mn-lt"/>
              <a:ea typeface="+mn-ea"/>
              <a:cs typeface="+mn-cs"/>
            </a:endParaRPr>
          </a:p>
          <a:p>
            <a:endParaRPr lang="en-US" sz="900" dirty="0"/>
          </a:p>
        </p:txBody>
      </p:sp>
      <p:sp>
        <p:nvSpPr>
          <p:cNvPr id="4" name="Content Placeholder 2">
            <a:extLst>
              <a:ext uri="{FF2B5EF4-FFF2-40B4-BE49-F238E27FC236}">
                <a16:creationId xmlns:a16="http://schemas.microsoft.com/office/drawing/2014/main" id="{9770E503-0BD5-A6AC-0E94-E5B5D208C4B4}"/>
              </a:ext>
            </a:extLst>
          </p:cNvPr>
          <p:cNvSpPr txBox="1">
            <a:spLocks/>
          </p:cNvSpPr>
          <p:nvPr/>
        </p:nvSpPr>
        <p:spPr>
          <a:xfrm>
            <a:off x="6236715" y="2112579"/>
            <a:ext cx="4485841" cy="410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58952">
              <a:spcBef>
                <a:spcPts val="830"/>
              </a:spcBef>
              <a:buNone/>
            </a:pPr>
            <a:r>
              <a:rPr lang="en-US" sz="1162" kern="1200">
                <a:solidFill>
                  <a:schemeClr val="tx1"/>
                </a:solidFill>
                <a:latin typeface="+mn-lt"/>
                <a:ea typeface="+mn-ea"/>
                <a:cs typeface="+mn-cs"/>
              </a:rPr>
              <a:t>Actions Class methods are like: </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doubleClick</a:t>
            </a:r>
            <a:r>
              <a:rPr lang="en-US" sz="1162" b="1" kern="1200">
                <a:solidFill>
                  <a:schemeClr val="tx1"/>
                </a:solidFill>
                <a:latin typeface="+mn-lt"/>
                <a:ea typeface="+mn-ea"/>
                <a:cs typeface="+mn-cs"/>
              </a:rPr>
              <a:t>()</a:t>
            </a:r>
            <a:r>
              <a:rPr lang="en-US" sz="1162" kern="1200">
                <a:solidFill>
                  <a:schemeClr val="tx1"/>
                </a:solidFill>
                <a:latin typeface="+mn-lt"/>
                <a:ea typeface="+mn-ea"/>
                <a:cs typeface="+mn-cs"/>
              </a:rPr>
              <a:t>: Performs double click on the element</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clickAndHold</a:t>
            </a:r>
            <a:r>
              <a:rPr lang="en-US" sz="1162" b="1" kern="1200">
                <a:solidFill>
                  <a:schemeClr val="tx1"/>
                </a:solidFill>
                <a:latin typeface="+mn-lt"/>
                <a:ea typeface="+mn-ea"/>
                <a:cs typeface="+mn-cs"/>
              </a:rPr>
              <a:t>()</a:t>
            </a:r>
            <a:r>
              <a:rPr lang="en-US" sz="1162" kern="1200">
                <a:solidFill>
                  <a:schemeClr val="tx1"/>
                </a:solidFill>
                <a:latin typeface="+mn-lt"/>
                <a:ea typeface="+mn-ea"/>
                <a:cs typeface="+mn-cs"/>
              </a:rPr>
              <a:t>: Performs long click on the mouse without releasing it</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dragAndDrop</a:t>
            </a:r>
            <a:r>
              <a:rPr lang="en-US" sz="1162" b="1" kern="1200">
                <a:solidFill>
                  <a:schemeClr val="tx1"/>
                </a:solidFill>
                <a:latin typeface="+mn-lt"/>
                <a:ea typeface="+mn-ea"/>
                <a:cs typeface="+mn-cs"/>
              </a:rPr>
              <a:t>(</a:t>
            </a:r>
            <a:r>
              <a:rPr lang="en-US" sz="1162" b="1" kern="1200" err="1">
                <a:solidFill>
                  <a:schemeClr val="tx1"/>
                </a:solidFill>
                <a:latin typeface="+mn-lt"/>
                <a:ea typeface="+mn-ea"/>
                <a:cs typeface="+mn-cs"/>
              </a:rPr>
              <a:t>webelement</a:t>
            </a:r>
            <a:r>
              <a:rPr lang="en-US" sz="1162" b="1" kern="1200">
                <a:solidFill>
                  <a:schemeClr val="tx1"/>
                </a:solidFill>
                <a:latin typeface="+mn-lt"/>
                <a:ea typeface="+mn-ea"/>
                <a:cs typeface="+mn-cs"/>
              </a:rPr>
              <a:t> source)</a:t>
            </a:r>
            <a:r>
              <a:rPr lang="en-US" sz="1162" kern="1200">
                <a:solidFill>
                  <a:schemeClr val="tx1"/>
                </a:solidFill>
                <a:latin typeface="+mn-lt"/>
                <a:ea typeface="+mn-ea"/>
                <a:cs typeface="+mn-cs"/>
              </a:rPr>
              <a:t>: Drags the element from one point and drops to another</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moveToElement</a:t>
            </a:r>
            <a:r>
              <a:rPr lang="en-US" sz="1162" b="1" kern="1200">
                <a:solidFill>
                  <a:schemeClr val="tx1"/>
                </a:solidFill>
                <a:latin typeface="+mn-lt"/>
                <a:ea typeface="+mn-ea"/>
                <a:cs typeface="+mn-cs"/>
              </a:rPr>
              <a:t>()</a:t>
            </a:r>
            <a:r>
              <a:rPr lang="en-US" sz="1162" kern="1200">
                <a:solidFill>
                  <a:schemeClr val="tx1"/>
                </a:solidFill>
                <a:latin typeface="+mn-lt"/>
                <a:ea typeface="+mn-ea"/>
                <a:cs typeface="+mn-cs"/>
              </a:rPr>
              <a:t>: Shifts the mouse pointer to the center of the element</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contextClick</a:t>
            </a:r>
            <a:r>
              <a:rPr lang="en-US" sz="1162" b="1" kern="1200">
                <a:solidFill>
                  <a:schemeClr val="tx1"/>
                </a:solidFill>
                <a:latin typeface="+mn-lt"/>
                <a:ea typeface="+mn-ea"/>
                <a:cs typeface="+mn-cs"/>
              </a:rPr>
              <a:t>()</a:t>
            </a:r>
            <a:r>
              <a:rPr lang="en-US" sz="1162" kern="1200">
                <a:solidFill>
                  <a:schemeClr val="tx1"/>
                </a:solidFill>
                <a:latin typeface="+mn-lt"/>
                <a:ea typeface="+mn-ea"/>
                <a:cs typeface="+mn-cs"/>
              </a:rPr>
              <a:t>: Performs right-click on the mouse</a:t>
            </a:r>
          </a:p>
          <a:p>
            <a:pPr marL="189738" indent="-189738" defTabSz="758952">
              <a:spcBef>
                <a:spcPts val="830"/>
              </a:spcBef>
              <a:buFont typeface="+mj-lt"/>
              <a:buAutoNum type="arabicPeriod"/>
            </a:pPr>
            <a:r>
              <a:rPr lang="en-US" sz="1162" b="1" kern="1200">
                <a:solidFill>
                  <a:schemeClr val="tx1"/>
                </a:solidFill>
                <a:latin typeface="+mn-lt"/>
                <a:ea typeface="+mn-ea"/>
                <a:cs typeface="+mn-cs"/>
              </a:rPr>
              <a:t>Click():</a:t>
            </a:r>
            <a:r>
              <a:rPr lang="en-US" sz="1162" kern="1200">
                <a:solidFill>
                  <a:schemeClr val="tx1"/>
                </a:solidFill>
                <a:latin typeface="DejaVu Serif"/>
                <a:ea typeface="+mn-ea"/>
                <a:cs typeface="+mn-cs"/>
              </a:rPr>
              <a:t>Clicks at the current mouse location.</a:t>
            </a:r>
          </a:p>
          <a:p>
            <a:pPr marL="189738" indent="-189738" defTabSz="758952">
              <a:spcBef>
                <a:spcPts val="830"/>
              </a:spcBef>
              <a:buFont typeface="+mj-lt"/>
              <a:buAutoNum type="arabicPeriod"/>
            </a:pPr>
            <a:r>
              <a:rPr lang="en-US" sz="1162" b="1" kern="1200">
                <a:solidFill>
                  <a:schemeClr val="tx1"/>
                </a:solidFill>
                <a:latin typeface="+mn-lt"/>
                <a:ea typeface="+mn-ea"/>
                <a:cs typeface="+mn-cs"/>
              </a:rPr>
              <a:t>Click( </a:t>
            </a:r>
            <a:r>
              <a:rPr lang="en-US" sz="1162" b="1" kern="1200" err="1">
                <a:solidFill>
                  <a:schemeClr val="tx1"/>
                </a:solidFill>
                <a:latin typeface="+mn-lt"/>
                <a:ea typeface="+mn-ea"/>
                <a:cs typeface="+mn-cs"/>
              </a:rPr>
              <a:t>WebElement</a:t>
            </a:r>
            <a:r>
              <a:rPr lang="en-US" sz="1162" b="1" kern="1200">
                <a:solidFill>
                  <a:schemeClr val="tx1"/>
                </a:solidFill>
                <a:latin typeface="+mn-lt"/>
                <a:ea typeface="+mn-ea"/>
                <a:cs typeface="+mn-cs"/>
              </a:rPr>
              <a:t> </a:t>
            </a:r>
            <a:r>
              <a:rPr lang="en-US" sz="1162" b="1" kern="1200" err="1">
                <a:solidFill>
                  <a:schemeClr val="tx1"/>
                </a:solidFill>
                <a:latin typeface="+mn-lt"/>
                <a:ea typeface="+mn-ea"/>
                <a:cs typeface="+mn-cs"/>
              </a:rPr>
              <a:t>ele</a:t>
            </a:r>
            <a:r>
              <a:rPr lang="en-US" sz="1162" b="1" kern="1200">
                <a:solidFill>
                  <a:schemeClr val="tx1"/>
                </a:solidFill>
                <a:latin typeface="+mn-lt"/>
                <a:ea typeface="+mn-ea"/>
                <a:cs typeface="+mn-cs"/>
              </a:rPr>
              <a:t>) </a:t>
            </a:r>
          </a:p>
          <a:p>
            <a:pPr marL="189738" indent="-189738" defTabSz="758952">
              <a:spcBef>
                <a:spcPts val="830"/>
              </a:spcBef>
              <a:buFont typeface="+mj-lt"/>
              <a:buAutoNum type="arabicPeriod"/>
            </a:pPr>
            <a:r>
              <a:rPr lang="en-US" sz="1162" b="1" kern="1200">
                <a:solidFill>
                  <a:schemeClr val="tx1"/>
                </a:solidFill>
                <a:latin typeface="+mn-lt"/>
                <a:ea typeface="+mn-ea"/>
                <a:cs typeface="+mn-cs"/>
              </a:rPr>
              <a:t>Release (</a:t>
            </a:r>
            <a:r>
              <a:rPr lang="en-US" sz="1162" b="1" kern="1200" err="1">
                <a:solidFill>
                  <a:schemeClr val="tx1"/>
                </a:solidFill>
                <a:latin typeface="+mn-lt"/>
                <a:ea typeface="+mn-ea"/>
                <a:cs typeface="+mn-cs"/>
              </a:rPr>
              <a:t>WebElement</a:t>
            </a:r>
            <a:r>
              <a:rPr lang="en-US" sz="1162" b="1" kern="1200">
                <a:solidFill>
                  <a:schemeClr val="tx1"/>
                </a:solidFill>
                <a:latin typeface="+mn-lt"/>
                <a:ea typeface="+mn-ea"/>
                <a:cs typeface="+mn-cs"/>
              </a:rPr>
              <a:t> </a:t>
            </a:r>
            <a:r>
              <a:rPr lang="en-US" sz="1162" b="1" kern="1200" err="1">
                <a:solidFill>
                  <a:schemeClr val="tx1"/>
                </a:solidFill>
                <a:latin typeface="+mn-lt"/>
                <a:ea typeface="+mn-ea"/>
                <a:cs typeface="+mn-cs"/>
              </a:rPr>
              <a:t>ele</a:t>
            </a:r>
            <a:r>
              <a:rPr lang="en-US" sz="1162" b="1" kern="1200">
                <a:solidFill>
                  <a:schemeClr val="tx1"/>
                </a:solidFill>
                <a:latin typeface="+mn-lt"/>
                <a:ea typeface="+mn-ea"/>
                <a:cs typeface="+mn-cs"/>
              </a:rPr>
              <a:t>)</a:t>
            </a:r>
          </a:p>
          <a:p>
            <a:pPr marL="189738" indent="-189738" defTabSz="758952">
              <a:spcBef>
                <a:spcPts val="830"/>
              </a:spcBef>
              <a:buFont typeface="+mj-lt"/>
              <a:buAutoNum type="arabicPeriod"/>
            </a:pPr>
            <a:r>
              <a:rPr lang="en-US" sz="1162" b="1" kern="1200" err="1">
                <a:solidFill>
                  <a:schemeClr val="tx1"/>
                </a:solidFill>
                <a:latin typeface="+mn-lt"/>
                <a:ea typeface="+mn-ea"/>
                <a:cs typeface="+mn-cs"/>
              </a:rPr>
              <a:t>ScrollToElement</a:t>
            </a:r>
            <a:r>
              <a:rPr lang="en-US" sz="1162" b="1" kern="1200">
                <a:solidFill>
                  <a:schemeClr val="tx1"/>
                </a:solidFill>
                <a:latin typeface="+mn-lt"/>
                <a:ea typeface="+mn-ea"/>
                <a:cs typeface="+mn-cs"/>
              </a:rPr>
              <a:t> (</a:t>
            </a:r>
            <a:r>
              <a:rPr lang="en-US" sz="1162" b="1" kern="1200" err="1">
                <a:solidFill>
                  <a:schemeClr val="tx1"/>
                </a:solidFill>
                <a:latin typeface="+mn-lt"/>
                <a:ea typeface="+mn-ea"/>
                <a:cs typeface="+mn-cs"/>
              </a:rPr>
              <a:t>WebElement</a:t>
            </a:r>
            <a:r>
              <a:rPr lang="en-US" sz="1162" b="1" kern="1200">
                <a:solidFill>
                  <a:schemeClr val="tx1"/>
                </a:solidFill>
                <a:latin typeface="+mn-lt"/>
                <a:ea typeface="+mn-ea"/>
                <a:cs typeface="+mn-cs"/>
              </a:rPr>
              <a:t> </a:t>
            </a:r>
            <a:r>
              <a:rPr lang="en-US" sz="1162" b="1" kern="1200" err="1">
                <a:solidFill>
                  <a:schemeClr val="tx1"/>
                </a:solidFill>
                <a:latin typeface="+mn-lt"/>
                <a:ea typeface="+mn-ea"/>
                <a:cs typeface="+mn-cs"/>
              </a:rPr>
              <a:t>ele</a:t>
            </a:r>
            <a:r>
              <a:rPr lang="en-US" sz="1162" b="1" kern="1200">
                <a:solidFill>
                  <a:schemeClr val="tx1"/>
                </a:solidFill>
                <a:latin typeface="+mn-lt"/>
                <a:ea typeface="+mn-ea"/>
                <a:cs typeface="+mn-cs"/>
              </a:rPr>
              <a:t>)</a:t>
            </a:r>
          </a:p>
          <a:p>
            <a:pPr marL="189738" indent="-189738" defTabSz="758952">
              <a:spcBef>
                <a:spcPts val="830"/>
              </a:spcBef>
              <a:buFont typeface="+mj-lt"/>
              <a:buAutoNum type="arabicPeriod"/>
            </a:pPr>
            <a:r>
              <a:rPr lang="en-US" sz="1162" b="1" kern="1200">
                <a:solidFill>
                  <a:schemeClr val="tx1"/>
                </a:solidFill>
                <a:latin typeface="+mn-lt"/>
                <a:ea typeface="+mn-ea"/>
                <a:cs typeface="+mn-cs"/>
              </a:rPr>
              <a:t>And many more…</a:t>
            </a:r>
          </a:p>
          <a:p>
            <a:pPr marL="189738" indent="-189738" defTabSz="758952">
              <a:spcBef>
                <a:spcPts val="830"/>
              </a:spcBef>
              <a:buFont typeface="+mj-lt"/>
              <a:buAutoNum type="arabicPeriod"/>
            </a:pPr>
            <a:endParaRPr lang="en-US" sz="913" kern="1200">
              <a:solidFill>
                <a:schemeClr val="tx1"/>
              </a:solidFill>
              <a:latin typeface="+mn-lt"/>
              <a:ea typeface="+mn-ea"/>
              <a:cs typeface="+mn-cs"/>
            </a:endParaRPr>
          </a:p>
          <a:p>
            <a:pPr marL="189738" indent="-189738" defTabSz="758952">
              <a:spcBef>
                <a:spcPts val="830"/>
              </a:spcBef>
            </a:pPr>
            <a:endParaRPr lang="en-US" sz="747" kern="1200">
              <a:solidFill>
                <a:schemeClr val="tx1"/>
              </a:solidFill>
              <a:latin typeface="+mn-lt"/>
              <a:ea typeface="+mn-ea"/>
              <a:cs typeface="+mn-cs"/>
            </a:endParaRPr>
          </a:p>
          <a:p>
            <a:pPr marL="189738" indent="-189738" defTabSz="758952">
              <a:spcBef>
                <a:spcPts val="830"/>
              </a:spcBef>
            </a:pPr>
            <a:endParaRPr lang="en-US" sz="747" kern="1200">
              <a:solidFill>
                <a:schemeClr val="tx1"/>
              </a:solidFill>
              <a:latin typeface="+mn-lt"/>
              <a:ea typeface="+mn-ea"/>
              <a:cs typeface="+mn-cs"/>
            </a:endParaRPr>
          </a:p>
          <a:p>
            <a:endParaRPr lang="en-US" sz="900" dirty="0"/>
          </a:p>
        </p:txBody>
      </p:sp>
      <p:sp>
        <p:nvSpPr>
          <p:cNvPr id="5" name="Date Placeholder 4">
            <a:extLst>
              <a:ext uri="{FF2B5EF4-FFF2-40B4-BE49-F238E27FC236}">
                <a16:creationId xmlns:a16="http://schemas.microsoft.com/office/drawing/2014/main" id="{4B2FB0DC-FC5E-3EA1-2F4E-81E8F49EC993}"/>
              </a:ext>
            </a:extLst>
          </p:cNvPr>
          <p:cNvSpPr>
            <a:spLocks noGrp="1"/>
          </p:cNvSpPr>
          <p:nvPr>
            <p:ph type="dt" sz="half" idx="10"/>
          </p:nvPr>
        </p:nvSpPr>
        <p:spPr>
          <a:xfrm>
            <a:off x="1493385" y="6000222"/>
            <a:ext cx="2292694" cy="305162"/>
          </a:xfrm>
        </p:spPr>
        <p:txBody>
          <a:bodyPr/>
          <a:lstStyle/>
          <a:p>
            <a:pPr defTabSz="758952">
              <a:spcAft>
                <a:spcPts val="600"/>
              </a:spcAft>
            </a:pPr>
            <a:fld id="{D571FAB5-2223-457A-BCBA-AF6259FD9D8E}" type="datetime1">
              <a:rPr lang="en-US" sz="996" kern="1200">
                <a:solidFill>
                  <a:schemeClr val="tx1">
                    <a:tint val="75000"/>
                  </a:schemeClr>
                </a:solidFill>
                <a:latin typeface="+mn-lt"/>
                <a:ea typeface="+mn-ea"/>
                <a:cs typeface="+mn-cs"/>
              </a:rPr>
              <a:pPr defTabSz="758952">
                <a:spcAft>
                  <a:spcPts val="600"/>
                </a:spcAft>
              </a:pPr>
              <a:t>7/24/2023</a:t>
            </a:fld>
            <a:endParaRPr lang="en-US"/>
          </a:p>
        </p:txBody>
      </p:sp>
      <p:sp>
        <p:nvSpPr>
          <p:cNvPr id="7" name="Footer Placeholder 6">
            <a:extLst>
              <a:ext uri="{FF2B5EF4-FFF2-40B4-BE49-F238E27FC236}">
                <a16:creationId xmlns:a16="http://schemas.microsoft.com/office/drawing/2014/main" id="{470565E9-8643-E4AE-0BFE-96BBCD532EBB}"/>
              </a:ext>
            </a:extLst>
          </p:cNvPr>
          <p:cNvSpPr>
            <a:spLocks noGrp="1"/>
          </p:cNvSpPr>
          <p:nvPr>
            <p:ph type="ftr" sz="quarter" idx="11"/>
          </p:nvPr>
        </p:nvSpPr>
        <p:spPr>
          <a:xfrm>
            <a:off x="4168195" y="6000222"/>
            <a:ext cx="3439042" cy="305162"/>
          </a:xfrm>
        </p:spPr>
        <p:txBody>
          <a:bodyPr/>
          <a:lstStyle/>
          <a:p>
            <a:pPr defTabSz="758952">
              <a:spcAft>
                <a:spcPts val="600"/>
              </a:spcAft>
            </a:pPr>
            <a:r>
              <a:rPr lang="en-US" sz="996" kern="1200">
                <a:solidFill>
                  <a:schemeClr val="tx1">
                    <a:tint val="75000"/>
                  </a:schemeClr>
                </a:solidFill>
                <a:latin typeface="+mn-lt"/>
                <a:ea typeface="+mn-ea"/>
                <a:cs typeface="+mn-cs"/>
              </a:rPr>
              <a:t>https://www.toptechschool.us</a:t>
            </a:r>
            <a:endParaRPr lang="en-US"/>
          </a:p>
        </p:txBody>
      </p:sp>
      <p:sp>
        <p:nvSpPr>
          <p:cNvPr id="8" name="Slide Number Placeholder 7">
            <a:extLst>
              <a:ext uri="{FF2B5EF4-FFF2-40B4-BE49-F238E27FC236}">
                <a16:creationId xmlns:a16="http://schemas.microsoft.com/office/drawing/2014/main" id="{66597061-F784-8A2D-0C6B-9DFC168460B5}"/>
              </a:ext>
            </a:extLst>
          </p:cNvPr>
          <p:cNvSpPr>
            <a:spLocks noGrp="1"/>
          </p:cNvSpPr>
          <p:nvPr>
            <p:ph type="sldNum" sz="quarter" idx="12"/>
          </p:nvPr>
        </p:nvSpPr>
        <p:spPr>
          <a:xfrm>
            <a:off x="7989353" y="6000222"/>
            <a:ext cx="2292694" cy="305162"/>
          </a:xfrm>
        </p:spPr>
        <p:txBody>
          <a:bodyPr/>
          <a:lstStyle/>
          <a:p>
            <a:pPr defTabSz="758952">
              <a:spcAft>
                <a:spcPts val="600"/>
              </a:spcAft>
            </a:pPr>
            <a:fld id="{9E4B46C7-3753-4BDD-8496-2797342392DE}" type="slidenum">
              <a:rPr lang="en-US" sz="996" kern="1200">
                <a:solidFill>
                  <a:schemeClr val="tx1">
                    <a:tint val="75000"/>
                  </a:schemeClr>
                </a:solidFill>
                <a:latin typeface="+mn-lt"/>
                <a:ea typeface="+mn-ea"/>
                <a:cs typeface="+mn-cs"/>
              </a:rPr>
              <a:pPr defTabSz="758952">
                <a:spcAft>
                  <a:spcPts val="600"/>
                </a:spcAft>
              </a:pPr>
              <a:t>24</a:t>
            </a:fld>
            <a:endParaRPr lang="en-US"/>
          </a:p>
        </p:txBody>
      </p:sp>
      <p:pic>
        <p:nvPicPr>
          <p:cNvPr id="9" name="Google Shape;137;p5">
            <a:extLst>
              <a:ext uri="{FF2B5EF4-FFF2-40B4-BE49-F238E27FC236}">
                <a16:creationId xmlns:a16="http://schemas.microsoft.com/office/drawing/2014/main" id="{06FBE820-6AC6-ACB1-0A4E-88C9F6C75EDE}"/>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422657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7373F6-992E-9963-2274-6AC0D55711A8}"/>
              </a:ext>
            </a:extLst>
          </p:cNvPr>
          <p:cNvSpPr>
            <a:spLocks noGrp="1"/>
          </p:cNvSpPr>
          <p:nvPr>
            <p:ph type="title"/>
          </p:nvPr>
        </p:nvSpPr>
        <p:spPr>
          <a:xfrm>
            <a:off x="1371597" y="348865"/>
            <a:ext cx="10044023" cy="877729"/>
          </a:xfrm>
        </p:spPr>
        <p:txBody>
          <a:bodyPr anchor="ctr">
            <a:normAutofit/>
          </a:bodyPr>
          <a:lstStyle/>
          <a:p>
            <a:r>
              <a:rPr lang="en-US" sz="2800" b="1" dirty="0">
                <a:solidFill>
                  <a:srgbClr val="FFFFFF"/>
                </a:solidFill>
              </a:rPr>
              <a:t>Select Class in Selenium | Select Class Methods</a:t>
            </a:r>
            <a:br>
              <a:rPr lang="en-US" sz="2800" b="1" dirty="0">
                <a:solidFill>
                  <a:srgbClr val="FFFFFF"/>
                </a:solidFill>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9E4A12F0-8FC1-9388-8454-516C10807F8C}"/>
              </a:ext>
            </a:extLst>
          </p:cNvPr>
          <p:cNvSpPr>
            <a:spLocks noGrp="1"/>
          </p:cNvSpPr>
          <p:nvPr>
            <p:ph idx="1"/>
          </p:nvPr>
        </p:nvSpPr>
        <p:spPr>
          <a:xfrm>
            <a:off x="142875" y="1657350"/>
            <a:ext cx="4955623" cy="4603146"/>
          </a:xfrm>
        </p:spPr>
        <p:txBody>
          <a:bodyPr>
            <a:normAutofit/>
          </a:bodyPr>
          <a:lstStyle/>
          <a:p>
            <a:pPr marL="125593" indent="-125593" defTabSz="502371">
              <a:spcBef>
                <a:spcPts val="549"/>
              </a:spcBef>
            </a:pPr>
            <a:r>
              <a:rPr lang="en-US" sz="1148" b="1" kern="1200" dirty="0">
                <a:solidFill>
                  <a:schemeClr val="tx1"/>
                </a:solidFill>
                <a:latin typeface="+mn-lt"/>
                <a:ea typeface="+mn-ea"/>
                <a:cs typeface="+mn-cs"/>
              </a:rPr>
              <a:t>Select</a:t>
            </a:r>
            <a:r>
              <a:rPr lang="en-US" sz="1148" kern="1200" dirty="0">
                <a:solidFill>
                  <a:schemeClr val="tx1"/>
                </a:solidFill>
                <a:latin typeface="+mn-lt"/>
                <a:ea typeface="+mn-ea"/>
                <a:cs typeface="+mn-cs"/>
              </a:rPr>
              <a:t> is a class provided by Selenium that is used to work with static dropdown elements.</a:t>
            </a:r>
          </a:p>
          <a:p>
            <a:pPr marL="125593" indent="-125593" defTabSz="502371">
              <a:spcBef>
                <a:spcPts val="549"/>
              </a:spcBef>
            </a:pPr>
            <a:r>
              <a:rPr lang="en-US" sz="1148" kern="1200" dirty="0">
                <a:solidFill>
                  <a:schemeClr val="tx1"/>
                </a:solidFill>
                <a:latin typeface="+mn-lt"/>
                <a:ea typeface="+mn-ea"/>
                <a:cs typeface="+mn-cs"/>
              </a:rPr>
              <a:t>The select class allows us to select an element from the drop-down and lists that are created with the HTML &lt;select&gt; element.</a:t>
            </a:r>
          </a:p>
          <a:p>
            <a:pPr marL="125593" indent="-125593" defTabSz="502371">
              <a:spcBef>
                <a:spcPts val="549"/>
              </a:spcBef>
            </a:pPr>
            <a:r>
              <a:rPr lang="en-US" sz="1148" kern="1200" dirty="0">
                <a:solidFill>
                  <a:schemeClr val="tx1"/>
                </a:solidFill>
                <a:latin typeface="+mn-lt"/>
                <a:ea typeface="+mn-ea"/>
                <a:cs typeface="+mn-cs"/>
              </a:rPr>
              <a:t>Select Class </a:t>
            </a:r>
            <a:r>
              <a:rPr lang="en-US" sz="1148" kern="1200" dirty="0">
                <a:solidFill>
                  <a:srgbClr val="474747"/>
                </a:solidFill>
                <a:latin typeface="DejaVu Serif"/>
                <a:ea typeface="+mn-ea"/>
                <a:cs typeface="+mn-cs"/>
              </a:rPr>
              <a:t>Models a SELECT tag, providing helper methods to select and deselect options.</a:t>
            </a:r>
            <a:endParaRPr lang="en-US" sz="1148" kern="1200" dirty="0">
              <a:solidFill>
                <a:schemeClr val="tx1"/>
              </a:solidFill>
              <a:latin typeface="+mn-lt"/>
              <a:ea typeface="+mn-ea"/>
              <a:cs typeface="+mn-cs"/>
            </a:endParaRPr>
          </a:p>
          <a:p>
            <a:pPr marL="125593" indent="-125593" defTabSz="502371">
              <a:spcBef>
                <a:spcPts val="549"/>
              </a:spcBef>
            </a:pPr>
            <a:r>
              <a:rPr lang="en-US" sz="1148" kern="1200" dirty="0">
                <a:solidFill>
                  <a:schemeClr val="tx1"/>
                </a:solidFill>
                <a:latin typeface="+mn-lt"/>
                <a:ea typeface="+mn-ea"/>
                <a:cs typeface="+mn-cs"/>
              </a:rPr>
              <a:t>An HTML &lt;select&gt; tag provides methods and properties for selecting and deselecting options in a dropdown.</a:t>
            </a:r>
          </a:p>
          <a:p>
            <a:pPr marL="125593" indent="-125593" defTabSz="502371">
              <a:spcBef>
                <a:spcPts val="549"/>
              </a:spcBef>
            </a:pPr>
            <a:r>
              <a:rPr lang="en-US" sz="1148" kern="1200" dirty="0">
                <a:solidFill>
                  <a:schemeClr val="tx1"/>
                </a:solidFill>
                <a:latin typeface="+mn-lt"/>
                <a:ea typeface="+mn-ea"/>
                <a:cs typeface="+mn-cs"/>
              </a:rPr>
              <a:t>Here, we have shown the country dropdown list for demo purposes in the below screenshot.  This kind of country list is generally seen in the registration form of a web application.</a:t>
            </a:r>
          </a:p>
          <a:p>
            <a:pPr marL="125593" indent="-125593" defTabSz="502371">
              <a:spcBef>
                <a:spcPts val="549"/>
              </a:spcBef>
            </a:pPr>
            <a:r>
              <a:rPr lang="en-US" sz="1148" kern="1200" dirty="0">
                <a:solidFill>
                  <a:schemeClr val="tx1"/>
                </a:solidFill>
                <a:latin typeface="+mn-lt"/>
                <a:ea typeface="+mn-ea"/>
                <a:cs typeface="+mn-cs"/>
              </a:rPr>
              <a:t>Fore more: </a:t>
            </a:r>
            <a:r>
              <a:rPr lang="en-US" sz="1148" kern="1200" dirty="0">
                <a:solidFill>
                  <a:schemeClr val="tx1"/>
                </a:solidFill>
                <a:latin typeface="+mn-lt"/>
                <a:ea typeface="+mn-ea"/>
                <a:cs typeface="+mn-cs"/>
                <a:hlinkClick r:id="rId2"/>
              </a:rPr>
              <a:t>https://www.selenium.dev/selenium/docs/api/java/org/openqa/selenium/support/ui/Select.html</a:t>
            </a:r>
            <a:endParaRPr lang="en-US" sz="1148" kern="1200" dirty="0">
              <a:solidFill>
                <a:schemeClr val="tx1"/>
              </a:solidFill>
              <a:latin typeface="+mn-lt"/>
              <a:ea typeface="+mn-ea"/>
              <a:cs typeface="+mn-cs"/>
            </a:endParaRPr>
          </a:p>
          <a:p>
            <a:endParaRPr lang="en-US" sz="1400" dirty="0"/>
          </a:p>
        </p:txBody>
      </p:sp>
      <p:pic>
        <p:nvPicPr>
          <p:cNvPr id="5" name="Picture 4">
            <a:extLst>
              <a:ext uri="{FF2B5EF4-FFF2-40B4-BE49-F238E27FC236}">
                <a16:creationId xmlns:a16="http://schemas.microsoft.com/office/drawing/2014/main" id="{5A0B41C9-1605-E37A-2AD7-6B1798110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65" y="1620616"/>
            <a:ext cx="2612892" cy="1473306"/>
          </a:xfrm>
          <a:prstGeom prst="rect">
            <a:avLst/>
          </a:prstGeom>
        </p:spPr>
      </p:pic>
      <p:pic>
        <p:nvPicPr>
          <p:cNvPr id="13" name="Picture 12">
            <a:extLst>
              <a:ext uri="{FF2B5EF4-FFF2-40B4-BE49-F238E27FC236}">
                <a16:creationId xmlns:a16="http://schemas.microsoft.com/office/drawing/2014/main" id="{706D3ED3-23D3-1273-714D-E4B2DE8958AA}"/>
              </a:ext>
            </a:extLst>
          </p:cNvPr>
          <p:cNvPicPr>
            <a:picLocks noChangeAspect="1"/>
          </p:cNvPicPr>
          <p:nvPr/>
        </p:nvPicPr>
        <p:blipFill>
          <a:blip r:embed="rId4"/>
          <a:stretch>
            <a:fillRect/>
          </a:stretch>
        </p:blipFill>
        <p:spPr>
          <a:xfrm>
            <a:off x="8304690" y="1669114"/>
            <a:ext cx="2299273" cy="1420144"/>
          </a:xfrm>
          <a:prstGeom prst="rect">
            <a:avLst/>
          </a:prstGeom>
        </p:spPr>
      </p:pic>
      <p:sp>
        <p:nvSpPr>
          <p:cNvPr id="4" name="Title 1">
            <a:extLst>
              <a:ext uri="{FF2B5EF4-FFF2-40B4-BE49-F238E27FC236}">
                <a16:creationId xmlns:a16="http://schemas.microsoft.com/office/drawing/2014/main" id="{FFFD9752-0194-DE9D-5275-91C54E7A26F7}"/>
              </a:ext>
            </a:extLst>
          </p:cNvPr>
          <p:cNvSpPr txBox="1">
            <a:spLocks/>
          </p:cNvSpPr>
          <p:nvPr/>
        </p:nvSpPr>
        <p:spPr>
          <a:xfrm>
            <a:off x="5653267" y="3089259"/>
            <a:ext cx="5938658" cy="31712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74904" indent="-374904" defTabSz="749808">
              <a:spcAft>
                <a:spcPts val="600"/>
              </a:spcAft>
              <a:buFont typeface="Arial" panose="020B0604020202020204" pitchFamily="34" charset="0"/>
              <a:buChar char="•"/>
            </a:pPr>
            <a:endParaRPr lang="en-US" sz="600" b="1"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endParaRPr lang="en-US" sz="600" b="1"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selectByValue</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selectByVisibleText</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selextByIndex</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endParaRPr lang="en-US" sz="1200"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deselectByVisibleText</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deselectByIndex</a:t>
            </a:r>
            <a:endParaRPr lang="en-US" sz="1200"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deselectByValue</a:t>
            </a:r>
            <a:endParaRPr lang="en-US" sz="1200"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deselectAll</a:t>
            </a:r>
            <a:r>
              <a:rPr lang="en-US" sz="1200" kern="1200" dirty="0">
                <a:solidFill>
                  <a:schemeClr val="tx1"/>
                </a:solidFill>
                <a:latin typeface="+mj-lt"/>
                <a:ea typeface="+mj-ea"/>
                <a:cs typeface="+mj-cs"/>
              </a:rPr>
              <a:t>()</a:t>
            </a:r>
          </a:p>
          <a:p>
            <a:pPr defTabSz="749808">
              <a:spcAft>
                <a:spcPts val="600"/>
              </a:spcAft>
            </a:pPr>
            <a:endParaRPr lang="en-US" sz="1200" kern="1200" dirty="0">
              <a:solidFill>
                <a:schemeClr val="tx1"/>
              </a:solidFill>
              <a:latin typeface="+mj-lt"/>
              <a:ea typeface="+mj-ea"/>
              <a:cs typeface="+mj-cs"/>
            </a:endParaRP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getAllSelectedOptions</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r>
              <a:rPr lang="en-US" sz="1200" kern="1200" dirty="0" err="1">
                <a:solidFill>
                  <a:schemeClr val="tx1"/>
                </a:solidFill>
                <a:latin typeface="+mj-lt"/>
                <a:ea typeface="+mj-ea"/>
                <a:cs typeface="+mj-cs"/>
              </a:rPr>
              <a:t>getFirstSelectedOptions</a:t>
            </a:r>
            <a:r>
              <a:rPr lang="en-US" sz="1200" kern="1200" dirty="0">
                <a:solidFill>
                  <a:schemeClr val="tx1"/>
                </a:solidFill>
                <a:latin typeface="+mj-lt"/>
                <a:ea typeface="+mj-ea"/>
                <a:cs typeface="+mj-cs"/>
              </a:rPr>
              <a:t>();</a:t>
            </a:r>
          </a:p>
          <a:p>
            <a:pPr marL="374904" indent="-374904" defTabSz="749808">
              <a:spcAft>
                <a:spcPts val="600"/>
              </a:spcAft>
              <a:buFont typeface="Arial" panose="020B0604020202020204" pitchFamily="34" charset="0"/>
              <a:buChar char="•"/>
            </a:pPr>
            <a:br>
              <a:rPr lang="en-US" sz="600" b="1" kern="1200" dirty="0">
                <a:solidFill>
                  <a:srgbClr val="FFFFFF"/>
                </a:solidFill>
                <a:latin typeface="+mj-lt"/>
                <a:ea typeface="+mj-ea"/>
                <a:cs typeface="+mj-cs"/>
              </a:rPr>
            </a:br>
            <a:endParaRPr lang="en-US" sz="600" b="1" kern="1200" dirty="0">
              <a:solidFill>
                <a:srgbClr val="FFFFFF"/>
              </a:solidFill>
              <a:latin typeface="+mj-lt"/>
              <a:ea typeface="+mj-ea"/>
              <a:cs typeface="+mj-cs"/>
            </a:endParaRPr>
          </a:p>
          <a:p>
            <a:pPr defTabSz="749808">
              <a:spcAft>
                <a:spcPts val="600"/>
              </a:spcAft>
            </a:pPr>
            <a:endParaRPr lang="en-US" sz="600" b="1" kern="1200" dirty="0">
              <a:solidFill>
                <a:srgbClr val="FFFFFF"/>
              </a:solidFill>
              <a:latin typeface="+mj-lt"/>
              <a:ea typeface="+mj-ea"/>
              <a:cs typeface="+mj-cs"/>
            </a:endParaRPr>
          </a:p>
          <a:p>
            <a:pPr>
              <a:spcAft>
                <a:spcPts val="600"/>
              </a:spcAft>
            </a:pPr>
            <a:endParaRPr lang="en-US" sz="600" dirty="0">
              <a:solidFill>
                <a:srgbClr val="FFFFFF"/>
              </a:solidFill>
            </a:endParaRPr>
          </a:p>
        </p:txBody>
      </p:sp>
      <p:sp>
        <p:nvSpPr>
          <p:cNvPr id="6" name="Date Placeholder 5">
            <a:extLst>
              <a:ext uri="{FF2B5EF4-FFF2-40B4-BE49-F238E27FC236}">
                <a16:creationId xmlns:a16="http://schemas.microsoft.com/office/drawing/2014/main" id="{1F73CDCE-5569-D569-FFE8-3DECE1D6F989}"/>
              </a:ext>
            </a:extLst>
          </p:cNvPr>
          <p:cNvSpPr>
            <a:spLocks noGrp="1"/>
          </p:cNvSpPr>
          <p:nvPr>
            <p:ph type="dt" sz="half" idx="10"/>
          </p:nvPr>
        </p:nvSpPr>
        <p:spPr>
          <a:xfrm>
            <a:off x="1765165" y="6003800"/>
            <a:ext cx="2265811" cy="301584"/>
          </a:xfrm>
        </p:spPr>
        <p:txBody>
          <a:bodyPr/>
          <a:lstStyle/>
          <a:p>
            <a:pPr defTabSz="749808">
              <a:spcAft>
                <a:spcPts val="600"/>
              </a:spcAft>
            </a:pPr>
            <a:fld id="{8047B5CF-9518-4E0F-9D03-40E3828A69F1}" type="datetime1">
              <a:rPr lang="en-US" sz="984" kern="1200">
                <a:solidFill>
                  <a:schemeClr val="tx1">
                    <a:tint val="75000"/>
                  </a:schemeClr>
                </a:solidFill>
                <a:latin typeface="+mn-lt"/>
                <a:ea typeface="+mn-ea"/>
                <a:cs typeface="+mn-cs"/>
              </a:rPr>
              <a:pPr defTabSz="749808">
                <a:spcAft>
                  <a:spcPts val="600"/>
                </a:spcAft>
              </a:pPr>
              <a:t>7/24/2023</a:t>
            </a:fld>
            <a:endParaRPr lang="en-US"/>
          </a:p>
        </p:txBody>
      </p:sp>
      <p:sp>
        <p:nvSpPr>
          <p:cNvPr id="7" name="Footer Placeholder 6">
            <a:extLst>
              <a:ext uri="{FF2B5EF4-FFF2-40B4-BE49-F238E27FC236}">
                <a16:creationId xmlns:a16="http://schemas.microsoft.com/office/drawing/2014/main" id="{31CA599F-F523-6DD3-BDFA-B768730E71CD}"/>
              </a:ext>
            </a:extLst>
          </p:cNvPr>
          <p:cNvSpPr>
            <a:spLocks noGrp="1"/>
          </p:cNvSpPr>
          <p:nvPr>
            <p:ph type="ftr" sz="quarter" idx="11"/>
          </p:nvPr>
        </p:nvSpPr>
        <p:spPr>
          <a:xfrm>
            <a:off x="4408611" y="6003800"/>
            <a:ext cx="3398717" cy="301584"/>
          </a:xfrm>
        </p:spPr>
        <p:txBody>
          <a:bodyPr/>
          <a:lstStyle/>
          <a:p>
            <a:pPr defTabSz="749808">
              <a:spcAft>
                <a:spcPts val="600"/>
              </a:spcAft>
            </a:pPr>
            <a:r>
              <a:rPr lang="en-US" sz="984" kern="1200" dirty="0">
                <a:solidFill>
                  <a:schemeClr val="tx1">
                    <a:tint val="75000"/>
                  </a:schemeClr>
                </a:solidFill>
                <a:latin typeface="+mn-lt"/>
                <a:ea typeface="+mn-ea"/>
                <a:cs typeface="+mn-cs"/>
              </a:rPr>
              <a:t>https://www.toptechschool.us</a:t>
            </a:r>
            <a:endParaRPr lang="en-US" dirty="0"/>
          </a:p>
        </p:txBody>
      </p:sp>
      <p:sp>
        <p:nvSpPr>
          <p:cNvPr id="8" name="Slide Number Placeholder 7">
            <a:extLst>
              <a:ext uri="{FF2B5EF4-FFF2-40B4-BE49-F238E27FC236}">
                <a16:creationId xmlns:a16="http://schemas.microsoft.com/office/drawing/2014/main" id="{2D570BC7-2B4C-A591-F2B1-0CB904BEAB16}"/>
              </a:ext>
            </a:extLst>
          </p:cNvPr>
          <p:cNvSpPr>
            <a:spLocks noGrp="1"/>
          </p:cNvSpPr>
          <p:nvPr>
            <p:ph type="sldNum" sz="quarter" idx="12"/>
          </p:nvPr>
        </p:nvSpPr>
        <p:spPr>
          <a:xfrm>
            <a:off x="8184964" y="6003800"/>
            <a:ext cx="2265811" cy="301584"/>
          </a:xfrm>
        </p:spPr>
        <p:txBody>
          <a:bodyPr/>
          <a:lstStyle/>
          <a:p>
            <a:pPr defTabSz="749808">
              <a:spcAft>
                <a:spcPts val="600"/>
              </a:spcAft>
            </a:pPr>
            <a:fld id="{9E4B46C7-3753-4BDD-8496-2797342392DE}" type="slidenum">
              <a:rPr lang="en-US" sz="984" kern="1200">
                <a:solidFill>
                  <a:schemeClr val="tx1">
                    <a:tint val="75000"/>
                  </a:schemeClr>
                </a:solidFill>
                <a:latin typeface="+mn-lt"/>
                <a:ea typeface="+mn-ea"/>
                <a:cs typeface="+mn-cs"/>
              </a:rPr>
              <a:pPr defTabSz="749808">
                <a:spcAft>
                  <a:spcPts val="600"/>
                </a:spcAft>
              </a:pPr>
              <a:t>25</a:t>
            </a:fld>
            <a:endParaRPr lang="en-US"/>
          </a:p>
        </p:txBody>
      </p:sp>
      <p:pic>
        <p:nvPicPr>
          <p:cNvPr id="9" name="Google Shape;137;p5">
            <a:extLst>
              <a:ext uri="{FF2B5EF4-FFF2-40B4-BE49-F238E27FC236}">
                <a16:creationId xmlns:a16="http://schemas.microsoft.com/office/drawing/2014/main" id="{EA26008D-7399-891E-B4C2-EC4F4B24259D}"/>
              </a:ext>
            </a:extLst>
          </p:cNvPr>
          <p:cNvPicPr preferRelativeResize="0"/>
          <p:nvPr/>
        </p:nvPicPr>
        <p:blipFill rotWithShape="1">
          <a:blip r:embed="rId5">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1918878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8D477E4-F9B3-AAA9-289F-5F9E965F4982}"/>
              </a:ext>
            </a:extLst>
          </p:cNvPr>
          <p:cNvSpPr>
            <a:spLocks noGrp="1"/>
          </p:cNvSpPr>
          <p:nvPr>
            <p:ph idx="1"/>
          </p:nvPr>
        </p:nvSpPr>
        <p:spPr>
          <a:xfrm>
            <a:off x="336933" y="345907"/>
            <a:ext cx="5406641" cy="5664537"/>
          </a:xfrm>
        </p:spPr>
        <p:txBody>
          <a:bodyPr>
            <a:normAutofit/>
          </a:bodyPr>
          <a:lstStyle/>
          <a:p>
            <a:pPr marL="0" indent="0">
              <a:buNone/>
            </a:pPr>
            <a:r>
              <a:rPr lang="en-US" sz="3200" b="1" dirty="0"/>
              <a:t>Interface Alert</a:t>
            </a:r>
          </a:p>
          <a:p>
            <a:r>
              <a:rPr lang="en-US" sz="1700" dirty="0"/>
              <a:t>Alert in Selenium is </a:t>
            </a:r>
            <a:r>
              <a:rPr lang="en-US" sz="1700" b="1" dirty="0"/>
              <a:t>a message/notification box that notifies the user about some information or asks for permission to perform a certain kind of operation</a:t>
            </a:r>
            <a:r>
              <a:rPr lang="en-US" sz="1700" dirty="0"/>
              <a:t>. It may be used for warning purposes as well.</a:t>
            </a:r>
          </a:p>
          <a:p>
            <a:pPr marL="0" indent="0">
              <a:buNone/>
            </a:pPr>
            <a:r>
              <a:rPr lang="en-US" sz="1700" dirty="0"/>
              <a:t>Alert has the following methods: </a:t>
            </a:r>
          </a:p>
          <a:p>
            <a:pPr>
              <a:buFont typeface="Arial" panose="020B0604020202020204" pitchFamily="34" charset="0"/>
              <a:buChar char="•"/>
            </a:pPr>
            <a:r>
              <a:rPr lang="en-US" sz="1700" b="1" dirty="0"/>
              <a:t>.</a:t>
            </a:r>
            <a:r>
              <a:rPr lang="en-US" sz="1700" i="1" dirty="0" err="1"/>
              <a:t>getText</a:t>
            </a:r>
            <a:r>
              <a:rPr lang="en-US" sz="1700" i="1" dirty="0"/>
              <a:t>() – Gets the text of an alert</a:t>
            </a:r>
          </a:p>
          <a:p>
            <a:pPr>
              <a:buFont typeface="Arial" panose="020B0604020202020204" pitchFamily="34" charset="0"/>
              <a:buChar char="•"/>
            </a:pPr>
            <a:r>
              <a:rPr lang="en-US" sz="1700" i="1" dirty="0"/>
              <a:t>.</a:t>
            </a:r>
            <a:r>
              <a:rPr lang="en-US" sz="1700" i="1" dirty="0" err="1"/>
              <a:t>sendKeys</a:t>
            </a:r>
            <a:r>
              <a:rPr lang="en-US" sz="1700" i="1" dirty="0"/>
              <a:t>(String) – Send string to the alert</a:t>
            </a:r>
          </a:p>
          <a:p>
            <a:pPr>
              <a:buFont typeface="Arial" panose="020B0604020202020204" pitchFamily="34" charset="0"/>
              <a:buChar char="•"/>
            </a:pPr>
            <a:r>
              <a:rPr lang="en-US" sz="1700" i="1" dirty="0"/>
              <a:t>.accept() – Clicks the “Ok” button of the alert</a:t>
            </a:r>
          </a:p>
          <a:p>
            <a:pPr>
              <a:buFont typeface="Arial" panose="020B0604020202020204" pitchFamily="34" charset="0"/>
              <a:buChar char="•"/>
            </a:pPr>
            <a:r>
              <a:rPr lang="en-US" sz="1700" i="1" dirty="0"/>
              <a:t>.dismiss() – Clicks the “Cancel” button of the alert</a:t>
            </a:r>
          </a:p>
          <a:p>
            <a:endParaRPr lang="en-US" sz="1700" dirty="0"/>
          </a:p>
        </p:txBody>
      </p:sp>
      <p:pic>
        <p:nvPicPr>
          <p:cNvPr id="5" name="Picture 4">
            <a:extLst>
              <a:ext uri="{FF2B5EF4-FFF2-40B4-BE49-F238E27FC236}">
                <a16:creationId xmlns:a16="http://schemas.microsoft.com/office/drawing/2014/main" id="{2F1F1C1D-0AD0-081B-BB22-4C54F8FD283A}"/>
              </a:ext>
            </a:extLst>
          </p:cNvPr>
          <p:cNvPicPr>
            <a:picLocks noChangeAspect="1"/>
          </p:cNvPicPr>
          <p:nvPr/>
        </p:nvPicPr>
        <p:blipFill>
          <a:blip r:embed="rId2"/>
          <a:stretch>
            <a:fillRect/>
          </a:stretch>
        </p:blipFill>
        <p:spPr>
          <a:xfrm>
            <a:off x="6880610" y="2302060"/>
            <a:ext cx="4737650" cy="2276094"/>
          </a:xfrm>
          <a:prstGeom prst="rect">
            <a:avLst/>
          </a:prstGeom>
        </p:spPr>
      </p:pic>
      <p:sp>
        <p:nvSpPr>
          <p:cNvPr id="2" name="Date Placeholder 1">
            <a:extLst>
              <a:ext uri="{FF2B5EF4-FFF2-40B4-BE49-F238E27FC236}">
                <a16:creationId xmlns:a16="http://schemas.microsoft.com/office/drawing/2014/main" id="{883A30EC-5D09-251E-A9AB-A3DD199A34DE}"/>
              </a:ext>
            </a:extLst>
          </p:cNvPr>
          <p:cNvSpPr>
            <a:spLocks noGrp="1"/>
          </p:cNvSpPr>
          <p:nvPr>
            <p:ph type="dt" sz="half" idx="10"/>
          </p:nvPr>
        </p:nvSpPr>
        <p:spPr>
          <a:xfrm>
            <a:off x="838200" y="6356350"/>
            <a:ext cx="2743200" cy="365125"/>
          </a:xfrm>
        </p:spPr>
        <p:txBody>
          <a:bodyPr>
            <a:normAutofit/>
          </a:bodyPr>
          <a:lstStyle/>
          <a:p>
            <a:pPr>
              <a:spcAft>
                <a:spcPts val="600"/>
              </a:spcAft>
            </a:pPr>
            <a:fld id="{761EAD6C-B2C0-4B0A-91D9-07579D009F6B}" type="datetime1">
              <a:rPr lang="en-US" sz="1000"/>
              <a:pPr>
                <a:spcAft>
                  <a:spcPts val="600"/>
                </a:spcAft>
              </a:pPr>
              <a:t>7/24/2023</a:t>
            </a:fld>
            <a:endParaRPr lang="en-US" sz="1000"/>
          </a:p>
        </p:txBody>
      </p:sp>
      <p:sp>
        <p:nvSpPr>
          <p:cNvPr id="4" name="Footer Placeholder 3">
            <a:extLst>
              <a:ext uri="{FF2B5EF4-FFF2-40B4-BE49-F238E27FC236}">
                <a16:creationId xmlns:a16="http://schemas.microsoft.com/office/drawing/2014/main" id="{F2B93DB3-68BE-3067-DCFA-C2EF062E71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t>https://www.toptechschool.us</a:t>
            </a:r>
          </a:p>
        </p:txBody>
      </p:sp>
      <p:sp>
        <p:nvSpPr>
          <p:cNvPr id="6" name="Slide Number Placeholder 5">
            <a:extLst>
              <a:ext uri="{FF2B5EF4-FFF2-40B4-BE49-F238E27FC236}">
                <a16:creationId xmlns:a16="http://schemas.microsoft.com/office/drawing/2014/main" id="{A692C7A8-4CA5-A9F1-CFEC-0FC15E368638}"/>
              </a:ext>
            </a:extLst>
          </p:cNvPr>
          <p:cNvSpPr>
            <a:spLocks noGrp="1"/>
          </p:cNvSpPr>
          <p:nvPr>
            <p:ph type="sldNum" sz="quarter" idx="12"/>
          </p:nvPr>
        </p:nvSpPr>
        <p:spPr>
          <a:xfrm>
            <a:off x="8610600" y="6356350"/>
            <a:ext cx="2743200" cy="365125"/>
          </a:xfrm>
        </p:spPr>
        <p:txBody>
          <a:bodyPr>
            <a:normAutofit/>
          </a:bodyPr>
          <a:lstStyle/>
          <a:p>
            <a:pPr>
              <a:spcAft>
                <a:spcPts val="600"/>
              </a:spcAft>
            </a:pPr>
            <a:fld id="{9E4B46C7-3753-4BDD-8496-2797342392DE}" type="slidenum">
              <a:rPr lang="en-US" sz="1000"/>
              <a:pPr>
                <a:spcAft>
                  <a:spcPts val="600"/>
                </a:spcAft>
              </a:pPr>
              <a:t>26</a:t>
            </a:fld>
            <a:endParaRPr lang="en-US" sz="1000"/>
          </a:p>
        </p:txBody>
      </p:sp>
      <p:pic>
        <p:nvPicPr>
          <p:cNvPr id="7" name="Google Shape;137;p5">
            <a:extLst>
              <a:ext uri="{FF2B5EF4-FFF2-40B4-BE49-F238E27FC236}">
                <a16:creationId xmlns:a16="http://schemas.microsoft.com/office/drawing/2014/main" id="{2F6AE07A-00AF-5723-E778-5DCDAC0AE51C}"/>
              </a:ext>
            </a:extLst>
          </p:cNvPr>
          <p:cNvPicPr preferRelativeResize="0"/>
          <p:nvPr/>
        </p:nvPicPr>
        <p:blipFill rotWithShape="1">
          <a:blip r:embed="rId3">
            <a:alphaModFix/>
          </a:blip>
          <a:srcRect/>
          <a:stretch/>
        </p:blipFill>
        <p:spPr>
          <a:xfrm>
            <a:off x="10601325" y="178054"/>
            <a:ext cx="1318116" cy="1041146"/>
          </a:xfrm>
          <a:prstGeom prst="rect">
            <a:avLst/>
          </a:prstGeom>
          <a:noFill/>
          <a:ln>
            <a:noFill/>
          </a:ln>
        </p:spPr>
      </p:pic>
    </p:spTree>
    <p:extLst>
      <p:ext uri="{BB962C8B-B14F-4D97-AF65-F5344CB8AC3E}">
        <p14:creationId xmlns:p14="http://schemas.microsoft.com/office/powerpoint/2010/main" val="67215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4BDDC-EC38-185C-B1FE-8D966FE2A6E4}"/>
              </a:ext>
            </a:extLst>
          </p:cNvPr>
          <p:cNvSpPr>
            <a:spLocks noGrp="1"/>
          </p:cNvSpPr>
          <p:nvPr>
            <p:ph idx="1"/>
          </p:nvPr>
        </p:nvSpPr>
        <p:spPr>
          <a:xfrm>
            <a:off x="838200" y="419877"/>
            <a:ext cx="10515600" cy="6102221"/>
          </a:xfrm>
        </p:spPr>
        <p:txBody>
          <a:bodyPr>
            <a:normAutofit/>
          </a:bodyPr>
          <a:lstStyle/>
          <a:p>
            <a:pPr marL="0" indent="0" algn="l">
              <a:buNone/>
            </a:pPr>
            <a:r>
              <a:rPr lang="en-US" b="1" i="0" dirty="0">
                <a:solidFill>
                  <a:schemeClr val="bg1"/>
                </a:solidFill>
                <a:effectLst/>
                <a:highlight>
                  <a:srgbClr val="000080"/>
                </a:highlight>
                <a:latin typeface="Encode Sans"/>
              </a:rPr>
              <a:t>Working with </a:t>
            </a:r>
            <a:r>
              <a:rPr lang="en-US" b="1" i="0" dirty="0" err="1">
                <a:solidFill>
                  <a:schemeClr val="bg1"/>
                </a:solidFill>
                <a:effectLst/>
                <a:highlight>
                  <a:srgbClr val="000080"/>
                </a:highlight>
                <a:latin typeface="Encode Sans"/>
              </a:rPr>
              <a:t>IFrames</a:t>
            </a:r>
            <a:r>
              <a:rPr lang="en-US" b="1" i="0" dirty="0">
                <a:solidFill>
                  <a:schemeClr val="bg1"/>
                </a:solidFill>
                <a:effectLst/>
                <a:highlight>
                  <a:srgbClr val="000080"/>
                </a:highlight>
                <a:latin typeface="Encode Sans"/>
              </a:rPr>
              <a:t> and frames</a:t>
            </a:r>
          </a:p>
          <a:p>
            <a:pPr marL="0" indent="0" algn="l">
              <a:buNone/>
            </a:pPr>
            <a:r>
              <a:rPr lang="en-US" sz="1400" b="0" i="0" dirty="0">
                <a:effectLst/>
                <a:latin typeface="Encode Sans"/>
              </a:rPr>
              <a:t>Frames are a now deprecated means of building a site layout from multiple documents on the same domain. You are unlikely to work with them unless you are working with a pre HTML5 webapp. Iframes allow the insertion of a document from an entirely different domain and are still commonly used.</a:t>
            </a:r>
          </a:p>
          <a:p>
            <a:pPr marL="0" indent="0">
              <a:buNone/>
            </a:pPr>
            <a:r>
              <a:rPr lang="en-US" sz="1400" b="1" i="0" dirty="0">
                <a:effectLst/>
                <a:latin typeface="Encode Sans"/>
              </a:rPr>
              <a:t>WebDriver offers three ways of switching to a frame.</a:t>
            </a:r>
          </a:p>
          <a:p>
            <a:pPr marL="0" indent="0">
              <a:buNone/>
            </a:pPr>
            <a:r>
              <a:rPr lang="en-US" sz="1400" b="1" i="0" u="sng" dirty="0">
                <a:effectLst/>
                <a:latin typeface="Encode Sans"/>
              </a:rPr>
              <a:t>Using a </a:t>
            </a:r>
            <a:r>
              <a:rPr lang="en-US" sz="1400" b="1" i="0" u="sng" dirty="0" err="1">
                <a:effectLst/>
                <a:latin typeface="Encode Sans"/>
              </a:rPr>
              <a:t>WebElement</a:t>
            </a:r>
            <a:r>
              <a:rPr lang="en-US" sz="1400" b="1" i="0" u="sng" strike="noStrike" dirty="0">
                <a:effectLst/>
                <a:latin typeface="Encode Sans"/>
                <a:hlinkClick r:id="rId2">
                  <a:extLst>
                    <a:ext uri="{A12FA001-AC4F-418D-AE19-62706E023703}">
                      <ahyp:hlinkClr xmlns:ahyp="http://schemas.microsoft.com/office/drawing/2018/hyperlinkcolor" val="tx"/>
                    </a:ext>
                  </a:extLst>
                </a:hlinkClick>
              </a:rPr>
              <a:t> </a:t>
            </a:r>
            <a:endParaRPr lang="en-US" sz="1400" b="1" i="0" u="sng" strike="noStrike" dirty="0">
              <a:effectLst/>
              <a:latin typeface="Encode Sans"/>
            </a:endParaRPr>
          </a:p>
          <a:p>
            <a:pPr marL="0" indent="0">
              <a:buNone/>
            </a:pPr>
            <a:endParaRPr lang="en-US" b="0" i="0" dirty="0">
              <a:solidFill>
                <a:srgbClr val="6F757A"/>
              </a:solidFill>
              <a:effectLst/>
              <a:latin typeface="Encode Sans"/>
            </a:endParaRPr>
          </a:p>
        </p:txBody>
      </p:sp>
      <p:pic>
        <p:nvPicPr>
          <p:cNvPr id="5" name="Picture 4">
            <a:extLst>
              <a:ext uri="{FF2B5EF4-FFF2-40B4-BE49-F238E27FC236}">
                <a16:creationId xmlns:a16="http://schemas.microsoft.com/office/drawing/2014/main" id="{8A93B25E-75A7-64EE-B2EF-48598DBCE3B5}"/>
              </a:ext>
            </a:extLst>
          </p:cNvPr>
          <p:cNvPicPr>
            <a:picLocks noChangeAspect="1"/>
          </p:cNvPicPr>
          <p:nvPr/>
        </p:nvPicPr>
        <p:blipFill>
          <a:blip r:embed="rId3"/>
          <a:stretch>
            <a:fillRect/>
          </a:stretch>
        </p:blipFill>
        <p:spPr>
          <a:xfrm>
            <a:off x="838200" y="2221953"/>
            <a:ext cx="4410075" cy="2133785"/>
          </a:xfrm>
          <a:prstGeom prst="rect">
            <a:avLst/>
          </a:prstGeom>
        </p:spPr>
      </p:pic>
      <p:sp>
        <p:nvSpPr>
          <p:cNvPr id="7" name="TextBox 6">
            <a:extLst>
              <a:ext uri="{FF2B5EF4-FFF2-40B4-BE49-F238E27FC236}">
                <a16:creationId xmlns:a16="http://schemas.microsoft.com/office/drawing/2014/main" id="{6CFE5866-ADC2-8C02-F473-D1020CE96096}"/>
              </a:ext>
            </a:extLst>
          </p:cNvPr>
          <p:cNvSpPr txBox="1"/>
          <p:nvPr/>
        </p:nvSpPr>
        <p:spPr>
          <a:xfrm>
            <a:off x="734008" y="4471024"/>
            <a:ext cx="10901266" cy="738664"/>
          </a:xfrm>
          <a:prstGeom prst="rect">
            <a:avLst/>
          </a:prstGeom>
          <a:noFill/>
        </p:spPr>
        <p:txBody>
          <a:bodyPr wrap="square">
            <a:spAutoFit/>
          </a:bodyPr>
          <a:lstStyle/>
          <a:p>
            <a:pPr algn="l"/>
            <a:r>
              <a:rPr lang="en-US" sz="1400" b="1" i="0" u="sng" dirty="0">
                <a:effectLst/>
                <a:latin typeface="Encode Sans"/>
              </a:rPr>
              <a:t>Using a name or ID</a:t>
            </a:r>
            <a:r>
              <a:rPr lang="en-US" sz="1400" b="1" i="0" u="sng" strike="noStrike" dirty="0">
                <a:effectLst/>
                <a:latin typeface="Encode Sans"/>
                <a:hlinkClick r:id="rId4">
                  <a:extLst>
                    <a:ext uri="{A12FA001-AC4F-418D-AE19-62706E023703}">
                      <ahyp:hlinkClr xmlns:ahyp="http://schemas.microsoft.com/office/drawing/2018/hyperlinkcolor" val="tx"/>
                    </a:ext>
                  </a:extLst>
                </a:hlinkClick>
              </a:rPr>
              <a:t> </a:t>
            </a:r>
            <a:endParaRPr lang="en-US" sz="1400" b="1" i="0" u="sng" dirty="0">
              <a:effectLst/>
              <a:latin typeface="Encode Sans"/>
            </a:endParaRPr>
          </a:p>
          <a:p>
            <a:pPr algn="l"/>
            <a:r>
              <a:rPr lang="en-US" sz="1400" b="0" i="0" dirty="0">
                <a:effectLst/>
                <a:latin typeface="Encode Sans"/>
              </a:rPr>
              <a:t>If your frame or </a:t>
            </a:r>
            <a:r>
              <a:rPr lang="en-US" sz="1400" b="0" i="0" dirty="0" err="1">
                <a:effectLst/>
                <a:latin typeface="Encode Sans"/>
              </a:rPr>
              <a:t>iframe</a:t>
            </a:r>
            <a:r>
              <a:rPr lang="en-US" sz="1400" b="0" i="0" dirty="0">
                <a:effectLst/>
                <a:latin typeface="Encode Sans"/>
              </a:rPr>
              <a:t> has an id or name attribute, this can be used instead. If the name or ID is not unique on the page, then the first one found will be switched to.</a:t>
            </a:r>
          </a:p>
        </p:txBody>
      </p:sp>
      <p:pic>
        <p:nvPicPr>
          <p:cNvPr id="9" name="Picture 8">
            <a:extLst>
              <a:ext uri="{FF2B5EF4-FFF2-40B4-BE49-F238E27FC236}">
                <a16:creationId xmlns:a16="http://schemas.microsoft.com/office/drawing/2014/main" id="{63640403-E1BC-42CA-E098-701D2D457D12}"/>
              </a:ext>
            </a:extLst>
          </p:cNvPr>
          <p:cNvPicPr>
            <a:picLocks noChangeAspect="1"/>
          </p:cNvPicPr>
          <p:nvPr/>
        </p:nvPicPr>
        <p:blipFill>
          <a:blip r:embed="rId5"/>
          <a:stretch>
            <a:fillRect/>
          </a:stretch>
        </p:blipFill>
        <p:spPr>
          <a:xfrm>
            <a:off x="5508059" y="2221952"/>
            <a:ext cx="4682473" cy="2133785"/>
          </a:xfrm>
          <a:prstGeom prst="rect">
            <a:avLst/>
          </a:prstGeom>
        </p:spPr>
      </p:pic>
      <p:sp>
        <p:nvSpPr>
          <p:cNvPr id="11" name="TextBox 10">
            <a:extLst>
              <a:ext uri="{FF2B5EF4-FFF2-40B4-BE49-F238E27FC236}">
                <a16:creationId xmlns:a16="http://schemas.microsoft.com/office/drawing/2014/main" id="{B23D3697-BCD8-9BA2-169C-ACE1CFFCCEC0}"/>
              </a:ext>
            </a:extLst>
          </p:cNvPr>
          <p:cNvSpPr txBox="1"/>
          <p:nvPr/>
        </p:nvSpPr>
        <p:spPr>
          <a:xfrm>
            <a:off x="734009" y="5231556"/>
            <a:ext cx="10901265" cy="523220"/>
          </a:xfrm>
          <a:prstGeom prst="rect">
            <a:avLst/>
          </a:prstGeom>
          <a:noFill/>
        </p:spPr>
        <p:txBody>
          <a:bodyPr wrap="square">
            <a:spAutoFit/>
          </a:bodyPr>
          <a:lstStyle/>
          <a:p>
            <a:pPr algn="l"/>
            <a:r>
              <a:rPr lang="en-US" sz="1400" b="1" i="0" u="sng" dirty="0">
                <a:effectLst/>
                <a:latin typeface="Encode Sans"/>
              </a:rPr>
              <a:t>Using an index</a:t>
            </a:r>
          </a:p>
          <a:p>
            <a:pPr algn="l"/>
            <a:r>
              <a:rPr lang="en-US" sz="1400" b="0" i="0" dirty="0">
                <a:effectLst/>
                <a:latin typeface="Encode Sans"/>
              </a:rPr>
              <a:t>It is also possible to use the index of the frame, such as can be queried using </a:t>
            </a:r>
            <a:r>
              <a:rPr lang="en-US" sz="1400" b="0" i="1" dirty="0" err="1">
                <a:effectLst/>
                <a:latin typeface="Encode Sans"/>
              </a:rPr>
              <a:t>window.frames</a:t>
            </a:r>
            <a:r>
              <a:rPr lang="en-US" sz="1400" b="0" i="0" dirty="0">
                <a:effectLst/>
                <a:latin typeface="Encode Sans"/>
              </a:rPr>
              <a:t> in JavaScript.</a:t>
            </a:r>
          </a:p>
        </p:txBody>
      </p:sp>
      <p:pic>
        <p:nvPicPr>
          <p:cNvPr id="13" name="Picture 12">
            <a:extLst>
              <a:ext uri="{FF2B5EF4-FFF2-40B4-BE49-F238E27FC236}">
                <a16:creationId xmlns:a16="http://schemas.microsoft.com/office/drawing/2014/main" id="{7842C47C-5722-A426-A0B4-385EA05B1BE1}"/>
              </a:ext>
            </a:extLst>
          </p:cNvPr>
          <p:cNvPicPr>
            <a:picLocks noChangeAspect="1"/>
          </p:cNvPicPr>
          <p:nvPr/>
        </p:nvPicPr>
        <p:blipFill>
          <a:blip r:embed="rId6"/>
          <a:stretch>
            <a:fillRect/>
          </a:stretch>
        </p:blipFill>
        <p:spPr>
          <a:xfrm>
            <a:off x="838200" y="5776644"/>
            <a:ext cx="2949196" cy="685859"/>
          </a:xfrm>
          <a:prstGeom prst="rect">
            <a:avLst/>
          </a:prstGeom>
        </p:spPr>
      </p:pic>
      <p:sp>
        <p:nvSpPr>
          <p:cNvPr id="2" name="Date Placeholder 1">
            <a:extLst>
              <a:ext uri="{FF2B5EF4-FFF2-40B4-BE49-F238E27FC236}">
                <a16:creationId xmlns:a16="http://schemas.microsoft.com/office/drawing/2014/main" id="{590E6739-4EB9-F028-B234-6B9343296EE3}"/>
              </a:ext>
            </a:extLst>
          </p:cNvPr>
          <p:cNvSpPr>
            <a:spLocks noGrp="1"/>
          </p:cNvSpPr>
          <p:nvPr>
            <p:ph type="dt" sz="half" idx="10"/>
          </p:nvPr>
        </p:nvSpPr>
        <p:spPr/>
        <p:txBody>
          <a:bodyPr/>
          <a:lstStyle/>
          <a:p>
            <a:fld id="{434BB4C0-99E3-4039-A7A5-88B3B86C2F01}" type="datetime1">
              <a:rPr lang="en-US" smtClean="0"/>
              <a:t>7/24/2023</a:t>
            </a:fld>
            <a:endParaRPr lang="en-US"/>
          </a:p>
        </p:txBody>
      </p:sp>
      <p:sp>
        <p:nvSpPr>
          <p:cNvPr id="4" name="Footer Placeholder 3">
            <a:extLst>
              <a:ext uri="{FF2B5EF4-FFF2-40B4-BE49-F238E27FC236}">
                <a16:creationId xmlns:a16="http://schemas.microsoft.com/office/drawing/2014/main" id="{8CAB6701-B7E3-FF31-DDDC-37933AC27885}"/>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C53DCA08-171F-57E4-C119-05E4BD3770AB}"/>
              </a:ext>
            </a:extLst>
          </p:cNvPr>
          <p:cNvSpPr>
            <a:spLocks noGrp="1"/>
          </p:cNvSpPr>
          <p:nvPr>
            <p:ph type="sldNum" sz="quarter" idx="12"/>
          </p:nvPr>
        </p:nvSpPr>
        <p:spPr/>
        <p:txBody>
          <a:bodyPr/>
          <a:lstStyle/>
          <a:p>
            <a:fld id="{9E4B46C7-3753-4BDD-8496-2797342392DE}" type="slidenum">
              <a:rPr lang="en-US" smtClean="0"/>
              <a:t>27</a:t>
            </a:fld>
            <a:endParaRPr lang="en-US"/>
          </a:p>
        </p:txBody>
      </p:sp>
      <p:pic>
        <p:nvPicPr>
          <p:cNvPr id="8" name="Google Shape;137;p5">
            <a:extLst>
              <a:ext uri="{FF2B5EF4-FFF2-40B4-BE49-F238E27FC236}">
                <a16:creationId xmlns:a16="http://schemas.microsoft.com/office/drawing/2014/main" id="{6948EB2B-7F19-3373-7D0F-84B50437B2AB}"/>
              </a:ext>
            </a:extLst>
          </p:cNvPr>
          <p:cNvPicPr preferRelativeResize="0"/>
          <p:nvPr/>
        </p:nvPicPr>
        <p:blipFill rotWithShape="1">
          <a:blip r:embed="rId7">
            <a:alphaModFix/>
          </a:blip>
          <a:srcRect/>
          <a:stretch/>
        </p:blipFill>
        <p:spPr>
          <a:xfrm>
            <a:off x="10783493" y="136525"/>
            <a:ext cx="1348995" cy="869511"/>
          </a:xfrm>
          <a:prstGeom prst="rect">
            <a:avLst/>
          </a:prstGeom>
          <a:noFill/>
          <a:ln>
            <a:noFill/>
          </a:ln>
        </p:spPr>
      </p:pic>
    </p:spTree>
    <p:extLst>
      <p:ext uri="{BB962C8B-B14F-4D97-AF65-F5344CB8AC3E}">
        <p14:creationId xmlns:p14="http://schemas.microsoft.com/office/powerpoint/2010/main" val="314055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410F9D-48CA-F068-E78B-EBE3DFC55614}"/>
              </a:ext>
            </a:extLst>
          </p:cNvPr>
          <p:cNvSpPr>
            <a:spLocks noGrp="1"/>
          </p:cNvSpPr>
          <p:nvPr>
            <p:ph type="subTitle" idx="1"/>
          </p:nvPr>
        </p:nvSpPr>
        <p:spPr>
          <a:xfrm>
            <a:off x="334392" y="314232"/>
            <a:ext cx="11523215" cy="5820237"/>
          </a:xfrm>
        </p:spPr>
        <p:txBody>
          <a:bodyPr>
            <a:normAutofit fontScale="77500" lnSpcReduction="20000"/>
          </a:bodyPr>
          <a:lstStyle/>
          <a:p>
            <a:r>
              <a:rPr lang="en-US" sz="3600" b="1" i="0" dirty="0" err="1">
                <a:solidFill>
                  <a:schemeClr val="bg1"/>
                </a:solidFill>
                <a:effectLst/>
                <a:highlight>
                  <a:srgbClr val="000080"/>
                </a:highlight>
              </a:rPr>
              <a:t>Javascript</a:t>
            </a:r>
            <a:r>
              <a:rPr lang="en-US" sz="3600" b="1" i="0" dirty="0">
                <a:solidFill>
                  <a:schemeClr val="bg1"/>
                </a:solidFill>
                <a:effectLst/>
                <a:highlight>
                  <a:srgbClr val="000080"/>
                </a:highlight>
              </a:rPr>
              <a:t> Executor in Selenium</a:t>
            </a:r>
          </a:p>
          <a:p>
            <a:endParaRPr lang="en-US" sz="2800" b="1" i="0" dirty="0">
              <a:solidFill>
                <a:schemeClr val="bg1"/>
              </a:solidFill>
              <a:effectLst/>
            </a:endParaRPr>
          </a:p>
          <a:p>
            <a:pPr algn="l" fontAlgn="base"/>
            <a:r>
              <a:rPr lang="en-US" b="1" i="0" dirty="0">
                <a:solidFill>
                  <a:srgbClr val="273239"/>
                </a:solidFill>
                <a:effectLst/>
                <a:latin typeface="Nunito" pitchFamily="2" charset="0"/>
              </a:rPr>
              <a:t>What is </a:t>
            </a:r>
            <a:r>
              <a:rPr lang="en-US" b="1" i="0" dirty="0" err="1">
                <a:solidFill>
                  <a:srgbClr val="273239"/>
                </a:solidFill>
                <a:effectLst/>
                <a:latin typeface="Nunito" pitchFamily="2" charset="0"/>
              </a:rPr>
              <a:t>JavaScriptExecutor</a:t>
            </a:r>
            <a:r>
              <a:rPr lang="en-US" b="1" i="0" dirty="0">
                <a:solidFill>
                  <a:srgbClr val="273239"/>
                </a:solidFill>
                <a:effectLst/>
                <a:latin typeface="Nunito" pitchFamily="2" charset="0"/>
              </a:rPr>
              <a:t> in Selenium?</a:t>
            </a:r>
          </a:p>
          <a:p>
            <a:pPr algn="l" fontAlgn="base"/>
            <a:r>
              <a:rPr lang="en-US" b="0" i="0" dirty="0" err="1">
                <a:solidFill>
                  <a:srgbClr val="273239"/>
                </a:solidFill>
                <a:effectLst/>
                <a:latin typeface="Nunito" pitchFamily="2" charset="0"/>
              </a:rPr>
              <a:t>JavaScriptExecutor</a:t>
            </a:r>
            <a:r>
              <a:rPr lang="en-US" b="0" i="0" dirty="0">
                <a:solidFill>
                  <a:srgbClr val="273239"/>
                </a:solidFill>
                <a:effectLst/>
                <a:latin typeface="Nunito" pitchFamily="2" charset="0"/>
              </a:rPr>
              <a:t> is an interface that is used to execute </a:t>
            </a:r>
            <a:r>
              <a:rPr lang="en-US" b="0" i="0" dirty="0" err="1">
                <a:solidFill>
                  <a:srgbClr val="273239"/>
                </a:solidFill>
                <a:effectLst/>
                <a:latin typeface="Nunito" pitchFamily="2" charset="0"/>
              </a:rPr>
              <a:t>JavaScriprt</a:t>
            </a:r>
            <a:r>
              <a:rPr lang="en-US" b="0" i="0" dirty="0">
                <a:solidFill>
                  <a:srgbClr val="273239"/>
                </a:solidFill>
                <a:effectLst/>
                <a:latin typeface="Nunito" pitchFamily="2" charset="0"/>
              </a:rPr>
              <a:t> through selenium </a:t>
            </a:r>
            <a:r>
              <a:rPr lang="en-US" b="0" i="0" dirty="0" err="1">
                <a:solidFill>
                  <a:srgbClr val="273239"/>
                </a:solidFill>
                <a:effectLst/>
                <a:latin typeface="Nunito" pitchFamily="2" charset="0"/>
              </a:rPr>
              <a:t>webdriver</a:t>
            </a:r>
            <a:r>
              <a:rPr lang="en-US" b="0" i="0" dirty="0">
                <a:solidFill>
                  <a:srgbClr val="273239"/>
                </a:solidFill>
                <a:effectLst/>
                <a:latin typeface="Nunito" pitchFamily="2" charset="0"/>
              </a:rPr>
              <a:t>.</a:t>
            </a:r>
          </a:p>
          <a:p>
            <a:pPr algn="l" fontAlgn="base"/>
            <a:r>
              <a:rPr lang="en-US" b="0" i="0" dirty="0">
                <a:solidFill>
                  <a:srgbClr val="273239"/>
                </a:solidFill>
                <a:effectLst/>
                <a:latin typeface="Nunito" pitchFamily="2" charset="0"/>
              </a:rPr>
              <a:t> JavaScript is a programming language that interacts with HTML in a browser, and to use this function in Selenium, </a:t>
            </a:r>
            <a:r>
              <a:rPr lang="en-US" b="0" i="0" dirty="0" err="1">
                <a:solidFill>
                  <a:srgbClr val="273239"/>
                </a:solidFill>
                <a:effectLst/>
                <a:latin typeface="Nunito" pitchFamily="2" charset="0"/>
              </a:rPr>
              <a:t>JavascriptExecutor</a:t>
            </a:r>
            <a:r>
              <a:rPr lang="en-US" b="0" i="0" dirty="0">
                <a:solidFill>
                  <a:srgbClr val="273239"/>
                </a:solidFill>
                <a:effectLst/>
                <a:latin typeface="Nunito" pitchFamily="2" charset="0"/>
              </a:rPr>
              <a:t> is required.</a:t>
            </a:r>
          </a:p>
          <a:p>
            <a:pPr algn="l" rtl="0"/>
            <a:r>
              <a:rPr lang="en-US" b="0" i="0" dirty="0">
                <a:solidFill>
                  <a:srgbClr val="282829"/>
                </a:solidFill>
                <a:effectLst/>
                <a:latin typeface="-apple-system"/>
              </a:rPr>
              <a:t>JavaScript Executor can be used when </a:t>
            </a:r>
            <a:r>
              <a:rPr lang="en-US" b="0" i="0" dirty="0" err="1">
                <a:solidFill>
                  <a:srgbClr val="282829"/>
                </a:solidFill>
                <a:effectLst/>
                <a:latin typeface="-apple-system"/>
              </a:rPr>
              <a:t>webdriver</a:t>
            </a:r>
            <a:r>
              <a:rPr lang="en-US" b="0" i="0" dirty="0">
                <a:solidFill>
                  <a:srgbClr val="282829"/>
                </a:solidFill>
                <a:effectLst/>
                <a:latin typeface="-apple-system"/>
              </a:rPr>
              <a:t> fails to click or select any Element. It will enable the </a:t>
            </a:r>
            <a:r>
              <a:rPr lang="en-US" b="0" i="0" dirty="0" err="1">
                <a:solidFill>
                  <a:srgbClr val="282829"/>
                </a:solidFill>
                <a:effectLst/>
                <a:latin typeface="-apple-system"/>
              </a:rPr>
              <a:t>Webdriver</a:t>
            </a:r>
            <a:r>
              <a:rPr lang="en-US" b="0" i="0" dirty="0">
                <a:solidFill>
                  <a:srgbClr val="282829"/>
                </a:solidFill>
                <a:effectLst/>
                <a:latin typeface="-apple-system"/>
              </a:rPr>
              <a:t> to directly interact with the HTML elements.</a:t>
            </a:r>
          </a:p>
          <a:p>
            <a:pPr algn="l" rtl="0"/>
            <a:r>
              <a:rPr lang="en-US" b="0" i="0" dirty="0">
                <a:solidFill>
                  <a:srgbClr val="282829"/>
                </a:solidFill>
                <a:effectLst/>
                <a:latin typeface="-apple-system"/>
              </a:rPr>
              <a:t>Java script can also be used when the Element is not Interactable</a:t>
            </a:r>
          </a:p>
          <a:p>
            <a:r>
              <a:rPr lang="en-US" b="0" i="0" dirty="0">
                <a:solidFill>
                  <a:srgbClr val="000000"/>
                </a:solidFill>
                <a:effectLst/>
                <a:latin typeface="barlow-medium"/>
              </a:rPr>
              <a:t> </a:t>
            </a:r>
          </a:p>
          <a:p>
            <a:pPr algn="l"/>
            <a:r>
              <a:rPr lang="en-US" b="1" i="0" dirty="0">
                <a:effectLst/>
                <a:latin typeface="-apple-system"/>
              </a:rPr>
              <a:t>Why we use </a:t>
            </a:r>
            <a:r>
              <a:rPr lang="en-US" b="1" i="0" dirty="0" err="1">
                <a:effectLst/>
                <a:latin typeface="-apple-system"/>
              </a:rPr>
              <a:t>JavaScriptExecutor</a:t>
            </a:r>
            <a:r>
              <a:rPr lang="en-US" b="1" i="0" dirty="0">
                <a:effectLst/>
                <a:latin typeface="-apple-system"/>
              </a:rPr>
              <a:t>?</a:t>
            </a:r>
            <a:endParaRPr lang="en-US" b="0" i="0" dirty="0">
              <a:effectLst/>
              <a:latin typeface="-apple-system"/>
            </a:endParaRPr>
          </a:p>
          <a:p>
            <a:pPr algn="l"/>
            <a:r>
              <a:rPr lang="en-US" b="0" i="0" dirty="0">
                <a:solidFill>
                  <a:srgbClr val="2D3748"/>
                </a:solidFill>
                <a:effectLst/>
                <a:latin typeface="-apple-system"/>
              </a:rPr>
              <a:t>There are </a:t>
            </a:r>
            <a:r>
              <a:rPr lang="en-US" b="0" i="0" dirty="0">
                <a:solidFill>
                  <a:srgbClr val="2D3748"/>
                </a:solidFill>
                <a:effectLst/>
                <a:latin typeface="-apple-system"/>
                <a:hlinkClick r:id="rId2"/>
              </a:rPr>
              <a:t>locators in Selenium WebDriver</a:t>
            </a:r>
            <a:r>
              <a:rPr lang="en-US" b="0" i="0" dirty="0">
                <a:solidFill>
                  <a:srgbClr val="2D3748"/>
                </a:solidFill>
                <a:effectLst/>
                <a:latin typeface="-apple-system"/>
              </a:rPr>
              <a:t> like ID, Class, XPath, etc., to work with elements on a web page.</a:t>
            </a:r>
          </a:p>
          <a:p>
            <a:pPr algn="l"/>
            <a:r>
              <a:rPr lang="en-US" b="0" i="0" dirty="0">
                <a:solidFill>
                  <a:srgbClr val="2D3748"/>
                </a:solidFill>
                <a:effectLst/>
                <a:latin typeface="-apple-system"/>
              </a:rPr>
              <a:t>Sometimes these default Selenium locators may not work. Here comes the </a:t>
            </a:r>
            <a:r>
              <a:rPr lang="en-US" b="0" i="0" dirty="0" err="1">
                <a:solidFill>
                  <a:srgbClr val="2D3748"/>
                </a:solidFill>
                <a:effectLst/>
                <a:latin typeface="-apple-system"/>
              </a:rPr>
              <a:t>JavaScriptExecutor</a:t>
            </a:r>
            <a:r>
              <a:rPr lang="en-US" b="0" i="0" dirty="0">
                <a:solidFill>
                  <a:srgbClr val="2D3748"/>
                </a:solidFill>
                <a:effectLst/>
                <a:latin typeface="-apple-system"/>
              </a:rPr>
              <a:t> in the picture.</a:t>
            </a:r>
          </a:p>
          <a:p>
            <a:pPr algn="l"/>
            <a:r>
              <a:rPr lang="en-US" b="0" i="0" dirty="0" err="1">
                <a:solidFill>
                  <a:srgbClr val="2D3748"/>
                </a:solidFill>
                <a:effectLst/>
                <a:latin typeface="-apple-system"/>
              </a:rPr>
              <a:t>JavaScriptExecutor</a:t>
            </a:r>
            <a:r>
              <a:rPr lang="en-US" b="0" i="0" dirty="0">
                <a:solidFill>
                  <a:srgbClr val="2D3748"/>
                </a:solidFill>
                <a:effectLst/>
                <a:latin typeface="-apple-system"/>
              </a:rPr>
              <a:t> is used to perform operations on a web page.</a:t>
            </a:r>
          </a:p>
          <a:p>
            <a:pPr algn="l"/>
            <a:r>
              <a:rPr lang="en-US" b="0" i="0" dirty="0" err="1">
                <a:solidFill>
                  <a:srgbClr val="2D3748"/>
                </a:solidFill>
                <a:effectLst/>
                <a:latin typeface="-apple-system"/>
              </a:rPr>
              <a:t>JavascriptExecutor</a:t>
            </a:r>
            <a:r>
              <a:rPr lang="en-US" b="0" i="0" dirty="0">
                <a:solidFill>
                  <a:srgbClr val="2D3748"/>
                </a:solidFill>
                <a:effectLst/>
                <a:latin typeface="-apple-system"/>
              </a:rPr>
              <a:t> in Selenium enables the WebDriver to interact with HTML DOM within the browser</a:t>
            </a:r>
            <a:endParaRPr lang="en-US" b="0" i="0" dirty="0">
              <a:solidFill>
                <a:srgbClr val="000000"/>
              </a:solidFill>
              <a:effectLst/>
              <a:latin typeface="barlow-medium"/>
            </a:endParaRPr>
          </a:p>
          <a:p>
            <a:pPr algn="l" fontAlgn="base"/>
            <a:r>
              <a:rPr lang="en-US" b="1" i="0" dirty="0" err="1">
                <a:solidFill>
                  <a:srgbClr val="273239"/>
                </a:solidFill>
                <a:effectLst/>
                <a:latin typeface="Nunito" pitchFamily="2" charset="0"/>
              </a:rPr>
              <a:t>JavascriptExecutor</a:t>
            </a:r>
            <a:r>
              <a:rPr lang="en-US" b="1" i="0" dirty="0">
                <a:solidFill>
                  <a:srgbClr val="273239"/>
                </a:solidFill>
                <a:effectLst/>
                <a:latin typeface="Nunito" pitchFamily="2" charset="0"/>
              </a:rPr>
              <a:t> Provides Methods like:</a:t>
            </a:r>
            <a:endParaRPr lang="en-US" b="0" i="0" dirty="0">
              <a:solidFill>
                <a:srgbClr val="273239"/>
              </a:solidFill>
              <a:effectLst/>
              <a:latin typeface="Nunito" pitchFamily="2" charset="0"/>
            </a:endParaRPr>
          </a:p>
          <a:p>
            <a:pPr algn="l" fontAlgn="base">
              <a:buFont typeface="+mj-lt"/>
              <a:buAutoNum type="arabicPeriod"/>
            </a:pPr>
            <a:r>
              <a:rPr lang="en-US" b="0" i="0" dirty="0" err="1">
                <a:solidFill>
                  <a:srgbClr val="273239"/>
                </a:solidFill>
                <a:effectLst/>
                <a:latin typeface="Nunito" pitchFamily="2" charset="0"/>
              </a:rPr>
              <a:t>ExecuteScript</a:t>
            </a:r>
            <a:endParaRPr lang="en-US" b="0" i="0" dirty="0">
              <a:solidFill>
                <a:srgbClr val="273239"/>
              </a:solidFill>
              <a:effectLst/>
              <a:latin typeface="Nunito" pitchFamily="2" charset="0"/>
            </a:endParaRPr>
          </a:p>
          <a:p>
            <a:pPr algn="l" fontAlgn="base">
              <a:buFont typeface="+mj-lt"/>
              <a:buAutoNum type="arabicPeriod"/>
            </a:pPr>
            <a:r>
              <a:rPr lang="en-US" b="0" i="0" dirty="0" err="1">
                <a:solidFill>
                  <a:srgbClr val="273239"/>
                </a:solidFill>
                <a:effectLst/>
                <a:latin typeface="Nunito" pitchFamily="2" charset="0"/>
              </a:rPr>
              <a:t>ExecuteAsyncScript</a:t>
            </a:r>
            <a:r>
              <a:rPr lang="en-US" dirty="0">
                <a:solidFill>
                  <a:srgbClr val="273239"/>
                </a:solidFill>
                <a:latin typeface="Nunito" pitchFamily="2" charset="0"/>
              </a:rPr>
              <a:t>  </a:t>
            </a:r>
            <a:endParaRPr lang="en-US" b="0" i="0" dirty="0">
              <a:solidFill>
                <a:srgbClr val="273239"/>
              </a:solidFill>
              <a:effectLst/>
              <a:latin typeface="Nunito" pitchFamily="2" charset="0"/>
            </a:endParaRPr>
          </a:p>
          <a:p>
            <a:pPr algn="l" fontAlgn="base"/>
            <a:endParaRPr lang="en-US" b="0" i="0" dirty="0">
              <a:solidFill>
                <a:srgbClr val="273239"/>
              </a:solidFill>
              <a:effectLst/>
              <a:latin typeface="Nunito" pitchFamily="2" charset="0"/>
            </a:endParaRPr>
          </a:p>
          <a:p>
            <a:endParaRPr lang="en-US" dirty="0"/>
          </a:p>
        </p:txBody>
      </p:sp>
      <p:sp>
        <p:nvSpPr>
          <p:cNvPr id="2" name="Date Placeholder 1">
            <a:extLst>
              <a:ext uri="{FF2B5EF4-FFF2-40B4-BE49-F238E27FC236}">
                <a16:creationId xmlns:a16="http://schemas.microsoft.com/office/drawing/2014/main" id="{C152BDE6-CE70-A0B8-82D0-1723C36D15B5}"/>
              </a:ext>
            </a:extLst>
          </p:cNvPr>
          <p:cNvSpPr>
            <a:spLocks noGrp="1"/>
          </p:cNvSpPr>
          <p:nvPr>
            <p:ph type="dt" sz="half" idx="10"/>
          </p:nvPr>
        </p:nvSpPr>
        <p:spPr/>
        <p:txBody>
          <a:bodyPr/>
          <a:lstStyle/>
          <a:p>
            <a:fld id="{A945F0E3-BFEC-441B-B41B-0EA168E80BB3}" type="datetime1">
              <a:rPr lang="en-US" smtClean="0"/>
              <a:t>7/24/2023</a:t>
            </a:fld>
            <a:endParaRPr lang="en-US"/>
          </a:p>
        </p:txBody>
      </p:sp>
      <p:sp>
        <p:nvSpPr>
          <p:cNvPr id="4" name="Footer Placeholder 3">
            <a:extLst>
              <a:ext uri="{FF2B5EF4-FFF2-40B4-BE49-F238E27FC236}">
                <a16:creationId xmlns:a16="http://schemas.microsoft.com/office/drawing/2014/main" id="{8EBBD27A-7033-520F-F9FD-196CDD4EF894}"/>
              </a:ext>
            </a:extLst>
          </p:cNvPr>
          <p:cNvSpPr>
            <a:spLocks noGrp="1"/>
          </p:cNvSpPr>
          <p:nvPr>
            <p:ph type="ftr" sz="quarter" idx="11"/>
          </p:nvPr>
        </p:nvSpPr>
        <p:spPr/>
        <p:txBody>
          <a:bodyPr/>
          <a:lstStyle/>
          <a:p>
            <a:r>
              <a:rPr lang="en-US"/>
              <a:t>https://www.toptechschool.us</a:t>
            </a:r>
          </a:p>
        </p:txBody>
      </p:sp>
      <p:sp>
        <p:nvSpPr>
          <p:cNvPr id="5" name="Slide Number Placeholder 4">
            <a:extLst>
              <a:ext uri="{FF2B5EF4-FFF2-40B4-BE49-F238E27FC236}">
                <a16:creationId xmlns:a16="http://schemas.microsoft.com/office/drawing/2014/main" id="{C2CBAE3D-8BBF-28B8-88D9-286D2107415D}"/>
              </a:ext>
            </a:extLst>
          </p:cNvPr>
          <p:cNvSpPr>
            <a:spLocks noGrp="1"/>
          </p:cNvSpPr>
          <p:nvPr>
            <p:ph type="sldNum" sz="quarter" idx="12"/>
          </p:nvPr>
        </p:nvSpPr>
        <p:spPr/>
        <p:txBody>
          <a:bodyPr/>
          <a:lstStyle/>
          <a:p>
            <a:fld id="{9E4B46C7-3753-4BDD-8496-2797342392DE}" type="slidenum">
              <a:rPr lang="en-US" smtClean="0"/>
              <a:t>28</a:t>
            </a:fld>
            <a:endParaRPr lang="en-US"/>
          </a:p>
        </p:txBody>
      </p:sp>
      <p:pic>
        <p:nvPicPr>
          <p:cNvPr id="6" name="Google Shape;137;p5">
            <a:extLst>
              <a:ext uri="{FF2B5EF4-FFF2-40B4-BE49-F238E27FC236}">
                <a16:creationId xmlns:a16="http://schemas.microsoft.com/office/drawing/2014/main" id="{C85152C1-AAD9-D561-8ECD-E485F2FF8A47}"/>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127533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1141B-0BDE-5A63-5366-37A05858B973}"/>
              </a:ext>
            </a:extLst>
          </p:cNvPr>
          <p:cNvSpPr>
            <a:spLocks noGrp="1"/>
          </p:cNvSpPr>
          <p:nvPr>
            <p:ph idx="1"/>
          </p:nvPr>
        </p:nvSpPr>
        <p:spPr>
          <a:xfrm>
            <a:off x="523783" y="99874"/>
            <a:ext cx="10670219" cy="6549501"/>
          </a:xfrm>
        </p:spPr>
        <p:txBody>
          <a:bodyPr/>
          <a:lstStyle/>
          <a:p>
            <a:pPr marL="0" indent="0">
              <a:buNone/>
            </a:pPr>
            <a:r>
              <a:rPr lang="en-US" b="1" dirty="0">
                <a:solidFill>
                  <a:srgbClr val="273239"/>
                </a:solidFill>
                <a:latin typeface="Nunito" pitchFamily="2" charset="0"/>
              </a:rPr>
              <a:t>How to Apply</a:t>
            </a:r>
            <a:r>
              <a:rPr lang="en-US" b="1" i="0" dirty="0">
                <a:solidFill>
                  <a:srgbClr val="273239"/>
                </a:solidFill>
                <a:effectLst/>
                <a:latin typeface="Nunito" pitchFamily="2" charset="0"/>
              </a:rPr>
              <a:t> </a:t>
            </a:r>
            <a:r>
              <a:rPr lang="en-US" b="1" i="0" dirty="0" err="1">
                <a:solidFill>
                  <a:srgbClr val="273239"/>
                </a:solidFill>
                <a:effectLst/>
                <a:latin typeface="Nunito" pitchFamily="2" charset="0"/>
              </a:rPr>
              <a:t>JavaScriptExecutor</a:t>
            </a:r>
            <a:endParaRPr lang="en-US" b="1" i="0" dirty="0">
              <a:solidFill>
                <a:srgbClr val="273239"/>
              </a:solidFill>
              <a:effectLst/>
              <a:latin typeface="Nunito" pitchFamily="2" charset="0"/>
            </a:endParaRPr>
          </a:p>
          <a:p>
            <a:endParaRPr lang="en-US" b="1" i="0" dirty="0">
              <a:solidFill>
                <a:srgbClr val="273239"/>
              </a:solidFill>
              <a:effectLst/>
              <a:latin typeface="Nunito" pitchFamily="2" charset="0"/>
            </a:endParaRPr>
          </a:p>
          <a:p>
            <a:endParaRPr lang="en-US" dirty="0"/>
          </a:p>
        </p:txBody>
      </p:sp>
      <p:sp>
        <p:nvSpPr>
          <p:cNvPr id="4" name="Rectangle 1">
            <a:extLst>
              <a:ext uri="{FF2B5EF4-FFF2-40B4-BE49-F238E27FC236}">
                <a16:creationId xmlns:a16="http://schemas.microsoft.com/office/drawing/2014/main" id="{977547A9-3CFA-EFE7-1FE4-99F1446EB36F}"/>
              </a:ext>
            </a:extLst>
          </p:cNvPr>
          <p:cNvSpPr>
            <a:spLocks noChangeArrowheads="1"/>
          </p:cNvSpPr>
          <p:nvPr/>
        </p:nvSpPr>
        <p:spPr bwMode="auto">
          <a:xfrm>
            <a:off x="701336" y="860680"/>
            <a:ext cx="351555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1. Import the package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Import </a:t>
            </a:r>
            <a:r>
              <a:rPr kumimoji="0" lang="en-US" altLang="en-US" sz="1200" b="0" i="0" u="none" strike="noStrike" cap="none" normalizeH="0" baseline="0" dirty="0" err="1">
                <a:ln>
                  <a:noFill/>
                </a:ln>
                <a:solidFill>
                  <a:schemeClr val="tx1"/>
                </a:solidFill>
                <a:effectLst/>
                <a:latin typeface="Arial" panose="020B0604020202020204" pitchFamily="34" charset="0"/>
              </a:rPr>
              <a:t>org.openqa.selenium.JavascriptExecutor</a:t>
            </a:r>
            <a:r>
              <a:rPr kumimoji="0" lang="en-US" altLang="en-US" sz="12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4ED4142-4437-87C2-9523-EA79E7C10D4F}"/>
              </a:ext>
            </a:extLst>
          </p:cNvPr>
          <p:cNvSpPr>
            <a:spLocks noChangeArrowheads="1"/>
          </p:cNvSpPr>
          <p:nvPr/>
        </p:nvSpPr>
        <p:spPr bwMode="auto">
          <a:xfrm>
            <a:off x="701336" y="1375585"/>
            <a:ext cx="363984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2. Create a reference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driver;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50BC144-F2D9-CDB9-3411-E430EECFCAA5}"/>
              </a:ext>
            </a:extLst>
          </p:cNvPr>
          <p:cNvSpPr>
            <a:spLocks noChangeArrowheads="1"/>
          </p:cNvSpPr>
          <p:nvPr/>
        </p:nvSpPr>
        <p:spPr bwMode="auto">
          <a:xfrm>
            <a:off x="701336" y="1898460"/>
            <a:ext cx="351555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3. Call the </a:t>
            </a:r>
            <a:r>
              <a:rPr kumimoji="0" lang="en-US" altLang="en-US" sz="1200" b="1" i="0" u="none" strike="noStrike" cap="none" normalizeH="0" baseline="0" dirty="0" err="1">
                <a:ln>
                  <a:noFill/>
                </a:ln>
                <a:solidFill>
                  <a:srgbClr val="273239"/>
                </a:solidFill>
                <a:effectLst/>
                <a:latin typeface="Nunito" pitchFamily="2" charset="0"/>
              </a:rPr>
              <a:t>JavascriptExecutor</a:t>
            </a:r>
            <a:r>
              <a:rPr kumimoji="0" lang="en-US" altLang="en-US" sz="1200" b="1" i="0" u="none" strike="noStrike" cap="none" normalizeH="0" baseline="0" dirty="0">
                <a:ln>
                  <a:noFill/>
                </a:ln>
                <a:solidFill>
                  <a:srgbClr val="273239"/>
                </a:solidFill>
                <a:effectLst/>
                <a:latin typeface="Nunito" pitchFamily="2" charset="0"/>
              </a:rPr>
              <a:t> method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js.executeScript</a:t>
            </a:r>
            <a:r>
              <a:rPr kumimoji="0" lang="en-US" altLang="en-US" sz="1200" b="0" i="0" u="none" strike="noStrike" cap="none" normalizeH="0" baseline="0" dirty="0">
                <a:ln>
                  <a:noFill/>
                </a:ln>
                <a:solidFill>
                  <a:schemeClr val="tx1"/>
                </a:solidFill>
                <a:effectLst/>
                <a:latin typeface="Arial" panose="020B0604020202020204" pitchFamily="34" charset="0"/>
              </a:rPr>
              <a:t>(script, </a:t>
            </a:r>
            <a:r>
              <a:rPr kumimoji="0" lang="en-US" altLang="en-US" sz="1200" b="0" i="0" u="none" strike="noStrike" cap="none" normalizeH="0" baseline="0" dirty="0" err="1">
                <a:ln>
                  <a:noFill/>
                </a:ln>
                <a:solidFill>
                  <a:schemeClr val="tx1"/>
                </a:solidFill>
                <a:effectLst/>
                <a:latin typeface="Arial" panose="020B0604020202020204" pitchFamily="34" charset="0"/>
              </a:rPr>
              <a:t>args</a:t>
            </a:r>
            <a:r>
              <a:rPr kumimoji="0" lang="en-US" altLang="en-US" sz="12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B7B15EB-677E-525A-F52C-FCF33864F45C}"/>
              </a:ext>
            </a:extLst>
          </p:cNvPr>
          <p:cNvSpPr txBox="1"/>
          <p:nvPr/>
        </p:nvSpPr>
        <p:spPr>
          <a:xfrm>
            <a:off x="472736" y="2421335"/>
            <a:ext cx="5102441" cy="369332"/>
          </a:xfrm>
          <a:prstGeom prst="rect">
            <a:avLst/>
          </a:prstGeom>
          <a:noFill/>
        </p:spPr>
        <p:txBody>
          <a:bodyPr wrap="square">
            <a:spAutoFit/>
          </a:bodyPr>
          <a:lstStyle/>
          <a:p>
            <a:pPr algn="l" fontAlgn="base"/>
            <a:r>
              <a:rPr lang="en-US" b="1" i="0" dirty="0">
                <a:solidFill>
                  <a:srgbClr val="273239"/>
                </a:solidFill>
                <a:effectLst/>
                <a:latin typeface="Nunito" pitchFamily="2" charset="0"/>
              </a:rPr>
              <a:t>Examples of </a:t>
            </a:r>
            <a:r>
              <a:rPr lang="en-US" b="1" i="0" dirty="0" err="1">
                <a:solidFill>
                  <a:srgbClr val="273239"/>
                </a:solidFill>
                <a:effectLst/>
                <a:latin typeface="Nunito" pitchFamily="2" charset="0"/>
              </a:rPr>
              <a:t>JavascriptExecutor</a:t>
            </a:r>
            <a:r>
              <a:rPr lang="en-US" b="1" i="0" dirty="0">
                <a:solidFill>
                  <a:srgbClr val="273239"/>
                </a:solidFill>
                <a:effectLst/>
                <a:latin typeface="Nunito" pitchFamily="2" charset="0"/>
              </a:rPr>
              <a:t> in Selenium </a:t>
            </a:r>
          </a:p>
        </p:txBody>
      </p:sp>
      <p:sp>
        <p:nvSpPr>
          <p:cNvPr id="9" name="Rectangle 4">
            <a:extLst>
              <a:ext uri="{FF2B5EF4-FFF2-40B4-BE49-F238E27FC236}">
                <a16:creationId xmlns:a16="http://schemas.microsoft.com/office/drawing/2014/main" id="{59EC67DD-3F24-E774-46A0-F638FBBE6FF4}"/>
              </a:ext>
            </a:extLst>
          </p:cNvPr>
          <p:cNvSpPr>
            <a:spLocks noChangeArrowheads="1"/>
          </p:cNvSpPr>
          <p:nvPr/>
        </p:nvSpPr>
        <p:spPr bwMode="auto">
          <a:xfrm>
            <a:off x="603681" y="2875002"/>
            <a:ext cx="5406502"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Example 1. </a:t>
            </a:r>
            <a:r>
              <a:rPr kumimoji="0" lang="en-US" altLang="en-US" sz="1200" b="1" i="0" u="none" strike="noStrike" cap="none" normalizeH="0" baseline="0" dirty="0" err="1">
                <a:ln>
                  <a:noFill/>
                </a:ln>
                <a:solidFill>
                  <a:srgbClr val="273239"/>
                </a:solidFill>
                <a:effectLst/>
                <a:latin typeface="Nunito" pitchFamily="2" charset="0"/>
              </a:rPr>
              <a:t>JavascriptExecutor</a:t>
            </a:r>
            <a:r>
              <a:rPr kumimoji="0" lang="en-US" altLang="en-US" sz="1200" b="1" i="0" u="none" strike="noStrike" cap="none" normalizeH="0" baseline="0" dirty="0">
                <a:ln>
                  <a:noFill/>
                </a:ln>
                <a:solidFill>
                  <a:srgbClr val="273239"/>
                </a:solidFill>
                <a:effectLst/>
                <a:latin typeface="Nunito" pitchFamily="2" charset="0"/>
              </a:rPr>
              <a:t> in Selenium to refresh the browser window</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driver;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js.executeScript</a:t>
            </a:r>
            <a:r>
              <a:rPr kumimoji="0" lang="en-US" altLang="en-US" sz="12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err="1">
                <a:ln>
                  <a:noFill/>
                </a:ln>
                <a:solidFill>
                  <a:schemeClr val="tx1"/>
                </a:solidFill>
                <a:effectLst/>
                <a:latin typeface="Arial" panose="020B0604020202020204" pitchFamily="34" charset="0"/>
              </a:rPr>
              <a:t>location.reload</a:t>
            </a:r>
            <a:r>
              <a:rPr kumimoji="0" lang="en-US" altLang="en-US" sz="12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A86887B4-D999-BA80-2D70-5CD5A8385997}"/>
              </a:ext>
            </a:extLst>
          </p:cNvPr>
          <p:cNvSpPr>
            <a:spLocks noChangeArrowheads="1"/>
          </p:cNvSpPr>
          <p:nvPr/>
        </p:nvSpPr>
        <p:spPr bwMode="auto">
          <a:xfrm>
            <a:off x="603681" y="3495003"/>
            <a:ext cx="5406502"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Example 2. </a:t>
            </a:r>
            <a:r>
              <a:rPr kumimoji="0" lang="en-US" altLang="en-US" sz="1200" b="1" i="0" u="none" strike="noStrike" cap="none" normalizeH="0" baseline="0" dirty="0" err="1">
                <a:ln>
                  <a:noFill/>
                </a:ln>
                <a:solidFill>
                  <a:srgbClr val="273239"/>
                </a:solidFill>
                <a:effectLst/>
                <a:latin typeface="Nunito" pitchFamily="2" charset="0"/>
              </a:rPr>
              <a:t>JavascriptExecutor</a:t>
            </a:r>
            <a:r>
              <a:rPr kumimoji="0" lang="en-US" altLang="en-US" sz="1200" b="1" i="0" u="none" strike="noStrike" cap="none" normalizeH="0" baseline="0" dirty="0">
                <a:ln>
                  <a:noFill/>
                </a:ln>
                <a:solidFill>
                  <a:srgbClr val="273239"/>
                </a:solidFill>
                <a:effectLst/>
                <a:latin typeface="Nunito" pitchFamily="2" charset="0"/>
              </a:rPr>
              <a:t> in Selenium to send text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driver;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js.executeScript</a:t>
            </a:r>
            <a:r>
              <a:rPr kumimoji="0" lang="en-US" altLang="en-US" sz="12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err="1">
                <a:ln>
                  <a:noFill/>
                </a:ln>
                <a:solidFill>
                  <a:schemeClr val="tx1"/>
                </a:solidFill>
                <a:effectLst/>
                <a:latin typeface="Arial" panose="020B0604020202020204" pitchFamily="34" charset="0"/>
              </a:rPr>
              <a:t>document.getElementByID</a:t>
            </a:r>
            <a:r>
              <a:rPr kumimoji="0" lang="en-US" altLang="en-US" sz="1200" b="0" i="0" u="none" strike="noStrike" cap="none" normalizeH="0" baseline="0" dirty="0">
                <a:ln>
                  <a:noFill/>
                </a:ln>
                <a:solidFill>
                  <a:schemeClr val="tx1"/>
                </a:solidFill>
                <a:effectLst/>
                <a:latin typeface="Arial" panose="020B0604020202020204" pitchFamily="34" charset="0"/>
              </a:rPr>
              <a:t>(‘element id ’).value = ‘</a:t>
            </a:r>
            <a:r>
              <a:rPr kumimoji="0" lang="en-US" altLang="en-US" sz="1200" b="0" i="0" u="none" strike="noStrike" cap="none" normalizeH="0" baseline="0" dirty="0" err="1">
                <a:ln>
                  <a:noFill/>
                </a:ln>
                <a:solidFill>
                  <a:schemeClr val="tx1"/>
                </a:solidFill>
                <a:effectLst/>
                <a:latin typeface="Arial" panose="020B0604020202020204" pitchFamily="34" charset="0"/>
              </a:rPr>
              <a:t>xyz</a:t>
            </a:r>
            <a:r>
              <a:rPr kumimoji="0" lang="en-US" altLang="en-US" sz="12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3F31388-F6FB-965E-A7F4-B59703EB7C50}"/>
              </a:ext>
            </a:extLst>
          </p:cNvPr>
          <p:cNvSpPr>
            <a:spLocks noChangeArrowheads="1"/>
          </p:cNvSpPr>
          <p:nvPr/>
        </p:nvSpPr>
        <p:spPr bwMode="auto">
          <a:xfrm>
            <a:off x="603681" y="4154718"/>
            <a:ext cx="506915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Example 3. Get Title of a </a:t>
            </a:r>
            <a:r>
              <a:rPr kumimoji="0" lang="en-US" altLang="en-US" sz="1200" b="1" i="0" u="none" strike="noStrike" cap="none" normalizeH="0" baseline="0" dirty="0" err="1">
                <a:ln>
                  <a:noFill/>
                </a:ln>
                <a:solidFill>
                  <a:srgbClr val="273239"/>
                </a:solidFill>
                <a:effectLst/>
                <a:latin typeface="Nunito" pitchFamily="2" charset="0"/>
              </a:rPr>
              <a:t>WebPage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)driver;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string </a:t>
            </a:r>
            <a:r>
              <a:rPr kumimoji="0" lang="en-US" altLang="en-US" sz="1200" b="0" i="0" u="none" strike="noStrike" cap="none" normalizeH="0" baseline="0" dirty="0" err="1">
                <a:ln>
                  <a:noFill/>
                </a:ln>
                <a:solidFill>
                  <a:schemeClr val="tx1"/>
                </a:solidFill>
                <a:effectLst/>
                <a:latin typeface="Arial" panose="020B0604020202020204" pitchFamily="34" charset="0"/>
              </a:rPr>
              <a:t>sText</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js.executeScript</a:t>
            </a:r>
            <a:r>
              <a:rPr kumimoji="0" lang="en-US" altLang="en-US" sz="1200" b="0" i="0" u="none" strike="noStrike" cap="none" normalizeH="0" baseline="0" dirty="0">
                <a:ln>
                  <a:noFill/>
                </a:ln>
                <a:solidFill>
                  <a:schemeClr val="tx1"/>
                </a:solidFill>
                <a:effectLst/>
                <a:latin typeface="Arial" panose="020B0604020202020204" pitchFamily="34" charset="0"/>
              </a:rPr>
              <a:t>(“return </a:t>
            </a:r>
            <a:r>
              <a:rPr kumimoji="0" lang="en-US" altLang="en-US" sz="1200" b="0" i="0" u="none" strike="noStrike" cap="none" normalizeH="0" baseline="0" dirty="0" err="1">
                <a:ln>
                  <a:noFill/>
                </a:ln>
                <a:solidFill>
                  <a:schemeClr val="tx1"/>
                </a:solidFill>
                <a:effectLst/>
                <a:latin typeface="Arial" panose="020B0604020202020204" pitchFamily="34" charset="0"/>
              </a:rPr>
              <a:t>document.title</a:t>
            </a:r>
            <a:r>
              <a:rPr kumimoji="0" lang="en-US" altLang="en-US" sz="12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err="1">
                <a:ln>
                  <a:noFill/>
                </a:ln>
                <a:solidFill>
                  <a:schemeClr val="tx1"/>
                </a:solidFill>
                <a:effectLst/>
                <a:latin typeface="Arial" panose="020B0604020202020204" pitchFamily="34" charset="0"/>
              </a:rPr>
              <a:t>toString</a:t>
            </a:r>
            <a:r>
              <a:rPr kumimoji="0" lang="en-US" altLang="en-US" sz="1200" b="0" i="0"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2BA8CD72-CD7D-036D-CBFB-20B5893A2DC3}"/>
              </a:ext>
            </a:extLst>
          </p:cNvPr>
          <p:cNvSpPr>
            <a:spLocks noChangeArrowheads="1"/>
          </p:cNvSpPr>
          <p:nvPr/>
        </p:nvSpPr>
        <p:spPr bwMode="auto">
          <a:xfrm>
            <a:off x="603681" y="4820620"/>
            <a:ext cx="4785064"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Nunito" pitchFamily="2" charset="0"/>
              </a:rPr>
              <a:t>Example 4. Scroll Page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a:t>
            </a:r>
            <a:r>
              <a:rPr kumimoji="0" lang="en-US" altLang="en-US" sz="1200" b="0" i="0" u="none" strike="noStrike" cap="none" normalizeH="0" baseline="0" dirty="0">
                <a:ln>
                  <a:noFill/>
                </a:ln>
                <a:solidFill>
                  <a:schemeClr val="tx1"/>
                </a:solidFill>
                <a:effectLst/>
                <a:latin typeface="Arial" panose="020B0604020202020204" pitchFamily="34" charset="0"/>
              </a:rPr>
              <a:t> = (</a:t>
            </a:r>
            <a:r>
              <a:rPr kumimoji="0" lang="en-US" altLang="en-US" sz="1200" b="0" i="0" u="none" strike="noStrike" cap="none" normalizeH="0" baseline="0" dirty="0" err="1">
                <a:ln>
                  <a:noFill/>
                </a:ln>
                <a:solidFill>
                  <a:schemeClr val="tx1"/>
                </a:solidFill>
                <a:effectLst/>
                <a:latin typeface="Arial" panose="020B0604020202020204" pitchFamily="34" charset="0"/>
              </a:rPr>
              <a:t>JavascriptExecutor</a:t>
            </a:r>
            <a:r>
              <a:rPr kumimoji="0" lang="en-US" altLang="en-US" sz="1200" b="0" i="0" u="none" strike="noStrike" cap="none" normalizeH="0" baseline="0" dirty="0">
                <a:ln>
                  <a:noFill/>
                </a:ln>
                <a:solidFill>
                  <a:schemeClr val="tx1"/>
                </a:solidFill>
                <a:effectLst/>
                <a:latin typeface="Arial" panose="020B0604020202020204" pitchFamily="34" charset="0"/>
              </a:rPr>
              <a:t>)driver;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//Vertical scroll – down by 150  pixels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chemeClr val="tx1"/>
                </a:solidFill>
                <a:effectLst/>
                <a:latin typeface="Arial" panose="020B0604020202020204" pitchFamily="34" charset="0"/>
              </a:rPr>
              <a:t>js.executeScript</a:t>
            </a:r>
            <a:r>
              <a:rPr kumimoji="0" lang="en-US" altLang="en-US" sz="1200" b="0" i="0" u="none" strike="noStrike" cap="none" normalizeH="0" baseline="0" dirty="0">
                <a:ln>
                  <a:noFill/>
                </a:ln>
                <a:solidFill>
                  <a:schemeClr val="tx1"/>
                </a:solidFill>
                <a:effectLst/>
                <a:latin typeface="Arial" panose="020B0604020202020204" pitchFamily="34" charset="0"/>
              </a:rPr>
              <a:t>(“</a:t>
            </a:r>
            <a:r>
              <a:rPr kumimoji="0" lang="en-US" altLang="en-US" sz="1200" b="0" i="0" u="none" strike="noStrike" cap="none" normalizeH="0" baseline="0" dirty="0" err="1">
                <a:ln>
                  <a:noFill/>
                </a:ln>
                <a:solidFill>
                  <a:schemeClr val="tx1"/>
                </a:solidFill>
                <a:effectLst/>
                <a:latin typeface="Arial" panose="020B0604020202020204" pitchFamily="34" charset="0"/>
              </a:rPr>
              <a:t>window.scrollBy</a:t>
            </a:r>
            <a:r>
              <a:rPr kumimoji="0" lang="en-US" altLang="en-US" sz="1200" b="0" i="0" u="none" strike="noStrike" cap="none" normalizeH="0" baseline="0" dirty="0">
                <a:ln>
                  <a:noFill/>
                </a:ln>
                <a:solidFill>
                  <a:schemeClr val="tx1"/>
                </a:solidFill>
                <a:effectLst/>
                <a:latin typeface="Arial" panose="020B0604020202020204" pitchFamily="34" charset="0"/>
              </a:rPr>
              <a:t>(0,150)”);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C174947-DF06-8E66-B738-DFFE52319B1A}"/>
              </a:ext>
            </a:extLst>
          </p:cNvPr>
          <p:cNvSpPr txBox="1"/>
          <p:nvPr/>
        </p:nvSpPr>
        <p:spPr>
          <a:xfrm>
            <a:off x="543757" y="11690781"/>
            <a:ext cx="6094520" cy="646331"/>
          </a:xfrm>
          <a:prstGeom prst="rect">
            <a:avLst/>
          </a:prstGeom>
          <a:noFill/>
        </p:spPr>
        <p:txBody>
          <a:bodyPr wrap="square">
            <a:spAutoFit/>
          </a:bodyPr>
          <a:lstStyle/>
          <a:p>
            <a:pPr algn="l" fontAlgn="base"/>
            <a:r>
              <a:rPr lang="en-US" b="1" dirty="0">
                <a:solidFill>
                  <a:srgbClr val="273239"/>
                </a:solidFill>
                <a:latin typeface="Nunito" pitchFamily="2" charset="0"/>
              </a:rPr>
              <a:t>Example 5. click an element</a:t>
            </a:r>
          </a:p>
          <a:p>
            <a:pPr algn="l" fontAlgn="base"/>
            <a:endParaRPr lang="en-US" b="1" i="0" dirty="0">
              <a:solidFill>
                <a:srgbClr val="273239"/>
              </a:solidFill>
              <a:effectLst/>
              <a:latin typeface="Nunito" pitchFamily="2" charset="0"/>
            </a:endParaRPr>
          </a:p>
        </p:txBody>
      </p:sp>
      <p:sp>
        <p:nvSpPr>
          <p:cNvPr id="15" name="Rectangle 8">
            <a:extLst>
              <a:ext uri="{FF2B5EF4-FFF2-40B4-BE49-F238E27FC236}">
                <a16:creationId xmlns:a16="http://schemas.microsoft.com/office/drawing/2014/main" id="{C94E3694-9E25-FDC8-2365-2943F3D56226}"/>
              </a:ext>
            </a:extLst>
          </p:cNvPr>
          <p:cNvSpPr>
            <a:spLocks noChangeArrowheads="1"/>
          </p:cNvSpPr>
          <p:nvPr/>
        </p:nvSpPr>
        <p:spPr bwMode="auto">
          <a:xfrm>
            <a:off x="531180" y="5704234"/>
            <a:ext cx="5069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onsolas" panose="020B0609020204030204" pitchFamily="49" charset="0"/>
              </a:rPr>
              <a:t>Example 5. Click an Element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00"/>
                </a:solidFill>
                <a:effectLst/>
                <a:latin typeface="Consolas" panose="020B0609020204030204" pitchFamily="49" charset="0"/>
              </a:rPr>
              <a:t>JavascriptExecutor</a:t>
            </a:r>
            <a:r>
              <a:rPr kumimoji="0" lang="en-US" altLang="en-US" sz="1100" b="0" i="0" u="none" strike="noStrike" cap="none" normalizeH="0" baseline="0" dirty="0">
                <a:ln>
                  <a:noFill/>
                </a:ln>
                <a:solidFill>
                  <a:srgbClr val="000000"/>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js</a:t>
            </a:r>
            <a:r>
              <a:rPr kumimoji="0" lang="en-US" altLang="en-US" sz="1100" b="0" i="0" u="none" strike="noStrike" cap="none" normalizeH="0" baseline="0" dirty="0">
                <a:ln>
                  <a:noFill/>
                </a:ln>
                <a:solidFill>
                  <a:srgbClr val="000000"/>
                </a:solidFill>
                <a:effectLst/>
                <a:latin typeface="Consolas" panose="020B0609020204030204" pitchFamily="49" charset="0"/>
              </a:rPr>
              <a:t> = (</a:t>
            </a:r>
            <a:r>
              <a:rPr kumimoji="0" lang="en-US" altLang="en-US" sz="1100" b="0" i="0" u="none" strike="noStrike" cap="none" normalizeH="0" baseline="0" dirty="0" err="1">
                <a:ln>
                  <a:noFill/>
                </a:ln>
                <a:solidFill>
                  <a:srgbClr val="000000"/>
                </a:solidFill>
                <a:effectLst/>
                <a:latin typeface="Consolas" panose="020B0609020204030204" pitchFamily="49" charset="0"/>
              </a:rPr>
              <a:t>JavascriptExecutor</a:t>
            </a:r>
            <a:r>
              <a:rPr kumimoji="0" lang="en-US" altLang="en-US" sz="1100" b="0" i="0" u="none" strike="noStrike" cap="none" normalizeH="0" baseline="0" dirty="0">
                <a:ln>
                  <a:noFill/>
                </a:ln>
                <a:solidFill>
                  <a:srgbClr val="000000"/>
                </a:solidFill>
                <a:effectLst/>
                <a:latin typeface="Consolas" panose="020B0609020204030204" pitchFamily="49" charset="0"/>
              </a:rPr>
              <a:t>)driver;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3239"/>
                </a:solidFill>
                <a:effectLst/>
                <a:latin typeface="Consolas" panose="020B0609020204030204" pitchFamily="49" charset="0"/>
              </a:rPr>
              <a:t>  </a:t>
            </a:r>
            <a:r>
              <a:rPr kumimoji="0" lang="en-US" altLang="en-US" sz="1100" b="0" i="0" u="none" strike="noStrike" cap="none" normalizeH="0" baseline="0" dirty="0" err="1">
                <a:ln>
                  <a:noFill/>
                </a:ln>
                <a:solidFill>
                  <a:srgbClr val="000000"/>
                </a:solidFill>
                <a:effectLst/>
                <a:latin typeface="Consolas" panose="020B0609020204030204" pitchFamily="49" charset="0"/>
              </a:rPr>
              <a:t>js.executeScript</a:t>
            </a:r>
            <a:r>
              <a:rPr kumimoji="0" lang="en-US" altLang="en-US" sz="1100" b="0" i="0" u="none" strike="noStrike" cap="none" normalizeH="0" baseline="0" dirty="0">
                <a:ln>
                  <a:noFill/>
                </a:ln>
                <a:solidFill>
                  <a:srgbClr val="000000"/>
                </a:solidFill>
                <a:effectLst/>
                <a:latin typeface="Consolas" panose="020B0609020204030204" pitchFamily="49" charset="0"/>
              </a:rPr>
              <a:t>(</a:t>
            </a:r>
            <a:r>
              <a:rPr kumimoji="0" lang="en-US" altLang="en-US" sz="1100" b="0" i="0" u="none" strike="noStrike" cap="none" normalizeH="0" baseline="0" dirty="0">
                <a:ln>
                  <a:noFill/>
                </a:ln>
                <a:solidFill>
                  <a:srgbClr val="0000FF"/>
                </a:solidFill>
                <a:effectLst/>
                <a:latin typeface="Consolas" panose="020B0609020204030204" pitchFamily="49" charset="0"/>
              </a:rPr>
              <a:t>"arguments[0].click();"</a:t>
            </a:r>
            <a:r>
              <a:rPr kumimoji="0" lang="en-US" altLang="en-US" sz="1100" b="0" i="0" u="none" strike="noStrike" cap="none" normalizeH="0" baseline="0" dirty="0">
                <a:ln>
                  <a:noFill/>
                </a:ln>
                <a:solidFill>
                  <a:srgbClr val="000000"/>
                </a:solidFill>
                <a:effectLst/>
                <a:latin typeface="Consolas" panose="020B0609020204030204" pitchFamily="49" charset="0"/>
              </a:rPr>
              <a:t>, java);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Content Placeholder 2">
            <a:extLst>
              <a:ext uri="{FF2B5EF4-FFF2-40B4-BE49-F238E27FC236}">
                <a16:creationId xmlns:a16="http://schemas.microsoft.com/office/drawing/2014/main" id="{D53084AA-DDBF-4F82-22FE-A4DCE3AB6A0B}"/>
              </a:ext>
            </a:extLst>
          </p:cNvPr>
          <p:cNvSpPr txBox="1">
            <a:spLocks/>
          </p:cNvSpPr>
          <p:nvPr/>
        </p:nvSpPr>
        <p:spPr>
          <a:xfrm>
            <a:off x="6315907" y="608669"/>
            <a:ext cx="5495648" cy="5834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273239"/>
              </a:solidFill>
              <a:latin typeface="Nunito" pitchFamily="2" charset="0"/>
            </a:endParaRPr>
          </a:p>
          <a:p>
            <a:endParaRPr lang="en-US" b="1" dirty="0">
              <a:solidFill>
                <a:srgbClr val="273239"/>
              </a:solidFill>
              <a:latin typeface="Nunito" pitchFamily="2" charset="0"/>
            </a:endParaRPr>
          </a:p>
          <a:p>
            <a:endParaRPr lang="en-US" dirty="0"/>
          </a:p>
        </p:txBody>
      </p:sp>
      <p:sp>
        <p:nvSpPr>
          <p:cNvPr id="2" name="Date Placeholder 1">
            <a:extLst>
              <a:ext uri="{FF2B5EF4-FFF2-40B4-BE49-F238E27FC236}">
                <a16:creationId xmlns:a16="http://schemas.microsoft.com/office/drawing/2014/main" id="{E40BCD08-ABCA-33C1-102E-16829DCCDD8E}"/>
              </a:ext>
            </a:extLst>
          </p:cNvPr>
          <p:cNvSpPr>
            <a:spLocks noGrp="1"/>
          </p:cNvSpPr>
          <p:nvPr>
            <p:ph type="dt" sz="half" idx="10"/>
          </p:nvPr>
        </p:nvSpPr>
        <p:spPr/>
        <p:txBody>
          <a:bodyPr/>
          <a:lstStyle/>
          <a:p>
            <a:fld id="{6FE31479-466D-4ABE-9E02-EEBEE838C406}" type="datetime1">
              <a:rPr lang="en-US" smtClean="0"/>
              <a:t>7/24/2023</a:t>
            </a:fld>
            <a:endParaRPr lang="en-US"/>
          </a:p>
        </p:txBody>
      </p:sp>
      <p:sp>
        <p:nvSpPr>
          <p:cNvPr id="7" name="Footer Placeholder 6">
            <a:extLst>
              <a:ext uri="{FF2B5EF4-FFF2-40B4-BE49-F238E27FC236}">
                <a16:creationId xmlns:a16="http://schemas.microsoft.com/office/drawing/2014/main" id="{AF19DD8D-2DA1-DAC6-B44F-D9C8F6EA3674}"/>
              </a:ext>
            </a:extLst>
          </p:cNvPr>
          <p:cNvSpPr>
            <a:spLocks noGrp="1"/>
          </p:cNvSpPr>
          <p:nvPr>
            <p:ph type="ftr" sz="quarter" idx="11"/>
          </p:nvPr>
        </p:nvSpPr>
        <p:spPr/>
        <p:txBody>
          <a:bodyPr/>
          <a:lstStyle/>
          <a:p>
            <a:r>
              <a:rPr lang="en-US"/>
              <a:t>https://www.toptechschool.us</a:t>
            </a:r>
          </a:p>
        </p:txBody>
      </p:sp>
      <p:sp>
        <p:nvSpPr>
          <p:cNvPr id="13" name="Slide Number Placeholder 12">
            <a:extLst>
              <a:ext uri="{FF2B5EF4-FFF2-40B4-BE49-F238E27FC236}">
                <a16:creationId xmlns:a16="http://schemas.microsoft.com/office/drawing/2014/main" id="{A7CED90B-B3FF-C0DC-ED80-0BE484E3A642}"/>
              </a:ext>
            </a:extLst>
          </p:cNvPr>
          <p:cNvSpPr>
            <a:spLocks noGrp="1"/>
          </p:cNvSpPr>
          <p:nvPr>
            <p:ph type="sldNum" sz="quarter" idx="12"/>
          </p:nvPr>
        </p:nvSpPr>
        <p:spPr/>
        <p:txBody>
          <a:bodyPr/>
          <a:lstStyle/>
          <a:p>
            <a:fld id="{9E4B46C7-3753-4BDD-8496-2797342392DE}" type="slidenum">
              <a:rPr lang="en-US" smtClean="0"/>
              <a:t>29</a:t>
            </a:fld>
            <a:endParaRPr lang="en-US"/>
          </a:p>
        </p:txBody>
      </p:sp>
      <p:pic>
        <p:nvPicPr>
          <p:cNvPr id="17" name="Google Shape;137;p5">
            <a:extLst>
              <a:ext uri="{FF2B5EF4-FFF2-40B4-BE49-F238E27FC236}">
                <a16:creationId xmlns:a16="http://schemas.microsoft.com/office/drawing/2014/main" id="{454B47C8-7728-DC6B-E528-3D39202E5D45}"/>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222500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9E660-EAE6-3DA5-79D3-C8B28FA2FFFA}"/>
              </a:ext>
            </a:extLst>
          </p:cNvPr>
          <p:cNvSpPr>
            <a:spLocks noGrp="1"/>
          </p:cNvSpPr>
          <p:nvPr>
            <p:ph idx="1"/>
          </p:nvPr>
        </p:nvSpPr>
        <p:spPr>
          <a:xfrm>
            <a:off x="355107" y="257452"/>
            <a:ext cx="11656380" cy="6258758"/>
          </a:xfrm>
        </p:spPr>
        <p:txBody>
          <a:bodyPr/>
          <a:lstStyle/>
          <a:p>
            <a:pPr marL="0" marR="0" indent="0" algn="ctr">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Arial" panose="020B0604020202020204" pitchFamily="34" charset="0"/>
              </a:rPr>
              <a:t>Selenium automation tool </a:t>
            </a:r>
          </a:p>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Selenium is an open source (free) automated testing suite to test web applications. It supports different platforms, browsers and language bindings: . </a:t>
            </a:r>
          </a:p>
          <a:p>
            <a:pPr>
              <a:lnSpc>
                <a:spcPct val="107000"/>
              </a:lnSpc>
              <a:spcBef>
                <a:spcPts val="0"/>
              </a:spcBef>
              <a:spcAft>
                <a:spcPts val="800"/>
              </a:spcAft>
            </a:pPr>
            <a:r>
              <a:rPr lang="en-US" sz="2000" b="1" i="0" dirty="0">
                <a:solidFill>
                  <a:srgbClr val="202124"/>
                </a:solidFill>
                <a:effectLst/>
                <a:latin typeface="Google Sans"/>
              </a:rPr>
              <a:t>Operation System Support </a:t>
            </a:r>
            <a:r>
              <a:rPr lang="en-US" sz="2000" b="0" i="0" dirty="0">
                <a:solidFill>
                  <a:srgbClr val="202124"/>
                </a:solidFill>
                <a:effectLst/>
                <a:latin typeface="Google Sans"/>
              </a:rPr>
              <a:t>– Windows, Mac OS, Linux, Solaris.</a:t>
            </a:r>
          </a:p>
          <a:p>
            <a:pPr>
              <a:lnSpc>
                <a:spcPct val="107000"/>
              </a:lnSpc>
              <a:spcBef>
                <a:spcPts val="0"/>
              </a:spcBef>
              <a:spcAft>
                <a:spcPts val="800"/>
              </a:spcAft>
            </a:pPr>
            <a:r>
              <a:rPr lang="en-US" sz="2000" b="1" i="0" dirty="0">
                <a:solidFill>
                  <a:srgbClr val="202124"/>
                </a:solidFill>
                <a:effectLst/>
                <a:latin typeface="Google Sans"/>
              </a:rPr>
              <a:t>Browser Support </a:t>
            </a:r>
            <a:r>
              <a:rPr lang="en-US" sz="2000" b="0" i="0" dirty="0">
                <a:solidFill>
                  <a:srgbClr val="202124"/>
                </a:solidFill>
                <a:effectLst/>
                <a:latin typeface="Google Sans"/>
              </a:rPr>
              <a:t>– Mozilla Firefox, Internet Explorer, Google Chrome 12.0. 712.0 and above, Safari, Opera 11.5 and above, Android, iOS, </a:t>
            </a:r>
            <a:r>
              <a:rPr lang="en-US" sz="2000" b="0" i="0" dirty="0" err="1">
                <a:solidFill>
                  <a:srgbClr val="202124"/>
                </a:solidFill>
                <a:effectLst/>
                <a:latin typeface="Google Sans"/>
              </a:rPr>
              <a:t>HtmlUnit</a:t>
            </a:r>
            <a:r>
              <a:rPr lang="en-US" sz="2000" b="0" i="0" dirty="0">
                <a:solidFill>
                  <a:srgbClr val="202124"/>
                </a:solidFill>
                <a:effectLst/>
                <a:latin typeface="Google Sans"/>
              </a:rPr>
              <a:t> 2.9 and above.</a:t>
            </a:r>
          </a:p>
          <a:p>
            <a:pPr>
              <a:lnSpc>
                <a:spcPct val="107000"/>
              </a:lnSpc>
              <a:spcBef>
                <a:spcPts val="0"/>
              </a:spcBef>
              <a:spcAft>
                <a:spcPts val="800"/>
              </a:spcAft>
            </a:pPr>
            <a:r>
              <a:rPr lang="en-US" sz="2000" b="1" i="0" dirty="0">
                <a:solidFill>
                  <a:srgbClr val="202124"/>
                </a:solidFill>
                <a:effectLst/>
                <a:latin typeface="Google Sans"/>
              </a:rPr>
              <a:t>Language Bindings </a:t>
            </a:r>
            <a:r>
              <a:rPr lang="en-US" sz="2000" b="0" i="0" dirty="0">
                <a:solidFill>
                  <a:srgbClr val="202124"/>
                </a:solidFill>
                <a:effectLst/>
                <a:latin typeface="Google Sans"/>
              </a:rPr>
              <a:t>- </a:t>
            </a:r>
            <a:r>
              <a:rPr lang="en-US" sz="2000" b="0" i="0" dirty="0">
                <a:solidFill>
                  <a:srgbClr val="040C28"/>
                </a:solidFill>
                <a:effectLst/>
                <a:latin typeface="Google Sans"/>
              </a:rPr>
              <a:t>C#, Java, JavaScript, Ruby,  and Python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000" i="1" dirty="0">
                <a:effectLst/>
                <a:latin typeface="Calibri" panose="020F0502020204030204" pitchFamily="34" charset="0"/>
                <a:ea typeface="Calibri" panose="020F0502020204030204" pitchFamily="34" charset="0"/>
                <a:cs typeface="Arial" panose="020B0604020202020204" pitchFamily="34" charset="0"/>
              </a:rPr>
              <a:t> Selenium automates browsers. That’s it!  what you can do with that power is entirely up to you!</a:t>
            </a:r>
          </a:p>
          <a:p>
            <a:pPr>
              <a:lnSpc>
                <a:spcPct val="107000"/>
              </a:lnSpc>
              <a:spcBef>
                <a:spcPts val="0"/>
              </a:spcBef>
              <a:spcAft>
                <a:spcPts val="800"/>
              </a:spcAft>
            </a:pPr>
            <a:r>
              <a:rPr lang="en-US" i="1" dirty="0"/>
              <a:t>What is selenium ? </a:t>
            </a:r>
          </a:p>
        </p:txBody>
      </p:sp>
      <p:pic>
        <p:nvPicPr>
          <p:cNvPr id="4" name="Picture 3" descr="Selenium 3 vs. Selenium 4 - TestProject">
            <a:extLst>
              <a:ext uri="{FF2B5EF4-FFF2-40B4-BE49-F238E27FC236}">
                <a16:creationId xmlns:a16="http://schemas.microsoft.com/office/drawing/2014/main" id="{85D19F83-D501-5906-AD66-45C83549D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0" y="3733672"/>
            <a:ext cx="5992426" cy="2689323"/>
          </a:xfrm>
          <a:prstGeom prst="rect">
            <a:avLst/>
          </a:prstGeom>
          <a:noFill/>
          <a:ln>
            <a:noFill/>
          </a:ln>
        </p:spPr>
      </p:pic>
      <p:pic>
        <p:nvPicPr>
          <p:cNvPr id="2" name="Google Shape;137;p5">
            <a:extLst>
              <a:ext uri="{FF2B5EF4-FFF2-40B4-BE49-F238E27FC236}">
                <a16:creationId xmlns:a16="http://schemas.microsoft.com/office/drawing/2014/main" id="{52F1B3F7-432D-BE37-6A5A-082C72D069DB}"/>
              </a:ext>
            </a:extLst>
          </p:cNvPr>
          <p:cNvPicPr preferRelativeResize="0"/>
          <p:nvPr/>
        </p:nvPicPr>
        <p:blipFill rotWithShape="1">
          <a:blip r:embed="rId3">
            <a:alphaModFix/>
          </a:blip>
          <a:srcRect/>
          <a:stretch/>
        </p:blipFill>
        <p:spPr>
          <a:xfrm>
            <a:off x="10777901" y="249"/>
            <a:ext cx="1348995" cy="869511"/>
          </a:xfrm>
          <a:prstGeom prst="rect">
            <a:avLst/>
          </a:prstGeom>
          <a:noFill/>
          <a:ln>
            <a:noFill/>
          </a:ln>
        </p:spPr>
      </p:pic>
      <p:sp>
        <p:nvSpPr>
          <p:cNvPr id="5" name="Date Placeholder 4">
            <a:extLst>
              <a:ext uri="{FF2B5EF4-FFF2-40B4-BE49-F238E27FC236}">
                <a16:creationId xmlns:a16="http://schemas.microsoft.com/office/drawing/2014/main" id="{269EB39A-D995-797C-88B5-08741825493C}"/>
              </a:ext>
            </a:extLst>
          </p:cNvPr>
          <p:cNvSpPr>
            <a:spLocks noGrp="1"/>
          </p:cNvSpPr>
          <p:nvPr>
            <p:ph type="dt" sz="half" idx="10"/>
          </p:nvPr>
        </p:nvSpPr>
        <p:spPr/>
        <p:txBody>
          <a:bodyPr/>
          <a:lstStyle/>
          <a:p>
            <a:fld id="{C60CC213-22BF-4FAF-9D7B-213B25BAAAD9}" type="datetime1">
              <a:rPr lang="en-US" smtClean="0"/>
              <a:t>7/24/2023</a:t>
            </a:fld>
            <a:endParaRPr lang="en-US"/>
          </a:p>
        </p:txBody>
      </p:sp>
      <p:sp>
        <p:nvSpPr>
          <p:cNvPr id="6" name="Footer Placeholder 5">
            <a:extLst>
              <a:ext uri="{FF2B5EF4-FFF2-40B4-BE49-F238E27FC236}">
                <a16:creationId xmlns:a16="http://schemas.microsoft.com/office/drawing/2014/main" id="{8F3F64DA-1867-ACB9-1D38-752DC265962F}"/>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44D88F29-E6AD-F143-BDF3-A5DCBDF16D66}"/>
              </a:ext>
            </a:extLst>
          </p:cNvPr>
          <p:cNvSpPr>
            <a:spLocks noGrp="1"/>
          </p:cNvSpPr>
          <p:nvPr>
            <p:ph type="sldNum" sz="quarter" idx="12"/>
          </p:nvPr>
        </p:nvSpPr>
        <p:spPr/>
        <p:txBody>
          <a:bodyPr/>
          <a:lstStyle/>
          <a:p>
            <a:fld id="{9E4B46C7-3753-4BDD-8496-2797342392DE}" type="slidenum">
              <a:rPr lang="en-US" smtClean="0"/>
              <a:t>3</a:t>
            </a:fld>
            <a:endParaRPr lang="en-US"/>
          </a:p>
        </p:txBody>
      </p:sp>
    </p:spTree>
    <p:extLst>
      <p:ext uri="{BB962C8B-B14F-4D97-AF65-F5344CB8AC3E}">
        <p14:creationId xmlns:p14="http://schemas.microsoft.com/office/powerpoint/2010/main" val="263447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373E1-75C7-E572-6F2F-A3ADBB671442}"/>
              </a:ext>
            </a:extLst>
          </p:cNvPr>
          <p:cNvSpPr>
            <a:spLocks noGrp="1"/>
          </p:cNvSpPr>
          <p:nvPr>
            <p:ph idx="1"/>
          </p:nvPr>
        </p:nvSpPr>
        <p:spPr>
          <a:xfrm>
            <a:off x="348672" y="203200"/>
            <a:ext cx="11843327" cy="6567055"/>
          </a:xfrm>
        </p:spPr>
        <p:txBody>
          <a:bodyPr/>
          <a:lstStyle/>
          <a:p>
            <a:r>
              <a:rPr lang="en-US" sz="1400" dirty="0">
                <a:solidFill>
                  <a:srgbClr val="80F2F6"/>
                </a:solidFill>
                <a:highlight>
                  <a:srgbClr val="000000"/>
                </a:highlight>
                <a:latin typeface="Consolas" panose="020B0609020204030204" pitchFamily="49" charset="0"/>
              </a:rPr>
              <a:t>1.Scrol to an element:</a:t>
            </a:r>
          </a:p>
          <a:p>
            <a:r>
              <a:rPr lang="en-US" sz="1400" dirty="0" err="1">
                <a:solidFill>
                  <a:srgbClr val="80F2F6"/>
                </a:solidFill>
                <a:highlight>
                  <a:srgbClr val="000000"/>
                </a:highlight>
                <a:latin typeface="Consolas" panose="020B0609020204030204" pitchFamily="49" charset="0"/>
              </a:rPr>
              <a:t>JavascriptExecutor</a:t>
            </a:r>
            <a:r>
              <a:rPr lang="en-US" sz="1400" dirty="0">
                <a:solidFill>
                  <a:srgbClr val="D9E8F7"/>
                </a:solidFill>
                <a:highlight>
                  <a:srgbClr val="000000"/>
                </a:highlight>
                <a:latin typeface="Consolas" panose="020B0609020204030204" pitchFamily="49" charset="0"/>
              </a:rPr>
              <a:t> </a:t>
            </a:r>
            <a:r>
              <a:rPr lang="en-US" sz="1400" dirty="0" err="1">
                <a:solidFill>
                  <a:srgbClr val="F2F200"/>
                </a:solidFill>
                <a:highlight>
                  <a:srgbClr val="000000"/>
                </a:highlight>
                <a:latin typeface="Consolas" panose="020B0609020204030204" pitchFamily="49" charset="0"/>
              </a:rPr>
              <a:t>js</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F9FAF4"/>
                </a:solidFill>
                <a:highlight>
                  <a:srgbClr val="000000"/>
                </a:highlight>
                <a:latin typeface="Consolas" panose="020B0609020204030204" pitchFamily="49" charset="0"/>
              </a:rPr>
              <a:t>((</a:t>
            </a:r>
            <a:r>
              <a:rPr lang="en-US" sz="1400" dirty="0" err="1">
                <a:solidFill>
                  <a:srgbClr val="80F2F6"/>
                </a:solidFill>
                <a:highlight>
                  <a:srgbClr val="000000"/>
                </a:highlight>
                <a:latin typeface="Consolas" panose="020B0609020204030204" pitchFamily="49" charset="0"/>
              </a:rPr>
              <a:t>JavascriptExecutor</a:t>
            </a:r>
            <a:r>
              <a:rPr lang="en-US" sz="1400" dirty="0">
                <a:solidFill>
                  <a:srgbClr val="F9FAF4"/>
                </a:solidFill>
                <a:highlight>
                  <a:srgbClr val="000000"/>
                </a:highlight>
                <a:latin typeface="Consolas" panose="020B0609020204030204" pitchFamily="49" charset="0"/>
              </a:rPr>
              <a:t>)</a:t>
            </a:r>
            <a:r>
              <a:rPr lang="en-US" sz="1400" dirty="0">
                <a:solidFill>
                  <a:srgbClr val="79ABFF"/>
                </a:solidFill>
                <a:highlight>
                  <a:srgbClr val="000000"/>
                </a:highlight>
                <a:latin typeface="Consolas" panose="020B0609020204030204" pitchFamily="49" charset="0"/>
              </a:rPr>
              <a:t>driver</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endParaRPr lang="en-US" sz="1400" dirty="0">
              <a:solidFill>
                <a:srgbClr val="F3EC79"/>
              </a:solidFill>
              <a:highlight>
                <a:srgbClr val="000000"/>
              </a:highlight>
              <a:latin typeface="Consolas" panose="020B0609020204030204" pitchFamily="49" charset="0"/>
            </a:endParaRPr>
          </a:p>
          <a:p>
            <a:r>
              <a:rPr lang="en-US" sz="1400" dirty="0" err="1">
                <a:solidFill>
                  <a:srgbClr val="F3EC79"/>
                </a:solidFill>
                <a:highlight>
                  <a:srgbClr val="000000"/>
                </a:highlight>
                <a:latin typeface="Consolas" panose="020B0609020204030204" pitchFamily="49" charset="0"/>
              </a:rPr>
              <a:t>js</a:t>
            </a:r>
            <a:r>
              <a:rPr lang="en-US" sz="1400" dirty="0" err="1">
                <a:solidFill>
                  <a:srgbClr val="E6E6FA"/>
                </a:solidFill>
                <a:highlight>
                  <a:srgbClr val="000000"/>
                </a:highlight>
                <a:latin typeface="Consolas" panose="020B0609020204030204" pitchFamily="49" charset="0"/>
              </a:rPr>
              <a:t>.</a:t>
            </a:r>
            <a:r>
              <a:rPr lang="en-US" sz="1400" dirty="0" err="1">
                <a:solidFill>
                  <a:srgbClr val="80F6A7"/>
                </a:solidFill>
                <a:highlight>
                  <a:srgbClr val="000000"/>
                </a:highlight>
                <a:latin typeface="Consolas" panose="020B0609020204030204" pitchFamily="49" charset="0"/>
              </a:rPr>
              <a:t>executeScript</a:t>
            </a:r>
            <a:r>
              <a:rPr lang="en-US" sz="1400" dirty="0">
                <a:solidFill>
                  <a:srgbClr val="F9FAF4"/>
                </a:solidFill>
                <a:highlight>
                  <a:srgbClr val="000000"/>
                </a:highlight>
                <a:latin typeface="Consolas" panose="020B0609020204030204" pitchFamily="49" charset="0"/>
              </a:rPr>
              <a:t>(</a:t>
            </a:r>
            <a:r>
              <a:rPr lang="en-US" sz="1400" dirty="0">
                <a:solidFill>
                  <a:srgbClr val="17C6A3"/>
                </a:solidFill>
                <a:highlight>
                  <a:srgbClr val="000000"/>
                </a:highlight>
                <a:latin typeface="Consolas" panose="020B0609020204030204" pitchFamily="49" charset="0"/>
              </a:rPr>
              <a:t>"arguments[0].</a:t>
            </a:r>
            <a:r>
              <a:rPr lang="en-US" sz="1400" dirty="0" err="1">
                <a:solidFill>
                  <a:srgbClr val="17C6A3"/>
                </a:solidFill>
                <a:highlight>
                  <a:srgbClr val="000000"/>
                </a:highlight>
                <a:latin typeface="Consolas" panose="020B0609020204030204" pitchFamily="49" charset="0"/>
              </a:rPr>
              <a:t>scrollIntoView</a:t>
            </a:r>
            <a:r>
              <a:rPr lang="en-US" sz="1400" dirty="0">
                <a:solidFill>
                  <a:srgbClr val="17C6A3"/>
                </a:solidFill>
                <a:highlight>
                  <a:srgbClr val="000000"/>
                </a:highlight>
                <a:latin typeface="Consolas" panose="020B0609020204030204" pitchFamily="49" charset="0"/>
              </a:rPr>
              <a:t>(true);"</a:t>
            </a:r>
            <a:r>
              <a:rPr lang="en-US" sz="1400" dirty="0">
                <a:solidFill>
                  <a:srgbClr val="E6E6FA"/>
                </a:solidFill>
                <a:highlight>
                  <a:srgbClr val="000000"/>
                </a:highlight>
                <a:latin typeface="Consolas" panose="020B0609020204030204" pitchFamily="49" charset="0"/>
              </a:rPr>
              <a:t>,</a:t>
            </a:r>
            <a:r>
              <a:rPr lang="en-US" sz="1400" dirty="0">
                <a:solidFill>
                  <a:srgbClr val="79ABFF"/>
                </a:solidFill>
                <a:highlight>
                  <a:srgbClr val="000000"/>
                </a:highlight>
                <a:latin typeface="Consolas" panose="020B0609020204030204" pitchFamily="49" charset="0"/>
              </a:rPr>
              <a:t>element</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endParaRPr lang="en-US" sz="1800" dirty="0">
              <a:solidFill>
                <a:srgbClr val="E6E6FA"/>
              </a:solidFill>
              <a:highlight>
                <a:srgbClr val="000000"/>
              </a:highlight>
              <a:latin typeface="Consolas" panose="020B0609020204030204" pitchFamily="49" charset="0"/>
            </a:endParaRPr>
          </a:p>
          <a:p>
            <a:r>
              <a:rPr lang="en-US" sz="1400" dirty="0">
                <a:solidFill>
                  <a:srgbClr val="E6E6FA"/>
                </a:solidFill>
                <a:highlight>
                  <a:srgbClr val="000000"/>
                </a:highlight>
                <a:latin typeface="Consolas" panose="020B0609020204030204" pitchFamily="49" charset="0"/>
              </a:rPr>
              <a:t>2. Click an element:</a:t>
            </a:r>
          </a:p>
          <a:p>
            <a:pPr algn="l"/>
            <a:r>
              <a:rPr lang="en-US" sz="1400" dirty="0" err="1">
                <a:solidFill>
                  <a:srgbClr val="80F2F6"/>
                </a:solidFill>
                <a:highlight>
                  <a:srgbClr val="000000"/>
                </a:highlight>
                <a:latin typeface="Consolas" panose="020B0609020204030204" pitchFamily="49" charset="0"/>
              </a:rPr>
              <a:t>JavascriptExecutor</a:t>
            </a:r>
            <a:r>
              <a:rPr lang="en-US" sz="1400" dirty="0">
                <a:solidFill>
                  <a:srgbClr val="D9E8F7"/>
                </a:solidFill>
                <a:highlight>
                  <a:srgbClr val="000000"/>
                </a:highlight>
                <a:latin typeface="Consolas" panose="020B0609020204030204" pitchFamily="49" charset="0"/>
              </a:rPr>
              <a:t> </a:t>
            </a:r>
            <a:r>
              <a:rPr lang="en-US" sz="1400" dirty="0" err="1">
                <a:solidFill>
                  <a:srgbClr val="F2F200"/>
                </a:solidFill>
                <a:highlight>
                  <a:srgbClr val="000000"/>
                </a:highlight>
                <a:latin typeface="Consolas" panose="020B0609020204030204" pitchFamily="49" charset="0"/>
              </a:rPr>
              <a:t>js</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F9FAF4"/>
                </a:solidFill>
                <a:highlight>
                  <a:srgbClr val="000000"/>
                </a:highlight>
                <a:latin typeface="Consolas" panose="020B0609020204030204" pitchFamily="49" charset="0"/>
              </a:rPr>
              <a:t>((</a:t>
            </a:r>
            <a:r>
              <a:rPr lang="en-US" sz="1400" dirty="0" err="1">
                <a:solidFill>
                  <a:srgbClr val="80F2F6"/>
                </a:solidFill>
                <a:highlight>
                  <a:srgbClr val="000000"/>
                </a:highlight>
                <a:latin typeface="Consolas" panose="020B0609020204030204" pitchFamily="49" charset="0"/>
              </a:rPr>
              <a:t>JavascriptExecutor</a:t>
            </a:r>
            <a:r>
              <a:rPr lang="en-US" sz="1400" dirty="0">
                <a:solidFill>
                  <a:srgbClr val="F9FAF4"/>
                </a:solidFill>
                <a:highlight>
                  <a:srgbClr val="000000"/>
                </a:highlight>
                <a:latin typeface="Consolas" panose="020B0609020204030204" pitchFamily="49" charset="0"/>
              </a:rPr>
              <a:t>)</a:t>
            </a:r>
            <a:r>
              <a:rPr lang="en-US" sz="1400" dirty="0">
                <a:solidFill>
                  <a:srgbClr val="79ABFF"/>
                </a:solidFill>
                <a:highlight>
                  <a:srgbClr val="000000"/>
                </a:highlight>
                <a:latin typeface="Consolas" panose="020B0609020204030204" pitchFamily="49" charset="0"/>
              </a:rPr>
              <a:t>driver</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err="1">
                <a:solidFill>
                  <a:srgbClr val="F3EC79"/>
                </a:solidFill>
                <a:highlight>
                  <a:srgbClr val="000000"/>
                </a:highlight>
                <a:latin typeface="Consolas" panose="020B0609020204030204" pitchFamily="49" charset="0"/>
              </a:rPr>
              <a:t>js</a:t>
            </a:r>
            <a:r>
              <a:rPr lang="en-US" sz="1400" dirty="0" err="1">
                <a:solidFill>
                  <a:srgbClr val="E6E6FA"/>
                </a:solidFill>
                <a:highlight>
                  <a:srgbClr val="000000"/>
                </a:highlight>
                <a:latin typeface="Consolas" panose="020B0609020204030204" pitchFamily="49" charset="0"/>
              </a:rPr>
              <a:t>.</a:t>
            </a:r>
            <a:r>
              <a:rPr lang="en-US" sz="1400" dirty="0" err="1">
                <a:solidFill>
                  <a:srgbClr val="80F6A7"/>
                </a:solidFill>
                <a:highlight>
                  <a:srgbClr val="000000"/>
                </a:highlight>
                <a:latin typeface="Consolas" panose="020B0609020204030204" pitchFamily="49" charset="0"/>
              </a:rPr>
              <a:t>executeAsyncScript</a:t>
            </a:r>
            <a:r>
              <a:rPr lang="en-US" sz="1400" dirty="0">
                <a:solidFill>
                  <a:srgbClr val="F9FAF4"/>
                </a:solidFill>
                <a:highlight>
                  <a:srgbClr val="000000"/>
                </a:highlight>
                <a:latin typeface="Consolas" panose="020B0609020204030204" pitchFamily="49" charset="0"/>
              </a:rPr>
              <a:t>(</a:t>
            </a:r>
            <a:r>
              <a:rPr lang="en-US" sz="1400" dirty="0">
                <a:solidFill>
                  <a:srgbClr val="17C6A3"/>
                </a:solidFill>
                <a:highlight>
                  <a:srgbClr val="000000"/>
                </a:highlight>
                <a:latin typeface="Consolas" panose="020B0609020204030204" pitchFamily="49" charset="0"/>
              </a:rPr>
              <a:t>"arguments[0].click"</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element</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endParaRPr lang="en-US" sz="1400" dirty="0">
              <a:solidFill>
                <a:srgbClr val="E6E6FA"/>
              </a:solidFill>
              <a:highlight>
                <a:srgbClr val="000000"/>
              </a:highlight>
              <a:latin typeface="Consolas" panose="020B0609020204030204" pitchFamily="49" charset="0"/>
            </a:endParaRPr>
          </a:p>
          <a:p>
            <a:pPr algn="l"/>
            <a:r>
              <a:rPr lang="en-US" sz="1400" dirty="0">
                <a:solidFill>
                  <a:srgbClr val="E6E6FA"/>
                </a:solidFill>
                <a:highlight>
                  <a:srgbClr val="000000"/>
                </a:highlight>
                <a:latin typeface="Consolas" panose="020B0609020204030204" pitchFamily="49" charset="0"/>
              </a:rPr>
              <a:t>3. </a:t>
            </a:r>
            <a:r>
              <a:rPr lang="en-US" sz="1400" dirty="0" err="1">
                <a:solidFill>
                  <a:srgbClr val="E6E6FA"/>
                </a:solidFill>
                <a:highlight>
                  <a:srgbClr val="000000"/>
                </a:highlight>
                <a:latin typeface="Consolas" panose="020B0609020204030204" pitchFamily="49" charset="0"/>
              </a:rPr>
              <a:t>Sendkkeys</a:t>
            </a:r>
            <a:r>
              <a:rPr lang="en-US" sz="1400" dirty="0">
                <a:solidFill>
                  <a:srgbClr val="E6E6FA"/>
                </a:solidFill>
                <a:highlight>
                  <a:srgbClr val="000000"/>
                </a:highlight>
                <a:latin typeface="Consolas" panose="020B0609020204030204" pitchFamily="49" charset="0"/>
              </a:rPr>
              <a:t>:</a:t>
            </a:r>
          </a:p>
          <a:p>
            <a:pPr algn="l"/>
            <a:r>
              <a:rPr lang="en-US" sz="1400" dirty="0" err="1">
                <a:solidFill>
                  <a:srgbClr val="80F2F6"/>
                </a:solidFill>
                <a:highlight>
                  <a:srgbClr val="000000"/>
                </a:highlight>
                <a:latin typeface="Consolas" panose="020B0609020204030204" pitchFamily="49" charset="0"/>
              </a:rPr>
              <a:t>JavascriptExecutor</a:t>
            </a:r>
            <a:r>
              <a:rPr lang="en-US" sz="1400" dirty="0">
                <a:solidFill>
                  <a:srgbClr val="D9E8F7"/>
                </a:solidFill>
                <a:highlight>
                  <a:srgbClr val="000000"/>
                </a:highlight>
                <a:latin typeface="Consolas" panose="020B0609020204030204" pitchFamily="49" charset="0"/>
              </a:rPr>
              <a:t> </a:t>
            </a:r>
            <a:r>
              <a:rPr lang="en-US" sz="1400" dirty="0" err="1">
                <a:solidFill>
                  <a:srgbClr val="F2F200"/>
                </a:solidFill>
                <a:highlight>
                  <a:srgbClr val="000000"/>
                </a:highlight>
                <a:latin typeface="Consolas" panose="020B0609020204030204" pitchFamily="49" charset="0"/>
              </a:rPr>
              <a:t>js</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F9FAF4"/>
                </a:solidFill>
                <a:highlight>
                  <a:srgbClr val="000000"/>
                </a:highlight>
                <a:latin typeface="Consolas" panose="020B0609020204030204" pitchFamily="49" charset="0"/>
              </a:rPr>
              <a:t>((</a:t>
            </a:r>
            <a:r>
              <a:rPr lang="en-US" sz="1400" dirty="0" err="1">
                <a:solidFill>
                  <a:srgbClr val="80F2F6"/>
                </a:solidFill>
                <a:highlight>
                  <a:srgbClr val="000000"/>
                </a:highlight>
                <a:latin typeface="Consolas" panose="020B0609020204030204" pitchFamily="49" charset="0"/>
              </a:rPr>
              <a:t>JavascriptExecutor</a:t>
            </a:r>
            <a:r>
              <a:rPr lang="en-US" sz="1400" dirty="0">
                <a:solidFill>
                  <a:srgbClr val="F9FAF4"/>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driver</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err="1">
                <a:solidFill>
                  <a:srgbClr val="F3EC79"/>
                </a:solidFill>
                <a:highlight>
                  <a:srgbClr val="000000"/>
                </a:highlight>
                <a:latin typeface="Consolas" panose="020B0609020204030204" pitchFamily="49" charset="0"/>
              </a:rPr>
              <a:t>js</a:t>
            </a:r>
            <a:r>
              <a:rPr lang="en-US" sz="1400" dirty="0" err="1">
                <a:solidFill>
                  <a:srgbClr val="E6E6FA"/>
                </a:solidFill>
                <a:highlight>
                  <a:srgbClr val="000000"/>
                </a:highlight>
                <a:latin typeface="Consolas" panose="020B0609020204030204" pitchFamily="49" charset="0"/>
              </a:rPr>
              <a:t>.</a:t>
            </a:r>
            <a:r>
              <a:rPr lang="en-US" sz="1400" dirty="0" err="1">
                <a:solidFill>
                  <a:srgbClr val="80F6A7"/>
                </a:solidFill>
                <a:highlight>
                  <a:srgbClr val="000000"/>
                </a:highlight>
                <a:latin typeface="Consolas" panose="020B0609020204030204" pitchFamily="49" charset="0"/>
              </a:rPr>
              <a:t>executeScript</a:t>
            </a:r>
            <a:r>
              <a:rPr lang="en-US" sz="1400" dirty="0">
                <a:solidFill>
                  <a:srgbClr val="F9FAF4"/>
                </a:solidFill>
                <a:highlight>
                  <a:srgbClr val="000000"/>
                </a:highlight>
                <a:latin typeface="Consolas" panose="020B0609020204030204" pitchFamily="49" charset="0"/>
              </a:rPr>
              <a:t>(</a:t>
            </a:r>
            <a:r>
              <a:rPr lang="en-US" sz="1400" dirty="0">
                <a:solidFill>
                  <a:srgbClr val="17C6A3"/>
                </a:solidFill>
                <a:highlight>
                  <a:srgbClr val="000000"/>
                </a:highlight>
                <a:latin typeface="Consolas" panose="020B0609020204030204" pitchFamily="49" charset="0"/>
              </a:rPr>
              <a:t>"</a:t>
            </a:r>
            <a:r>
              <a:rPr lang="en-US" sz="1400" dirty="0" err="1">
                <a:solidFill>
                  <a:srgbClr val="17C6A3"/>
                </a:solidFill>
                <a:highlight>
                  <a:srgbClr val="000000"/>
                </a:highlight>
                <a:latin typeface="Consolas" panose="020B0609020204030204" pitchFamily="49" charset="0"/>
              </a:rPr>
              <a:t>document.getElementById</a:t>
            </a:r>
            <a:r>
              <a:rPr lang="en-US" sz="1400" dirty="0">
                <a:solidFill>
                  <a:srgbClr val="17C6A3"/>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element</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17C6A3"/>
                </a:solidFill>
                <a:highlight>
                  <a:srgbClr val="000000"/>
                </a:highlight>
                <a:latin typeface="Consolas" panose="020B0609020204030204" pitchFamily="49" charset="0"/>
              </a:rPr>
              <a:t>"').value='"</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value</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17C6A3"/>
                </a:solidFill>
                <a:highlight>
                  <a:srgbClr val="000000"/>
                </a:highlight>
                <a:latin typeface="Consolas" panose="020B0609020204030204" pitchFamily="49" charset="0"/>
              </a:rPr>
              <a:t>“’”</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a:solidFill>
                  <a:srgbClr val="80F2F6"/>
                </a:solidFill>
                <a:highlight>
                  <a:srgbClr val="000000"/>
                </a:highlight>
                <a:latin typeface="Consolas" panose="020B0609020204030204" pitchFamily="49" charset="0"/>
              </a:rPr>
              <a:t>4.SelectCalenderDate:</a:t>
            </a:r>
          </a:p>
          <a:p>
            <a:pPr algn="l"/>
            <a:r>
              <a:rPr lang="en-US" sz="1400" dirty="0" err="1">
                <a:solidFill>
                  <a:srgbClr val="80F2F6"/>
                </a:solidFill>
                <a:highlight>
                  <a:srgbClr val="000000"/>
                </a:highlight>
                <a:latin typeface="Consolas" panose="020B0609020204030204" pitchFamily="49" charset="0"/>
              </a:rPr>
              <a:t>JavascriptExecutor</a:t>
            </a:r>
            <a:r>
              <a:rPr lang="en-US" sz="1400" dirty="0">
                <a:solidFill>
                  <a:srgbClr val="D9E8F7"/>
                </a:solidFill>
                <a:highlight>
                  <a:srgbClr val="000000"/>
                </a:highlight>
                <a:latin typeface="Consolas" panose="020B0609020204030204" pitchFamily="49" charset="0"/>
              </a:rPr>
              <a:t> </a:t>
            </a:r>
            <a:r>
              <a:rPr lang="en-US" sz="1400" dirty="0" err="1">
                <a:solidFill>
                  <a:srgbClr val="F2F200"/>
                </a:solidFill>
                <a:highlight>
                  <a:srgbClr val="000000"/>
                </a:highlight>
                <a:latin typeface="Consolas" panose="020B0609020204030204" pitchFamily="49" charset="0"/>
              </a:rPr>
              <a:t>js</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F9FAF4"/>
                </a:solidFill>
                <a:highlight>
                  <a:srgbClr val="000000"/>
                </a:highlight>
                <a:latin typeface="Consolas" panose="020B0609020204030204" pitchFamily="49" charset="0"/>
              </a:rPr>
              <a:t>((</a:t>
            </a:r>
            <a:r>
              <a:rPr lang="en-US" sz="1400" dirty="0" err="1">
                <a:solidFill>
                  <a:srgbClr val="80F2F6"/>
                </a:solidFill>
                <a:highlight>
                  <a:srgbClr val="000000"/>
                </a:highlight>
                <a:latin typeface="Consolas" panose="020B0609020204030204" pitchFamily="49" charset="0"/>
              </a:rPr>
              <a:t>JavascriptExecutor</a:t>
            </a:r>
            <a:r>
              <a:rPr lang="en-US" sz="1400" dirty="0">
                <a:solidFill>
                  <a:srgbClr val="F9FAF4"/>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driver</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err="1">
                <a:solidFill>
                  <a:srgbClr val="F3EC79"/>
                </a:solidFill>
                <a:highlight>
                  <a:srgbClr val="000000"/>
                </a:highlight>
                <a:latin typeface="Consolas" panose="020B0609020204030204" pitchFamily="49" charset="0"/>
              </a:rPr>
              <a:t>js</a:t>
            </a:r>
            <a:r>
              <a:rPr lang="en-US" sz="1400" dirty="0" err="1">
                <a:solidFill>
                  <a:srgbClr val="E6E6FA"/>
                </a:solidFill>
                <a:highlight>
                  <a:srgbClr val="000000"/>
                </a:highlight>
                <a:latin typeface="Consolas" panose="020B0609020204030204" pitchFamily="49" charset="0"/>
              </a:rPr>
              <a:t>.</a:t>
            </a:r>
            <a:r>
              <a:rPr lang="en-US" sz="1400" dirty="0" err="1">
                <a:solidFill>
                  <a:srgbClr val="80F6A7"/>
                </a:solidFill>
                <a:highlight>
                  <a:srgbClr val="000000"/>
                </a:highlight>
                <a:latin typeface="Consolas" panose="020B0609020204030204" pitchFamily="49" charset="0"/>
              </a:rPr>
              <a:t>executeScript</a:t>
            </a:r>
            <a:r>
              <a:rPr lang="en-US" sz="1400" dirty="0">
                <a:solidFill>
                  <a:srgbClr val="F9FAF4"/>
                </a:solidFill>
                <a:highlight>
                  <a:srgbClr val="000000"/>
                </a:highlight>
                <a:latin typeface="Consolas" panose="020B0609020204030204" pitchFamily="49" charset="0"/>
              </a:rPr>
              <a:t>(</a:t>
            </a:r>
            <a:r>
              <a:rPr lang="en-US" sz="1400" dirty="0">
                <a:solidFill>
                  <a:srgbClr val="17C6A3"/>
                </a:solidFill>
                <a:highlight>
                  <a:srgbClr val="000000"/>
                </a:highlight>
                <a:latin typeface="Consolas" panose="020B0609020204030204" pitchFamily="49" charset="0"/>
              </a:rPr>
              <a:t>"arguments[0].</a:t>
            </a:r>
            <a:r>
              <a:rPr lang="en-US" sz="1400" dirty="0" err="1">
                <a:solidFill>
                  <a:srgbClr val="17C6A3"/>
                </a:solidFill>
                <a:highlight>
                  <a:srgbClr val="000000"/>
                </a:highlight>
                <a:latin typeface="Consolas" panose="020B0609020204030204" pitchFamily="49" charset="0"/>
              </a:rPr>
              <a:t>setAttribute</a:t>
            </a:r>
            <a:r>
              <a:rPr lang="en-US" sz="1400" dirty="0">
                <a:solidFill>
                  <a:srgbClr val="17C6A3"/>
                </a:solidFill>
                <a:highlight>
                  <a:srgbClr val="000000"/>
                </a:highlight>
                <a:latin typeface="Consolas" panose="020B0609020204030204" pitchFamily="49" charset="0"/>
              </a:rPr>
              <a:t>('value','"</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date</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17C6A3"/>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79ABFF"/>
                </a:solidFill>
                <a:highlight>
                  <a:srgbClr val="000000"/>
                </a:highlight>
                <a:latin typeface="Consolas" panose="020B0609020204030204" pitchFamily="49" charset="0"/>
              </a:rPr>
              <a:t>element</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endParaRPr lang="en-US" sz="1400" dirty="0">
              <a:solidFill>
                <a:srgbClr val="E6E6FA"/>
              </a:solidFill>
              <a:highlight>
                <a:srgbClr val="000000"/>
              </a:highlight>
              <a:latin typeface="Consolas" panose="020B0609020204030204" pitchFamily="49" charset="0"/>
            </a:endParaRPr>
          </a:p>
          <a:p>
            <a:pPr algn="l"/>
            <a:r>
              <a:rPr lang="en-US" sz="1400" dirty="0">
                <a:solidFill>
                  <a:srgbClr val="E6E6FA"/>
                </a:solidFill>
                <a:highlight>
                  <a:srgbClr val="000000"/>
                </a:highlight>
                <a:latin typeface="Consolas" panose="020B0609020204030204" pitchFamily="49" charset="0"/>
              </a:rPr>
              <a:t>5.Get title of the page: </a:t>
            </a:r>
          </a:p>
        </p:txBody>
      </p:sp>
      <p:sp>
        <p:nvSpPr>
          <p:cNvPr id="5" name="TextBox 4">
            <a:extLst>
              <a:ext uri="{FF2B5EF4-FFF2-40B4-BE49-F238E27FC236}">
                <a16:creationId xmlns:a16="http://schemas.microsoft.com/office/drawing/2014/main" id="{2B5D46A5-B8FC-3E2D-4B96-A5AE7AEFCDB1}"/>
              </a:ext>
            </a:extLst>
          </p:cNvPr>
          <p:cNvSpPr txBox="1"/>
          <p:nvPr/>
        </p:nvSpPr>
        <p:spPr>
          <a:xfrm>
            <a:off x="563417" y="4934075"/>
            <a:ext cx="7555345" cy="738664"/>
          </a:xfrm>
          <a:prstGeom prst="rect">
            <a:avLst/>
          </a:prstGeom>
          <a:noFill/>
        </p:spPr>
        <p:txBody>
          <a:bodyPr wrap="square">
            <a:spAutoFit/>
          </a:bodyPr>
          <a:lstStyle/>
          <a:p>
            <a:pPr algn="l"/>
            <a:r>
              <a:rPr lang="en-US" sz="1400" dirty="0">
                <a:solidFill>
                  <a:srgbClr val="1290C3"/>
                </a:solidFill>
                <a:highlight>
                  <a:srgbClr val="000000"/>
                </a:highlight>
                <a:latin typeface="Consolas" panose="020B0609020204030204" pitchFamily="49" charset="0"/>
              </a:rPr>
              <a:t>String</a:t>
            </a:r>
            <a:r>
              <a:rPr lang="en-US" sz="1400" dirty="0">
                <a:solidFill>
                  <a:srgbClr val="D9E8F7"/>
                </a:solidFill>
                <a:highlight>
                  <a:srgbClr val="000000"/>
                </a:highlight>
                <a:latin typeface="Consolas" panose="020B0609020204030204" pitchFamily="49" charset="0"/>
              </a:rPr>
              <a:t> </a:t>
            </a:r>
            <a:r>
              <a:rPr lang="en-US" sz="1400" dirty="0">
                <a:solidFill>
                  <a:srgbClr val="F2F200"/>
                </a:solidFill>
                <a:highlight>
                  <a:srgbClr val="000000"/>
                </a:highlight>
                <a:latin typeface="Consolas" panose="020B0609020204030204" pitchFamily="49" charset="0"/>
              </a:rPr>
              <a:t>script</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17C6A3"/>
                </a:solidFill>
                <a:highlight>
                  <a:srgbClr val="000000"/>
                </a:highlight>
                <a:latin typeface="Consolas" panose="020B0609020204030204" pitchFamily="49" charset="0"/>
              </a:rPr>
              <a:t>" return </a:t>
            </a:r>
            <a:r>
              <a:rPr lang="en-US" sz="1400" dirty="0" err="1">
                <a:solidFill>
                  <a:srgbClr val="17C6A3"/>
                </a:solidFill>
                <a:highlight>
                  <a:srgbClr val="000000"/>
                </a:highlight>
                <a:latin typeface="Consolas" panose="020B0609020204030204" pitchFamily="49" charset="0"/>
              </a:rPr>
              <a:t>document.title</a:t>
            </a:r>
            <a:r>
              <a:rPr lang="en-US" sz="1400" dirty="0">
                <a:solidFill>
                  <a:srgbClr val="17C6A3"/>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a:solidFill>
                  <a:srgbClr val="1290C3"/>
                </a:solidFill>
                <a:highlight>
                  <a:srgbClr val="000000"/>
                </a:highlight>
                <a:latin typeface="Consolas" panose="020B0609020204030204" pitchFamily="49" charset="0"/>
              </a:rPr>
              <a:t>String</a:t>
            </a:r>
            <a:r>
              <a:rPr lang="en-US" sz="1400" dirty="0">
                <a:solidFill>
                  <a:srgbClr val="D9E8F7"/>
                </a:solidFill>
                <a:highlight>
                  <a:srgbClr val="000000"/>
                </a:highlight>
                <a:latin typeface="Consolas" panose="020B0609020204030204" pitchFamily="49" charset="0"/>
              </a:rPr>
              <a:t> </a:t>
            </a:r>
            <a:r>
              <a:rPr lang="en-US" sz="1400" dirty="0">
                <a:solidFill>
                  <a:srgbClr val="F2F200"/>
                </a:solidFill>
                <a:highlight>
                  <a:srgbClr val="000000"/>
                </a:highlight>
                <a:latin typeface="Consolas" panose="020B0609020204030204" pitchFamily="49" charset="0"/>
              </a:rPr>
              <a:t>title</a:t>
            </a:r>
            <a:r>
              <a:rPr lang="en-US" sz="1400" dirty="0">
                <a:solidFill>
                  <a:srgbClr val="D9E8F7"/>
                </a:solidFill>
                <a:highlight>
                  <a:srgbClr val="000000"/>
                </a:highlight>
                <a:latin typeface="Consolas" panose="020B0609020204030204" pitchFamily="49" charset="0"/>
              </a:rPr>
              <a:t> </a:t>
            </a:r>
            <a:r>
              <a:rPr lang="en-US" sz="1400" dirty="0">
                <a:solidFill>
                  <a:srgbClr val="E6E6FA"/>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a:solidFill>
                  <a:srgbClr val="F9FAF4"/>
                </a:solidFill>
                <a:highlight>
                  <a:srgbClr val="000000"/>
                </a:highlight>
                <a:latin typeface="Consolas" panose="020B0609020204030204" pitchFamily="49" charset="0"/>
              </a:rPr>
              <a:t>(</a:t>
            </a:r>
            <a:r>
              <a:rPr lang="en-US" sz="1400" dirty="0">
                <a:solidFill>
                  <a:srgbClr val="1290C3"/>
                </a:solidFill>
                <a:highlight>
                  <a:srgbClr val="000000"/>
                </a:highlight>
                <a:latin typeface="Consolas" panose="020B0609020204030204" pitchFamily="49" charset="0"/>
              </a:rPr>
              <a:t>String</a:t>
            </a:r>
            <a:r>
              <a:rPr lang="en-US" sz="1400" dirty="0">
                <a:solidFill>
                  <a:srgbClr val="F9FAF4"/>
                </a:solidFill>
                <a:highlight>
                  <a:srgbClr val="000000"/>
                </a:highlight>
                <a:latin typeface="Consolas" panose="020B0609020204030204" pitchFamily="49" charset="0"/>
              </a:rPr>
              <a:t>)</a:t>
            </a:r>
            <a:r>
              <a:rPr lang="en-US" sz="1400" dirty="0">
                <a:solidFill>
                  <a:srgbClr val="D9E8F7"/>
                </a:solidFill>
                <a:highlight>
                  <a:srgbClr val="000000"/>
                </a:highlight>
                <a:latin typeface="Consolas" panose="020B0609020204030204" pitchFamily="49" charset="0"/>
              </a:rPr>
              <a:t> </a:t>
            </a:r>
            <a:r>
              <a:rPr lang="en-US" sz="1400" dirty="0" err="1">
                <a:solidFill>
                  <a:srgbClr val="F3EC79"/>
                </a:solidFill>
                <a:highlight>
                  <a:srgbClr val="000000"/>
                </a:highlight>
                <a:latin typeface="Consolas" panose="020B0609020204030204" pitchFamily="49" charset="0"/>
              </a:rPr>
              <a:t>js</a:t>
            </a:r>
            <a:r>
              <a:rPr lang="en-US" sz="1400" dirty="0" err="1">
                <a:solidFill>
                  <a:srgbClr val="E6E6FA"/>
                </a:solidFill>
                <a:highlight>
                  <a:srgbClr val="000000"/>
                </a:highlight>
                <a:latin typeface="Consolas" panose="020B0609020204030204" pitchFamily="49" charset="0"/>
              </a:rPr>
              <a:t>.</a:t>
            </a:r>
            <a:r>
              <a:rPr lang="en-US" sz="1400" dirty="0" err="1">
                <a:solidFill>
                  <a:srgbClr val="80F6A7"/>
                </a:solidFill>
                <a:highlight>
                  <a:srgbClr val="000000"/>
                </a:highlight>
                <a:latin typeface="Consolas" panose="020B0609020204030204" pitchFamily="49" charset="0"/>
              </a:rPr>
              <a:t>executeScript</a:t>
            </a:r>
            <a:r>
              <a:rPr lang="en-US" sz="1400" dirty="0">
                <a:solidFill>
                  <a:srgbClr val="F9FAF4"/>
                </a:solidFill>
                <a:highlight>
                  <a:srgbClr val="000000"/>
                </a:highlight>
                <a:latin typeface="Consolas" panose="020B0609020204030204" pitchFamily="49" charset="0"/>
              </a:rPr>
              <a:t>(</a:t>
            </a:r>
            <a:r>
              <a:rPr lang="en-US" sz="1400" dirty="0">
                <a:solidFill>
                  <a:srgbClr val="F3EC79"/>
                </a:solidFill>
                <a:highlight>
                  <a:srgbClr val="000000"/>
                </a:highlight>
                <a:latin typeface="Consolas" panose="020B0609020204030204" pitchFamily="49" charset="0"/>
              </a:rPr>
              <a:t>script</a:t>
            </a:r>
            <a:r>
              <a:rPr lang="en-US" sz="1400" dirty="0">
                <a:solidFill>
                  <a:srgbClr val="F9FAF4"/>
                </a:solidFill>
                <a:highlight>
                  <a:srgbClr val="000000"/>
                </a:highlight>
                <a:latin typeface="Consolas" panose="020B0609020204030204" pitchFamily="49" charset="0"/>
              </a:rPr>
              <a:t>)</a:t>
            </a:r>
            <a:r>
              <a:rPr lang="en-US" sz="1400" dirty="0">
                <a:solidFill>
                  <a:srgbClr val="E6E6FA"/>
                </a:solidFill>
                <a:highlight>
                  <a:srgbClr val="000000"/>
                </a:highlight>
                <a:latin typeface="Consolas" panose="020B0609020204030204" pitchFamily="49" charset="0"/>
              </a:rPr>
              <a:t>;</a:t>
            </a:r>
          </a:p>
          <a:p>
            <a:pPr algn="l"/>
            <a:r>
              <a:rPr lang="en-US" sz="1400" dirty="0" err="1">
                <a:solidFill>
                  <a:srgbClr val="1290C3"/>
                </a:solidFill>
                <a:highlight>
                  <a:srgbClr val="000000"/>
                </a:highlight>
                <a:latin typeface="Consolas" panose="020B0609020204030204" pitchFamily="49" charset="0"/>
              </a:rPr>
              <a:t>System</a:t>
            </a:r>
            <a:r>
              <a:rPr lang="en-US" sz="1400" dirty="0" err="1">
                <a:solidFill>
                  <a:srgbClr val="E6E6FA"/>
                </a:solidFill>
                <a:highlight>
                  <a:srgbClr val="000000"/>
                </a:highlight>
                <a:latin typeface="Consolas" panose="020B0609020204030204" pitchFamily="49" charset="0"/>
              </a:rPr>
              <a:t>.</a:t>
            </a:r>
            <a:r>
              <a:rPr lang="en-US" sz="1400" b="1" i="1" dirty="0" err="1">
                <a:solidFill>
                  <a:srgbClr val="8DDAF8"/>
                </a:solidFill>
                <a:highlight>
                  <a:srgbClr val="000000"/>
                </a:highlight>
                <a:latin typeface="Consolas" panose="020B0609020204030204" pitchFamily="49" charset="0"/>
              </a:rPr>
              <a:t>out</a:t>
            </a:r>
            <a:r>
              <a:rPr lang="en-US" sz="1400" b="1" i="1" dirty="0" err="1">
                <a:solidFill>
                  <a:srgbClr val="E6E6FA"/>
                </a:solidFill>
                <a:highlight>
                  <a:srgbClr val="000000"/>
                </a:highlight>
                <a:latin typeface="Consolas" panose="020B0609020204030204" pitchFamily="49" charset="0"/>
              </a:rPr>
              <a:t>.</a:t>
            </a:r>
            <a:r>
              <a:rPr lang="en-US" sz="1400" b="1" i="1" dirty="0" err="1">
                <a:solidFill>
                  <a:srgbClr val="A7EC21"/>
                </a:solidFill>
                <a:highlight>
                  <a:srgbClr val="000000"/>
                </a:highlight>
                <a:latin typeface="Consolas" panose="020B0609020204030204" pitchFamily="49" charset="0"/>
              </a:rPr>
              <a:t>println</a:t>
            </a:r>
            <a:r>
              <a:rPr lang="en-US" sz="1400" b="1" i="1" dirty="0">
                <a:solidFill>
                  <a:srgbClr val="F9FAF4"/>
                </a:solidFill>
                <a:highlight>
                  <a:srgbClr val="000000"/>
                </a:highlight>
                <a:latin typeface="Consolas" panose="020B0609020204030204" pitchFamily="49" charset="0"/>
              </a:rPr>
              <a:t>(</a:t>
            </a:r>
            <a:r>
              <a:rPr lang="en-US" sz="1400" b="1" i="1" dirty="0">
                <a:solidFill>
                  <a:srgbClr val="F3EC79"/>
                </a:solidFill>
                <a:highlight>
                  <a:srgbClr val="000000"/>
                </a:highlight>
                <a:latin typeface="Consolas" panose="020B0609020204030204" pitchFamily="49" charset="0"/>
              </a:rPr>
              <a:t>title</a:t>
            </a:r>
            <a:r>
              <a:rPr lang="en-US" sz="1400" b="1" i="1" dirty="0">
                <a:solidFill>
                  <a:srgbClr val="F9FAF4"/>
                </a:solidFill>
                <a:highlight>
                  <a:srgbClr val="000000"/>
                </a:highlight>
                <a:latin typeface="Consolas" panose="020B0609020204030204" pitchFamily="49" charset="0"/>
              </a:rPr>
              <a:t>)</a:t>
            </a:r>
            <a:r>
              <a:rPr lang="en-US" sz="1400" b="1" i="1" dirty="0">
                <a:solidFill>
                  <a:srgbClr val="E6E6FA"/>
                </a:solidFill>
                <a:highlight>
                  <a:srgbClr val="000000"/>
                </a:highlight>
                <a:latin typeface="Consolas" panose="020B0609020204030204" pitchFamily="49" charset="0"/>
              </a:rPr>
              <a:t>;</a:t>
            </a:r>
            <a:endParaRPr lang="en-US" sz="1400" dirty="0">
              <a:highlight>
                <a:srgbClr val="000000"/>
              </a:highlight>
            </a:endParaRPr>
          </a:p>
        </p:txBody>
      </p:sp>
      <p:sp>
        <p:nvSpPr>
          <p:cNvPr id="2" name="Date Placeholder 1">
            <a:extLst>
              <a:ext uri="{FF2B5EF4-FFF2-40B4-BE49-F238E27FC236}">
                <a16:creationId xmlns:a16="http://schemas.microsoft.com/office/drawing/2014/main" id="{EF5D7CB2-0E9A-F356-EA6F-650EED9408DD}"/>
              </a:ext>
            </a:extLst>
          </p:cNvPr>
          <p:cNvSpPr>
            <a:spLocks noGrp="1"/>
          </p:cNvSpPr>
          <p:nvPr>
            <p:ph type="dt" sz="half" idx="10"/>
          </p:nvPr>
        </p:nvSpPr>
        <p:spPr/>
        <p:txBody>
          <a:bodyPr/>
          <a:lstStyle/>
          <a:p>
            <a:fld id="{14080142-B9B4-47B5-8AAA-B1C38A5D5082}" type="datetime1">
              <a:rPr lang="en-US" smtClean="0"/>
              <a:t>7/24/2023</a:t>
            </a:fld>
            <a:endParaRPr lang="en-US"/>
          </a:p>
        </p:txBody>
      </p:sp>
      <p:sp>
        <p:nvSpPr>
          <p:cNvPr id="4" name="Footer Placeholder 3">
            <a:extLst>
              <a:ext uri="{FF2B5EF4-FFF2-40B4-BE49-F238E27FC236}">
                <a16:creationId xmlns:a16="http://schemas.microsoft.com/office/drawing/2014/main" id="{003CE835-7016-7ED4-89E5-DF4A668BE484}"/>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45EB6BB5-7690-B0A6-01D0-1A75171665A1}"/>
              </a:ext>
            </a:extLst>
          </p:cNvPr>
          <p:cNvSpPr>
            <a:spLocks noGrp="1"/>
          </p:cNvSpPr>
          <p:nvPr>
            <p:ph type="sldNum" sz="quarter" idx="12"/>
          </p:nvPr>
        </p:nvSpPr>
        <p:spPr/>
        <p:txBody>
          <a:bodyPr/>
          <a:lstStyle/>
          <a:p>
            <a:fld id="{9E4B46C7-3753-4BDD-8496-2797342392DE}" type="slidenum">
              <a:rPr lang="en-US" smtClean="0"/>
              <a:t>30</a:t>
            </a:fld>
            <a:endParaRPr lang="en-US"/>
          </a:p>
        </p:txBody>
      </p:sp>
      <p:pic>
        <p:nvPicPr>
          <p:cNvPr id="7" name="Google Shape;137;p5">
            <a:extLst>
              <a:ext uri="{FF2B5EF4-FFF2-40B4-BE49-F238E27FC236}">
                <a16:creationId xmlns:a16="http://schemas.microsoft.com/office/drawing/2014/main" id="{67C12C2D-3F79-28E2-9AD4-384CAB8A2775}"/>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182513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20CB5-8FCD-7137-C25C-242A6D64D29A}"/>
              </a:ext>
            </a:extLst>
          </p:cNvPr>
          <p:cNvSpPr>
            <a:spLocks noGrp="1"/>
          </p:cNvSpPr>
          <p:nvPr>
            <p:ph idx="1"/>
          </p:nvPr>
        </p:nvSpPr>
        <p:spPr>
          <a:xfrm>
            <a:off x="900344" y="333668"/>
            <a:ext cx="10515600" cy="6061553"/>
          </a:xfrm>
        </p:spPr>
        <p:txBody>
          <a:bodyPr>
            <a:normAutofit fontScale="77500" lnSpcReduction="20000"/>
          </a:bodyPr>
          <a:lstStyle/>
          <a:p>
            <a:pPr marL="0" indent="0" algn="ctr">
              <a:buNone/>
            </a:pPr>
            <a:r>
              <a:rPr lang="en-US" sz="3100" b="1" i="0" dirty="0">
                <a:solidFill>
                  <a:schemeClr val="bg1"/>
                </a:solidFill>
                <a:effectLst/>
                <a:highlight>
                  <a:srgbClr val="000080"/>
                </a:highlight>
                <a:latin typeface="open sans" panose="020B0606030504020204" pitchFamily="34" charset="0"/>
              </a:rPr>
              <a:t>How to handle multiple windows/tabs in Selenium?</a:t>
            </a:r>
          </a:p>
          <a:p>
            <a:pPr marL="0" indent="0">
              <a:buNone/>
            </a:pPr>
            <a:endParaRPr lang="en-US" b="1" i="0" dirty="0">
              <a:solidFill>
                <a:schemeClr val="bg1"/>
              </a:solidFill>
              <a:effectLst/>
              <a:latin typeface="open sans" panose="020B0606030504020204" pitchFamily="34" charset="0"/>
            </a:endParaRPr>
          </a:p>
          <a:p>
            <a:pPr marL="0" indent="0" algn="l">
              <a:buNone/>
            </a:pPr>
            <a:r>
              <a:rPr lang="en-US" b="0" i="0" dirty="0">
                <a:solidFill>
                  <a:srgbClr val="6F757A"/>
                </a:solidFill>
                <a:effectLst/>
                <a:latin typeface="Encode Sans"/>
              </a:rPr>
              <a:t>WebDriver does not make the distinction between windows and tabs. If your site opens a new tab or window, Selenium will let you work with it using a window handle. Each window has a unique identifier which remains persistent in a single session. You can get the window handle of the current window by using:</a:t>
            </a:r>
          </a:p>
          <a:p>
            <a:pPr marL="0" indent="0" algn="l">
              <a:buNone/>
            </a:pPr>
            <a:r>
              <a:rPr lang="en-US" b="0" i="0" dirty="0" err="1">
                <a:solidFill>
                  <a:srgbClr val="6F757A"/>
                </a:solidFill>
                <a:effectLst/>
                <a:latin typeface="Encode Sans"/>
              </a:rPr>
              <a:t>Driver.getwindowhandle</a:t>
            </a:r>
            <a:r>
              <a:rPr lang="en-US" b="0" i="0" dirty="0">
                <a:solidFill>
                  <a:srgbClr val="6F757A"/>
                </a:solidFill>
                <a:effectLst/>
                <a:latin typeface="Encode Sans"/>
              </a:rPr>
              <a:t>();</a:t>
            </a:r>
          </a:p>
          <a:p>
            <a:pPr marL="0" indent="0" algn="l">
              <a:buNone/>
            </a:pPr>
            <a:r>
              <a:rPr lang="en-US" b="1" i="0" dirty="0">
                <a:solidFill>
                  <a:srgbClr val="4A4A4A"/>
                </a:solidFill>
                <a:effectLst/>
                <a:latin typeface="open sans" panose="020B0606030504020204" pitchFamily="34" charset="0"/>
              </a:rPr>
              <a:t>What is a window in Selenium?</a:t>
            </a:r>
          </a:p>
          <a:p>
            <a:pPr algn="l"/>
            <a:r>
              <a:rPr lang="en-US" b="1" i="1" dirty="0">
                <a:solidFill>
                  <a:srgbClr val="212529"/>
                </a:solidFill>
                <a:effectLst/>
                <a:latin typeface="open sans" panose="020B0606030504020204" pitchFamily="34" charset="0"/>
              </a:rPr>
              <a:t>A window in any browser is the main webpage on which the user is landed after hitting a link/URL.</a:t>
            </a:r>
            <a:r>
              <a:rPr lang="en-US" b="0" i="0" dirty="0">
                <a:solidFill>
                  <a:srgbClr val="212529"/>
                </a:solidFill>
                <a:effectLst/>
                <a:latin typeface="open sans" panose="020B0606030504020204" pitchFamily="34" charset="0"/>
              </a:rPr>
              <a:t> Such a window in </a:t>
            </a:r>
            <a:r>
              <a:rPr lang="en-US" b="1" i="1" u="none" strike="noStrike" dirty="0">
                <a:solidFill>
                  <a:srgbClr val="27579E"/>
                </a:solidFill>
                <a:effectLst/>
                <a:latin typeface="open sans" panose="020B0606030504020204" pitchFamily="34" charset="0"/>
                <a:hlinkClick r:id="rId2"/>
              </a:rPr>
              <a:t>Selenium</a:t>
            </a:r>
            <a:r>
              <a:rPr lang="en-US" b="0" i="0" dirty="0">
                <a:solidFill>
                  <a:srgbClr val="212529"/>
                </a:solidFill>
                <a:effectLst/>
                <a:latin typeface="open sans" panose="020B0606030504020204" pitchFamily="34" charset="0"/>
              </a:rPr>
              <a:t> is referred to as the </a:t>
            </a:r>
            <a:r>
              <a:rPr lang="en-US" b="1" i="1" dirty="0">
                <a:solidFill>
                  <a:srgbClr val="212529"/>
                </a:solidFill>
                <a:effectLst/>
                <a:latin typeface="open sans" panose="020B0606030504020204" pitchFamily="34" charset="0"/>
              </a:rPr>
              <a:t>parent window</a:t>
            </a:r>
            <a:r>
              <a:rPr lang="en-US" b="0" i="0" dirty="0">
                <a:solidFill>
                  <a:srgbClr val="212529"/>
                </a:solidFill>
                <a:effectLst/>
                <a:latin typeface="open sans" panose="020B0606030504020204" pitchFamily="34" charset="0"/>
              </a:rPr>
              <a:t> also known as the </a:t>
            </a:r>
            <a:r>
              <a:rPr lang="en-US" b="1" i="1" dirty="0">
                <a:solidFill>
                  <a:srgbClr val="212529"/>
                </a:solidFill>
                <a:effectLst/>
                <a:latin typeface="open sans" panose="020B0606030504020204" pitchFamily="34" charset="0"/>
              </a:rPr>
              <a:t>main window</a:t>
            </a:r>
            <a:r>
              <a:rPr lang="en-US" b="0" i="0" dirty="0">
                <a:solidFill>
                  <a:srgbClr val="212529"/>
                </a:solidFill>
                <a:effectLst/>
                <a:latin typeface="open sans" panose="020B0606030504020204" pitchFamily="34" charset="0"/>
              </a:rPr>
              <a:t>  which opens when the </a:t>
            </a:r>
            <a:r>
              <a:rPr lang="en-US" b="0" i="1" dirty="0">
                <a:solidFill>
                  <a:srgbClr val="212529"/>
                </a:solidFill>
                <a:effectLst/>
                <a:latin typeface="open sans" panose="020B0606030504020204" pitchFamily="34" charset="0"/>
              </a:rPr>
              <a:t>Selenium WebDriver</a:t>
            </a:r>
            <a:r>
              <a:rPr lang="en-US" b="0" i="0" dirty="0">
                <a:solidFill>
                  <a:srgbClr val="212529"/>
                </a:solidFill>
                <a:effectLst/>
                <a:latin typeface="open sans" panose="020B0606030504020204" pitchFamily="34" charset="0"/>
              </a:rPr>
              <a:t> session is created and has all the focus of the </a:t>
            </a:r>
            <a:r>
              <a:rPr lang="en-US" b="0" i="1" dirty="0">
                <a:solidFill>
                  <a:srgbClr val="212529"/>
                </a:solidFill>
                <a:effectLst/>
                <a:latin typeface="open sans" panose="020B0606030504020204" pitchFamily="34" charset="0"/>
              </a:rPr>
              <a:t>WebDriver.</a:t>
            </a:r>
          </a:p>
          <a:p>
            <a:pPr algn="l"/>
            <a:r>
              <a:rPr lang="en-US" i="1" dirty="0">
                <a:solidFill>
                  <a:srgbClr val="212529"/>
                </a:solidFill>
                <a:latin typeface="open sans" panose="020B0606030504020204" pitchFamily="34" charset="0"/>
              </a:rPr>
              <a:t>It involves Parent  window and a child window or multiple child windows in a parent window. </a:t>
            </a:r>
          </a:p>
          <a:p>
            <a:pPr marL="0" indent="0" algn="l">
              <a:buNone/>
            </a:pPr>
            <a:r>
              <a:rPr lang="en-US" b="1" i="0" dirty="0">
                <a:solidFill>
                  <a:srgbClr val="4A4A4A"/>
                </a:solidFill>
                <a:effectLst/>
                <a:latin typeface="open sans" panose="020B0606030504020204" pitchFamily="34" charset="0"/>
              </a:rPr>
              <a:t>What is a window handle in Selenium?</a:t>
            </a:r>
          </a:p>
          <a:p>
            <a:pPr algn="l"/>
            <a:r>
              <a:rPr lang="en-US" b="1" i="1" dirty="0">
                <a:solidFill>
                  <a:srgbClr val="212529"/>
                </a:solidFill>
                <a:effectLst/>
                <a:latin typeface="open sans" panose="020B0606030504020204" pitchFamily="34" charset="0"/>
              </a:rPr>
              <a:t>A window handle stores the unique address of the browser windows.</a:t>
            </a:r>
            <a:r>
              <a:rPr lang="en-US" b="0" i="0" dirty="0">
                <a:solidFill>
                  <a:srgbClr val="212529"/>
                </a:solidFill>
                <a:effectLst/>
                <a:latin typeface="open sans" panose="020B0606030504020204" pitchFamily="34" charset="0"/>
              </a:rPr>
              <a:t> It is just a pointer to a window, whose return type is alphanumeric. The window handle in </a:t>
            </a:r>
            <a:r>
              <a:rPr lang="en-US" b="0" i="1" dirty="0">
                <a:solidFill>
                  <a:srgbClr val="212529"/>
                </a:solidFill>
                <a:effectLst/>
                <a:latin typeface="open sans" panose="020B0606030504020204" pitchFamily="34" charset="0"/>
              </a:rPr>
              <a:t>Selenium</a:t>
            </a:r>
            <a:r>
              <a:rPr lang="en-US" b="0" i="0" dirty="0">
                <a:solidFill>
                  <a:srgbClr val="212529"/>
                </a:solidFill>
                <a:effectLst/>
                <a:latin typeface="open sans" panose="020B0606030504020204" pitchFamily="34" charset="0"/>
              </a:rPr>
              <a:t> helps in handling multiple windows and child windows. Each browser will have a unique window handle value with which we can uniquely identify it.</a:t>
            </a:r>
          </a:p>
          <a:p>
            <a:pPr algn="l"/>
            <a:endParaRPr lang="en-US" b="0" i="0" dirty="0">
              <a:solidFill>
                <a:srgbClr val="212529"/>
              </a:solidFill>
              <a:effectLst/>
              <a:latin typeface="open sans" panose="020B0606030504020204" pitchFamily="34" charset="0"/>
            </a:endParaRPr>
          </a:p>
          <a:p>
            <a:endParaRPr lang="en-US" dirty="0"/>
          </a:p>
        </p:txBody>
      </p:sp>
      <p:sp>
        <p:nvSpPr>
          <p:cNvPr id="2" name="Date Placeholder 1">
            <a:extLst>
              <a:ext uri="{FF2B5EF4-FFF2-40B4-BE49-F238E27FC236}">
                <a16:creationId xmlns:a16="http://schemas.microsoft.com/office/drawing/2014/main" id="{9CFB5032-8635-31A3-D6BB-F23CA62503CE}"/>
              </a:ext>
            </a:extLst>
          </p:cNvPr>
          <p:cNvSpPr>
            <a:spLocks noGrp="1"/>
          </p:cNvSpPr>
          <p:nvPr>
            <p:ph type="dt" sz="half" idx="10"/>
          </p:nvPr>
        </p:nvSpPr>
        <p:spPr/>
        <p:txBody>
          <a:bodyPr/>
          <a:lstStyle/>
          <a:p>
            <a:fld id="{E5A82F32-C7B0-418E-91C7-E207A753C92A}" type="datetime1">
              <a:rPr lang="en-US" smtClean="0"/>
              <a:t>7/24/2023</a:t>
            </a:fld>
            <a:endParaRPr lang="en-US"/>
          </a:p>
        </p:txBody>
      </p:sp>
      <p:sp>
        <p:nvSpPr>
          <p:cNvPr id="4" name="Footer Placeholder 3">
            <a:extLst>
              <a:ext uri="{FF2B5EF4-FFF2-40B4-BE49-F238E27FC236}">
                <a16:creationId xmlns:a16="http://schemas.microsoft.com/office/drawing/2014/main" id="{C8D77E6B-FA08-1EEC-22D9-2A4571CEAB61}"/>
              </a:ext>
            </a:extLst>
          </p:cNvPr>
          <p:cNvSpPr>
            <a:spLocks noGrp="1"/>
          </p:cNvSpPr>
          <p:nvPr>
            <p:ph type="ftr" sz="quarter" idx="11"/>
          </p:nvPr>
        </p:nvSpPr>
        <p:spPr/>
        <p:txBody>
          <a:bodyPr/>
          <a:lstStyle/>
          <a:p>
            <a:r>
              <a:rPr lang="en-US"/>
              <a:t>https://www.toptechschool.us</a:t>
            </a:r>
          </a:p>
        </p:txBody>
      </p:sp>
      <p:sp>
        <p:nvSpPr>
          <p:cNvPr id="5" name="Slide Number Placeholder 4">
            <a:extLst>
              <a:ext uri="{FF2B5EF4-FFF2-40B4-BE49-F238E27FC236}">
                <a16:creationId xmlns:a16="http://schemas.microsoft.com/office/drawing/2014/main" id="{8E3B69DE-44FA-1A82-CC50-45FF20ABE940}"/>
              </a:ext>
            </a:extLst>
          </p:cNvPr>
          <p:cNvSpPr>
            <a:spLocks noGrp="1"/>
          </p:cNvSpPr>
          <p:nvPr>
            <p:ph type="sldNum" sz="quarter" idx="12"/>
          </p:nvPr>
        </p:nvSpPr>
        <p:spPr/>
        <p:txBody>
          <a:bodyPr/>
          <a:lstStyle/>
          <a:p>
            <a:fld id="{9E4B46C7-3753-4BDD-8496-2797342392DE}" type="slidenum">
              <a:rPr lang="en-US" smtClean="0"/>
              <a:t>31</a:t>
            </a:fld>
            <a:endParaRPr lang="en-US"/>
          </a:p>
        </p:txBody>
      </p:sp>
      <p:pic>
        <p:nvPicPr>
          <p:cNvPr id="6" name="Google Shape;137;p5">
            <a:extLst>
              <a:ext uri="{FF2B5EF4-FFF2-40B4-BE49-F238E27FC236}">
                <a16:creationId xmlns:a16="http://schemas.microsoft.com/office/drawing/2014/main" id="{2C0723A8-16CB-FED9-AE32-97FCCE600F2E}"/>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1569203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ED34-ED70-EF22-8C72-733BE4FEDFE8}"/>
              </a:ext>
            </a:extLst>
          </p:cNvPr>
          <p:cNvSpPr>
            <a:spLocks noGrp="1"/>
          </p:cNvSpPr>
          <p:nvPr>
            <p:ph idx="1"/>
          </p:nvPr>
        </p:nvSpPr>
        <p:spPr>
          <a:xfrm>
            <a:off x="348673" y="496881"/>
            <a:ext cx="10515600" cy="5901755"/>
          </a:xfrm>
        </p:spPr>
        <p:txBody>
          <a:bodyPr>
            <a:normAutofit/>
          </a:bodyPr>
          <a:lstStyle/>
          <a:p>
            <a:pPr marL="0" indent="0" algn="ctr">
              <a:buNone/>
            </a:pPr>
            <a:r>
              <a:rPr lang="en-US" sz="2400" b="1" i="0" dirty="0">
                <a:solidFill>
                  <a:schemeClr val="bg1"/>
                </a:solidFill>
                <a:effectLst/>
                <a:highlight>
                  <a:srgbClr val="000080"/>
                </a:highlight>
                <a:latin typeface="Encode Sans"/>
              </a:rPr>
              <a:t>Switching windows or tabs</a:t>
            </a:r>
            <a:r>
              <a:rPr lang="en-US" sz="2400" b="1" dirty="0">
                <a:solidFill>
                  <a:schemeClr val="bg1"/>
                </a:solidFill>
                <a:highlight>
                  <a:srgbClr val="000080"/>
                </a:highlight>
                <a:latin typeface="Encode Sans"/>
              </a:rPr>
              <a:t> </a:t>
            </a:r>
            <a:endParaRPr lang="en-US" sz="2400" b="1" i="0" dirty="0">
              <a:solidFill>
                <a:schemeClr val="bg1"/>
              </a:solidFill>
              <a:effectLst/>
              <a:highlight>
                <a:srgbClr val="000080"/>
              </a:highlight>
              <a:latin typeface="Encode Sans"/>
            </a:endParaRPr>
          </a:p>
          <a:p>
            <a:pPr algn="l"/>
            <a:r>
              <a:rPr lang="en-US" sz="1400" b="0" i="0" dirty="0">
                <a:effectLst/>
                <a:latin typeface="Encode Sans"/>
              </a:rPr>
              <a:t>Clicking a link which opens in a </a:t>
            </a:r>
            <a:r>
              <a:rPr lang="en-US" sz="1400" b="0" i="0" u="none" strike="noStrike" dirty="0">
                <a:effectLst/>
                <a:latin typeface="Encode Sans"/>
                <a:hlinkClick r:id="rId2">
                  <a:extLst>
                    <a:ext uri="{A12FA001-AC4F-418D-AE19-62706E023703}">
                      <ahyp:hlinkClr xmlns:ahyp="http://schemas.microsoft.com/office/drawing/2018/hyperlinkcolor" val="tx"/>
                    </a:ext>
                  </a:extLst>
                </a:hlinkClick>
              </a:rPr>
              <a:t>new window</a:t>
            </a:r>
            <a:r>
              <a:rPr lang="en-US" sz="1400" b="0" i="0" dirty="0">
                <a:effectLst/>
                <a:latin typeface="Encode Sans"/>
              </a:rPr>
              <a:t> will focus the new window or tab on screen, but WebDriver will not know which window the Operating System considers active. To work with the new window you will need to switch to it. If you have only two tabs or windows open, and you know which window you start with, by the process of elimination you can loop over both windows or tabs that WebDriver can see, and switch to the one which is not the original.</a:t>
            </a:r>
          </a:p>
          <a:p>
            <a:pPr algn="l"/>
            <a:r>
              <a:rPr lang="en-US" sz="1400" b="0" i="0" dirty="0">
                <a:effectLst/>
                <a:latin typeface="Encode Sans"/>
              </a:rPr>
              <a:t>However, Selenium 4 provides a new </a:t>
            </a:r>
            <a:r>
              <a:rPr lang="en-US" sz="1400" b="0" i="0" dirty="0" err="1">
                <a:effectLst/>
                <a:latin typeface="Encode Sans"/>
              </a:rPr>
              <a:t>api</a:t>
            </a:r>
            <a:r>
              <a:rPr lang="en-US" sz="1400" b="0" i="0" dirty="0">
                <a:effectLst/>
                <a:latin typeface="Encode Sans"/>
              </a:rPr>
              <a:t> </a:t>
            </a:r>
            <a:r>
              <a:rPr lang="en-US" sz="1400" b="0" i="0" u="none" strike="noStrike" dirty="0" err="1">
                <a:effectLst/>
                <a:latin typeface="Encode Sans"/>
                <a:hlinkClick r:id="rId3">
                  <a:extLst>
                    <a:ext uri="{A12FA001-AC4F-418D-AE19-62706E023703}">
                      <ahyp:hlinkClr xmlns:ahyp="http://schemas.microsoft.com/office/drawing/2018/hyperlinkcolor" val="tx"/>
                    </a:ext>
                  </a:extLst>
                </a:hlinkClick>
              </a:rPr>
              <a:t>NewWindow</a:t>
            </a:r>
            <a:r>
              <a:rPr lang="en-US" sz="1400" b="0" i="0" dirty="0">
                <a:effectLst/>
                <a:latin typeface="Encode Sans"/>
              </a:rPr>
              <a:t> which creates a new tab (or) new window and automatically switches to it.</a:t>
            </a:r>
            <a:endParaRPr lang="en-US" sz="1400" b="1" i="1" dirty="0">
              <a:effectLst/>
              <a:latin typeface="open sans" panose="020B0606030504020204" pitchFamily="34" charset="0"/>
            </a:endParaRPr>
          </a:p>
          <a:p>
            <a:pPr marL="0" indent="0" algn="l">
              <a:buNone/>
            </a:pPr>
            <a:endParaRPr lang="en-US" sz="1400" b="1" i="1" dirty="0">
              <a:effectLst/>
              <a:latin typeface="open sans" panose="020B0606030504020204" pitchFamily="34" charset="0"/>
            </a:endParaRPr>
          </a:p>
          <a:p>
            <a:pPr marL="0" indent="0" algn="l">
              <a:buNone/>
            </a:pPr>
            <a:r>
              <a:rPr lang="en-US" sz="1400" b="1" i="1" dirty="0">
                <a:effectLst/>
                <a:latin typeface="open sans" panose="020B0606030504020204" pitchFamily="34" charset="0"/>
              </a:rPr>
              <a:t>What are the different methods used for window handling in Selenium?</a:t>
            </a:r>
            <a:endParaRPr lang="en-US" sz="1400" b="1" i="0" dirty="0">
              <a:effectLst/>
              <a:latin typeface="open sans" panose="020B0606030504020204" pitchFamily="34" charset="0"/>
            </a:endParaRPr>
          </a:p>
          <a:p>
            <a:pPr algn="l"/>
            <a:r>
              <a:rPr lang="en-US" sz="1400" b="0" i="1" dirty="0">
                <a:effectLst/>
                <a:latin typeface="open sans" panose="020B0606030504020204" pitchFamily="34" charset="0"/>
              </a:rPr>
              <a:t>Selenium WebDriver</a:t>
            </a:r>
            <a:r>
              <a:rPr lang="en-US" sz="1400" b="0" i="0" dirty="0">
                <a:effectLst/>
                <a:latin typeface="open sans" panose="020B0606030504020204" pitchFamily="34" charset="0"/>
              </a:rPr>
              <a:t> provides various methods for handling of windows. Few of them are:</a:t>
            </a:r>
          </a:p>
          <a:p>
            <a:endParaRPr lang="en-US" sz="1400" dirty="0"/>
          </a:p>
        </p:txBody>
      </p:sp>
      <p:sp>
        <p:nvSpPr>
          <p:cNvPr id="4" name="Rectangle 1">
            <a:extLst>
              <a:ext uri="{FF2B5EF4-FFF2-40B4-BE49-F238E27FC236}">
                <a16:creationId xmlns:a16="http://schemas.microsoft.com/office/drawing/2014/main" id="{DA3637FE-C790-D5B5-A6B0-F44489CC1F32}"/>
              </a:ext>
            </a:extLst>
          </p:cNvPr>
          <p:cNvSpPr>
            <a:spLocks noChangeArrowheads="1"/>
          </p:cNvSpPr>
          <p:nvPr/>
        </p:nvSpPr>
        <p:spPr bwMode="auto">
          <a:xfrm rot="10800000" flipV="1">
            <a:off x="403250" y="3083774"/>
            <a:ext cx="11385500" cy="1661993"/>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1" u="none" strike="noStrike" cap="none" normalizeH="0" baseline="0" dirty="0" err="1">
                <a:ln>
                  <a:noFill/>
                </a:ln>
                <a:solidFill>
                  <a:srgbClr val="212529"/>
                </a:solidFill>
                <a:effectLst/>
                <a:latin typeface="open sans" panose="020B0606030504020204" pitchFamily="34" charset="0"/>
              </a:rPr>
              <a:t>getWindowHandle</a:t>
            </a:r>
            <a:r>
              <a:rPr kumimoji="0" lang="en-US" altLang="en-US" sz="1200" b="1" i="1" u="none" strike="noStrike" cap="none" normalizeH="0" baseline="0" dirty="0">
                <a:ln>
                  <a:noFill/>
                </a:ln>
                <a:solidFill>
                  <a:srgbClr val="212529"/>
                </a:solidFill>
                <a:effectLst/>
                <a:latin typeface="open sans" panose="020B0606030504020204" pitchFamily="34" charset="0"/>
              </a:rPr>
              <a:t>( ):</a:t>
            </a:r>
            <a:r>
              <a:rPr kumimoji="0" lang="en-US" altLang="en-US" sz="1200" b="0" i="1" u="none" strike="noStrike" cap="none" normalizeH="0" baseline="0" dirty="0">
                <a:ln>
                  <a:noFill/>
                </a:ln>
                <a:solidFill>
                  <a:srgbClr val="212529"/>
                </a:solidFill>
                <a:effectLst/>
                <a:latin typeface="open sans" panose="020B0606030504020204" pitchFamily="34" charset="0"/>
              </a:rPr>
              <a:t> When a website opens, we need to handle the main window </a:t>
            </a:r>
            <a:r>
              <a:rPr kumimoji="0" lang="en-US" altLang="en-US" sz="1200" b="0" i="1" u="none" strike="noStrike" cap="none" normalizeH="0" baseline="0" dirty="0" err="1">
                <a:ln>
                  <a:noFill/>
                </a:ln>
                <a:solidFill>
                  <a:srgbClr val="212529"/>
                </a:solidFill>
                <a:effectLst/>
                <a:latin typeface="open sans" panose="020B0606030504020204" pitchFamily="34" charset="0"/>
              </a:rPr>
              <a:t>i.e</a:t>
            </a:r>
            <a:r>
              <a:rPr kumimoji="0" lang="en-US" altLang="en-US" sz="1200" b="0" i="1" u="none" strike="noStrike" cap="none" normalizeH="0" baseline="0" dirty="0">
                <a:ln>
                  <a:noFill/>
                </a:ln>
                <a:solidFill>
                  <a:srgbClr val="212529"/>
                </a:solidFill>
                <a:effectLst/>
                <a:latin typeface="open sans" panose="020B0606030504020204" pitchFamily="34" charset="0"/>
              </a:rPr>
              <a:t> the parent window using </a:t>
            </a:r>
            <a:r>
              <a:rPr kumimoji="0" lang="en-US" altLang="en-US" sz="1200" b="0" i="1" u="none" strike="noStrike" cap="none" normalizeH="0" baseline="0" dirty="0" err="1">
                <a:ln>
                  <a:noFill/>
                </a:ln>
                <a:solidFill>
                  <a:srgbClr val="212529"/>
                </a:solidFill>
                <a:effectLst/>
                <a:latin typeface="open sans" panose="020B0606030504020204" pitchFamily="34" charset="0"/>
              </a:rPr>
              <a:t>driver.getWindowHandle</a:t>
            </a:r>
            <a:r>
              <a:rPr kumimoji="0" lang="en-US" altLang="en-US" sz="1200" b="0" i="1" u="none" strike="noStrike" cap="none" normalizeH="0" baseline="0" dirty="0">
                <a:ln>
                  <a:noFill/>
                </a:ln>
                <a:solidFill>
                  <a:srgbClr val="212529"/>
                </a:solidFill>
                <a:effectLst/>
                <a:latin typeface="open sans" panose="020B0606030504020204" pitchFamily="34" charset="0"/>
              </a:rPr>
              <a:t>( ); method. With this method, we get a unique ID of the current window which will identify it within this driver instance. This method will return the value of the </a:t>
            </a:r>
            <a:r>
              <a:rPr kumimoji="0" lang="en-US" altLang="en-US" sz="1200" b="1" i="1" u="none" strike="noStrike" cap="none" normalizeH="0" baseline="0" dirty="0">
                <a:ln>
                  <a:noFill/>
                </a:ln>
                <a:solidFill>
                  <a:srgbClr val="27579E"/>
                </a:solidFill>
                <a:effectLst/>
                <a:latin typeface="open sans" panose="020B0606030504020204" pitchFamily="34" charset="0"/>
                <a:hlinkClick r:id="rId4"/>
              </a:rPr>
              <a:t>String type.</a:t>
            </a:r>
            <a:endParaRPr kumimoji="0" lang="en-US" altLang="en-US" sz="1200" b="0" i="0" u="none" strike="noStrike" cap="none" normalizeH="0" baseline="0" dirty="0">
              <a:ln>
                <a:noFill/>
              </a:ln>
              <a:solidFill>
                <a:srgbClr val="212529"/>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1" u="none" strike="noStrike" cap="none" normalizeH="0" baseline="0" dirty="0" err="1">
                <a:ln>
                  <a:noFill/>
                </a:ln>
                <a:solidFill>
                  <a:srgbClr val="212529"/>
                </a:solidFill>
                <a:effectLst/>
                <a:latin typeface="open sans" panose="020B0606030504020204" pitchFamily="34" charset="0"/>
              </a:rPr>
              <a:t>getWindowHandles</a:t>
            </a:r>
            <a:r>
              <a:rPr kumimoji="0" lang="en-US" altLang="en-US" sz="1200" b="1" i="1" u="none" strike="noStrike" cap="none" normalizeH="0" baseline="0" dirty="0">
                <a:ln>
                  <a:noFill/>
                </a:ln>
                <a:solidFill>
                  <a:srgbClr val="212529"/>
                </a:solidFill>
                <a:effectLst/>
                <a:latin typeface="open sans" panose="020B0606030504020204" pitchFamily="34" charset="0"/>
              </a:rPr>
              <a:t>( ):</a:t>
            </a:r>
            <a:r>
              <a:rPr kumimoji="0" lang="en-US" altLang="en-US" sz="1200" b="0" i="1" u="none" strike="noStrike" cap="none" normalizeH="0" baseline="0" dirty="0">
                <a:ln>
                  <a:noFill/>
                </a:ln>
                <a:solidFill>
                  <a:srgbClr val="212529"/>
                </a:solidFill>
                <a:effectLst/>
                <a:latin typeface="open sans" panose="020B0606030504020204" pitchFamily="34" charset="0"/>
              </a:rPr>
              <a:t> To handle all opened windows which are the </a:t>
            </a:r>
            <a:r>
              <a:rPr kumimoji="0" lang="en-US" altLang="en-US" sz="1200" b="1" i="1" u="none" strike="noStrike" cap="none" normalizeH="0" baseline="0" dirty="0">
                <a:ln>
                  <a:noFill/>
                </a:ln>
                <a:solidFill>
                  <a:srgbClr val="212529"/>
                </a:solidFill>
                <a:effectLst/>
                <a:latin typeface="open sans" panose="020B0606030504020204" pitchFamily="34" charset="0"/>
              </a:rPr>
              <a:t>child windows</a:t>
            </a:r>
            <a:r>
              <a:rPr kumimoji="0" lang="en-US" altLang="en-US" sz="1200" b="0" i="1" u="none" strike="noStrike" cap="none" normalizeH="0" baseline="0" dirty="0">
                <a:ln>
                  <a:noFill/>
                </a:ln>
                <a:solidFill>
                  <a:srgbClr val="212529"/>
                </a:solidFill>
                <a:effectLst/>
                <a:latin typeface="open sans" panose="020B0606030504020204" pitchFamily="34" charset="0"/>
              </a:rPr>
              <a:t> by web driver, we use </a:t>
            </a:r>
            <a:r>
              <a:rPr kumimoji="0" lang="en-US" altLang="en-US" sz="1200" b="0" i="1" u="none" strike="noStrike" cap="none" normalizeH="0" baseline="0" dirty="0" err="1">
                <a:ln>
                  <a:noFill/>
                </a:ln>
                <a:solidFill>
                  <a:srgbClr val="212529"/>
                </a:solidFill>
                <a:effectLst/>
                <a:latin typeface="open sans" panose="020B0606030504020204" pitchFamily="34" charset="0"/>
              </a:rPr>
              <a:t>driver.getWindowHandles</a:t>
            </a:r>
            <a:r>
              <a:rPr kumimoji="0" lang="en-US" altLang="en-US" sz="1200" b="0" i="1" u="none" strike="noStrike" cap="none" normalizeH="0" baseline="0" dirty="0">
                <a:ln>
                  <a:noFill/>
                </a:ln>
                <a:solidFill>
                  <a:srgbClr val="212529"/>
                </a:solidFill>
                <a:effectLst/>
                <a:latin typeface="open sans" panose="020B0606030504020204" pitchFamily="34" charset="0"/>
              </a:rPr>
              <a:t>( ); method. The windows store in a </a:t>
            </a:r>
            <a:r>
              <a:rPr kumimoji="0" lang="en-US" altLang="en-US" sz="1200" b="1" i="1" u="none" strike="noStrike" cap="none" normalizeH="0" baseline="0" dirty="0">
                <a:ln>
                  <a:noFill/>
                </a:ln>
                <a:solidFill>
                  <a:srgbClr val="212529"/>
                </a:solidFill>
                <a:effectLst/>
                <a:latin typeface="open sans" panose="020B0606030504020204" pitchFamily="34" charset="0"/>
              </a:rPr>
              <a:t>Set</a:t>
            </a:r>
            <a:r>
              <a:rPr kumimoji="0" lang="en-US" altLang="en-US" sz="1200" b="0" i="1" u="none" strike="noStrike" cap="none" normalizeH="0" baseline="0" dirty="0">
                <a:ln>
                  <a:noFill/>
                </a:ln>
                <a:solidFill>
                  <a:srgbClr val="212529"/>
                </a:solidFill>
                <a:effectLst/>
                <a:latin typeface="open sans" panose="020B0606030504020204" pitchFamily="34" charset="0"/>
              </a:rPr>
              <a:t> of String type and here we can see the transition from one window to another window in a web application. Its return type is </a:t>
            </a:r>
            <a:r>
              <a:rPr kumimoji="0" lang="en-US" altLang="en-US" sz="1200" b="1" i="1" u="none" strike="noStrike" cap="none" normalizeH="0" baseline="0" dirty="0">
                <a:ln>
                  <a:noFill/>
                </a:ln>
                <a:solidFill>
                  <a:srgbClr val="27579E"/>
                </a:solidFill>
                <a:effectLst/>
                <a:latin typeface="open sans" panose="020B0606030504020204" pitchFamily="34" charset="0"/>
                <a:hlinkClick r:id="rId5"/>
              </a:rPr>
              <a:t>Set</a:t>
            </a:r>
            <a:r>
              <a:rPr kumimoji="0" lang="en-US" altLang="en-US" sz="1200" b="0" i="1" u="none" strike="noStrike" cap="none" normalizeH="0" baseline="0" dirty="0">
                <a:ln>
                  <a:noFill/>
                </a:ln>
                <a:solidFill>
                  <a:srgbClr val="212529"/>
                </a:solidFill>
                <a:effectLst/>
                <a:latin typeface="open sans" panose="020B0606030504020204" pitchFamily="34" charset="0"/>
              </a:rPr>
              <a:t> </a:t>
            </a:r>
            <a:r>
              <a:rPr kumimoji="0" lang="en-US" altLang="en-US" sz="1000" b="1" i="1" u="none" strike="noStrike" cap="none" normalizeH="0" baseline="0" dirty="0">
                <a:ln>
                  <a:noFill/>
                </a:ln>
                <a:solidFill>
                  <a:srgbClr val="E83E8C"/>
                </a:solidFill>
                <a:effectLst/>
                <a:latin typeface="SFMono-Regular"/>
              </a:rPr>
              <a:t>&lt;String&gt;</a:t>
            </a:r>
            <a:r>
              <a:rPr kumimoji="0" lang="en-US" altLang="en-US" sz="1200" b="1" i="1" u="none" strike="noStrike" cap="none" normalizeH="0" baseline="0" dirty="0">
                <a:ln>
                  <a:noFill/>
                </a:ln>
                <a:solidFill>
                  <a:srgbClr val="212529"/>
                </a:solidFill>
                <a:effectLst/>
                <a:latin typeface="open sans" panose="020B0606030504020204" pitchFamily="34" charset="0"/>
              </a:rPr>
              <a:t>.</a:t>
            </a:r>
            <a:endParaRPr kumimoji="0" lang="en-US" altLang="en-US" sz="1200" b="0" i="0" u="none" strike="noStrike" cap="none" normalizeH="0" baseline="0" dirty="0">
              <a:ln>
                <a:noFill/>
              </a:ln>
              <a:solidFill>
                <a:srgbClr val="212529"/>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1" u="none" strike="noStrike" cap="none" normalizeH="0" baseline="0" dirty="0" err="1">
                <a:ln>
                  <a:noFill/>
                </a:ln>
                <a:solidFill>
                  <a:srgbClr val="212529"/>
                </a:solidFill>
                <a:effectLst/>
                <a:latin typeface="open sans" panose="020B0606030504020204" pitchFamily="34" charset="0"/>
              </a:rPr>
              <a:t>switchto</a:t>
            </a:r>
            <a:r>
              <a:rPr kumimoji="0" lang="en-US" altLang="en-US" sz="1200" b="1" i="1" u="none" strike="noStrike" cap="none" normalizeH="0" baseline="0" dirty="0">
                <a:ln>
                  <a:noFill/>
                </a:ln>
                <a:solidFill>
                  <a:srgbClr val="212529"/>
                </a:solidFill>
                <a:effectLst/>
                <a:latin typeface="open sans" panose="020B0606030504020204" pitchFamily="34" charset="0"/>
              </a:rPr>
              <a:t>():</a:t>
            </a:r>
            <a:r>
              <a:rPr kumimoji="0" lang="en-US" altLang="en-US" sz="1200" b="0" i="1" u="none" strike="noStrike" cap="none" normalizeH="0" baseline="0" dirty="0">
                <a:ln>
                  <a:noFill/>
                </a:ln>
                <a:solidFill>
                  <a:srgbClr val="212529"/>
                </a:solidFill>
                <a:effectLst/>
                <a:latin typeface="open sans" panose="020B0606030504020204" pitchFamily="34" charset="0"/>
              </a:rPr>
              <a:t> Using this method we perform switch operation within windows.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200" i="1" dirty="0">
                <a:solidFill>
                  <a:srgbClr val="212529"/>
                </a:solidFill>
                <a:latin typeface="open sans" panose="020B0606030504020204" pitchFamily="34" charset="0"/>
              </a:rPr>
              <a:t>And also we </a:t>
            </a:r>
            <a:r>
              <a:rPr lang="en-US" altLang="en-US" sz="1200" b="1" i="1" dirty="0">
                <a:solidFill>
                  <a:srgbClr val="212529"/>
                </a:solidFill>
                <a:latin typeface="open sans" panose="020B0606030504020204" pitchFamily="34" charset="0"/>
              </a:rPr>
              <a:t>use Iterator interface </a:t>
            </a:r>
            <a:r>
              <a:rPr lang="en-US" altLang="en-US" sz="1200" i="1" dirty="0">
                <a:solidFill>
                  <a:srgbClr val="212529"/>
                </a:solidFill>
                <a:latin typeface="open sans" panose="020B0606030504020204" pitchFamily="34" charset="0"/>
              </a:rPr>
              <a:t>to iterator through multiple windows. </a:t>
            </a:r>
            <a:endParaRPr kumimoji="0" lang="en-US" altLang="en-US" sz="1200" b="0" i="0" u="none" strike="noStrike" cap="none" normalizeH="0" baseline="0" dirty="0">
              <a:ln>
                <a:noFill/>
              </a:ln>
              <a:solidFill>
                <a:srgbClr val="212529"/>
              </a:solidFill>
              <a:effectLst/>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Date Placeholder 1">
            <a:extLst>
              <a:ext uri="{FF2B5EF4-FFF2-40B4-BE49-F238E27FC236}">
                <a16:creationId xmlns:a16="http://schemas.microsoft.com/office/drawing/2014/main" id="{4BC945C1-1006-70D3-664A-322A471D75DD}"/>
              </a:ext>
            </a:extLst>
          </p:cNvPr>
          <p:cNvSpPr>
            <a:spLocks noGrp="1"/>
          </p:cNvSpPr>
          <p:nvPr>
            <p:ph type="dt" sz="half" idx="10"/>
          </p:nvPr>
        </p:nvSpPr>
        <p:spPr/>
        <p:txBody>
          <a:bodyPr/>
          <a:lstStyle/>
          <a:p>
            <a:fld id="{52BBFC80-814D-4D7B-8F21-33269DC24CA2}" type="datetime1">
              <a:rPr lang="en-US" smtClean="0"/>
              <a:t>7/24/2023</a:t>
            </a:fld>
            <a:endParaRPr lang="en-US"/>
          </a:p>
        </p:txBody>
      </p:sp>
      <p:sp>
        <p:nvSpPr>
          <p:cNvPr id="5" name="Footer Placeholder 4">
            <a:extLst>
              <a:ext uri="{FF2B5EF4-FFF2-40B4-BE49-F238E27FC236}">
                <a16:creationId xmlns:a16="http://schemas.microsoft.com/office/drawing/2014/main" id="{4072C5E4-7225-E4B9-88D1-C70873070354}"/>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C65ADCB1-3D7E-E8B1-6328-DFEFD1E39639}"/>
              </a:ext>
            </a:extLst>
          </p:cNvPr>
          <p:cNvSpPr>
            <a:spLocks noGrp="1"/>
          </p:cNvSpPr>
          <p:nvPr>
            <p:ph type="sldNum" sz="quarter" idx="12"/>
          </p:nvPr>
        </p:nvSpPr>
        <p:spPr/>
        <p:txBody>
          <a:bodyPr/>
          <a:lstStyle/>
          <a:p>
            <a:fld id="{9E4B46C7-3753-4BDD-8496-2797342392DE}" type="slidenum">
              <a:rPr lang="en-US" smtClean="0"/>
              <a:t>32</a:t>
            </a:fld>
            <a:endParaRPr lang="en-US"/>
          </a:p>
        </p:txBody>
      </p:sp>
      <p:pic>
        <p:nvPicPr>
          <p:cNvPr id="7" name="Google Shape;137;p5">
            <a:extLst>
              <a:ext uri="{FF2B5EF4-FFF2-40B4-BE49-F238E27FC236}">
                <a16:creationId xmlns:a16="http://schemas.microsoft.com/office/drawing/2014/main" id="{3C0CF746-AC56-4C28-31DD-3A88BABAA4EE}"/>
              </a:ext>
            </a:extLst>
          </p:cNvPr>
          <p:cNvPicPr preferRelativeResize="0"/>
          <p:nvPr/>
        </p:nvPicPr>
        <p:blipFill rotWithShape="1">
          <a:blip r:embed="rId6">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389707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EC939-DC96-20C0-97C9-6B0EBEF07273}"/>
              </a:ext>
            </a:extLst>
          </p:cNvPr>
          <p:cNvSpPr>
            <a:spLocks noGrp="1"/>
          </p:cNvSpPr>
          <p:nvPr>
            <p:ph idx="1"/>
          </p:nvPr>
        </p:nvSpPr>
        <p:spPr>
          <a:xfrm>
            <a:off x="838200" y="390617"/>
            <a:ext cx="10515600" cy="5786346"/>
          </a:xfrm>
        </p:spPr>
        <p:txBody>
          <a:bodyPr>
            <a:normAutofit/>
          </a:bodyPr>
          <a:lstStyle/>
          <a:p>
            <a:pPr marL="0" indent="0" algn="ctr">
              <a:buNone/>
            </a:pPr>
            <a:r>
              <a:rPr lang="en-US" sz="2400" b="1" i="0" dirty="0">
                <a:solidFill>
                  <a:schemeClr val="bg1"/>
                </a:solidFill>
                <a:effectLst/>
                <a:highlight>
                  <a:srgbClr val="000080"/>
                </a:highlight>
                <a:latin typeface="Arial" panose="020B0604020202020204" pitchFamily="34" charset="0"/>
                <a:cs typeface="Arial" panose="020B0604020202020204" pitchFamily="34" charset="0"/>
              </a:rPr>
              <a:t>What is Wait in Selenium?  </a:t>
            </a:r>
          </a:p>
          <a:p>
            <a:pPr marL="0" indent="0" algn="ctr">
              <a:buNone/>
            </a:pPr>
            <a:r>
              <a:rPr lang="en-US" sz="2000" b="1" dirty="0">
                <a:solidFill>
                  <a:schemeClr val="bg1"/>
                </a:solidFill>
                <a:highlight>
                  <a:srgbClr val="000080"/>
                </a:highlight>
                <a:latin typeface="Arial" panose="020B0604020202020204" pitchFamily="34" charset="0"/>
                <a:cs typeface="Arial" panose="020B0604020202020204" pitchFamily="34" charset="0"/>
              </a:rPr>
              <a:t>&amp;</a:t>
            </a:r>
            <a:endParaRPr lang="en-US" sz="2000" b="1" i="0" dirty="0">
              <a:solidFill>
                <a:schemeClr val="bg1"/>
              </a:solidFill>
              <a:effectLst/>
              <a:highlight>
                <a:srgbClr val="000080"/>
              </a:highlight>
              <a:latin typeface="Arial" panose="020B0604020202020204" pitchFamily="34" charset="0"/>
              <a:cs typeface="Arial" panose="020B0604020202020204" pitchFamily="34" charset="0"/>
            </a:endParaRPr>
          </a:p>
          <a:p>
            <a:pPr marL="0" indent="0" algn="ctr">
              <a:buNone/>
            </a:pPr>
            <a:r>
              <a:rPr lang="en-US" sz="2000" b="1" i="0" dirty="0">
                <a:solidFill>
                  <a:schemeClr val="bg1"/>
                </a:solidFill>
                <a:effectLst/>
                <a:highlight>
                  <a:srgbClr val="000080"/>
                </a:highlight>
                <a:latin typeface="Arial" panose="020B0604020202020204" pitchFamily="34" charset="0"/>
                <a:cs typeface="Arial" panose="020B0604020202020204" pitchFamily="34" charset="0"/>
              </a:rPr>
              <a:t>How to reso</a:t>
            </a:r>
            <a:r>
              <a:rPr lang="en-US" sz="2000" b="1" dirty="0">
                <a:solidFill>
                  <a:schemeClr val="bg1"/>
                </a:solidFill>
                <a:highlight>
                  <a:srgbClr val="000080"/>
                </a:highlight>
                <a:latin typeface="Arial" panose="020B0604020202020204" pitchFamily="34" charset="0"/>
                <a:cs typeface="Arial" panose="020B0604020202020204" pitchFamily="34" charset="0"/>
              </a:rPr>
              <a:t>lve Synchronization issues in Selenium</a:t>
            </a:r>
          </a:p>
          <a:p>
            <a:pPr marL="0" indent="0" algn="ctr">
              <a:buNone/>
            </a:pPr>
            <a:endParaRPr lang="en-US" sz="2000" b="1" i="0" dirty="0">
              <a:solidFill>
                <a:srgbClr val="4A4A4A"/>
              </a:solidFill>
              <a:effectLst/>
              <a:latin typeface="Arial" panose="020B0604020202020204" pitchFamily="34" charset="0"/>
              <a:cs typeface="Arial" panose="020B0604020202020204" pitchFamily="34" charset="0"/>
            </a:endParaRPr>
          </a:p>
          <a:p>
            <a:r>
              <a:rPr lang="en-US" sz="1600" b="1" dirty="0">
                <a:solidFill>
                  <a:srgbClr val="212529"/>
                </a:solidFill>
                <a:effectLst/>
                <a:latin typeface="Arial" panose="020B0604020202020204" pitchFamily="34" charset="0"/>
                <a:cs typeface="Arial" panose="020B0604020202020204" pitchFamily="34" charset="0"/>
              </a:rPr>
              <a:t>Selenium Wait is just a set of commands that wait for a specified period of time before executing test scripts on the elements.</a:t>
            </a:r>
            <a:r>
              <a:rPr lang="en-US" sz="1600" b="0" dirty="0">
                <a:solidFill>
                  <a:srgbClr val="212529"/>
                </a:solidFill>
                <a:effectLst/>
                <a:latin typeface="Arial" panose="020B0604020202020204" pitchFamily="34" charset="0"/>
                <a:cs typeface="Arial" panose="020B0604020202020204" pitchFamily="34" charset="0"/>
              </a:rPr>
              <a:t> </a:t>
            </a:r>
          </a:p>
          <a:p>
            <a:r>
              <a:rPr lang="en-US" sz="1600" b="0" dirty="0">
                <a:solidFill>
                  <a:srgbClr val="212529"/>
                </a:solidFill>
                <a:effectLst/>
                <a:latin typeface="Arial" panose="020B0604020202020204" pitchFamily="34" charset="0"/>
                <a:cs typeface="Arial" panose="020B0604020202020204" pitchFamily="34" charset="0"/>
              </a:rPr>
              <a:t>When to wait and how long to wait depends on the written script and type of wait used. You may be waiting for an element to load or become visible, or you may want to wait till the complete page loads.</a:t>
            </a:r>
          </a:p>
          <a:p>
            <a:pPr marL="0" indent="0">
              <a:buNone/>
            </a:pPr>
            <a:endParaRPr lang="en-US" sz="1600" dirty="0">
              <a:solidFill>
                <a:srgbClr val="212529"/>
              </a:solidFill>
              <a:latin typeface="Arial" panose="020B0604020202020204" pitchFamily="34" charset="0"/>
              <a:cs typeface="Arial" panose="020B0604020202020204" pitchFamily="34" charset="0"/>
            </a:endParaRPr>
          </a:p>
          <a:p>
            <a:pPr marL="0" indent="0">
              <a:buNone/>
            </a:pPr>
            <a:r>
              <a:rPr lang="en-US" sz="1600" b="1" i="0" dirty="0">
                <a:solidFill>
                  <a:srgbClr val="4A4A4A"/>
                </a:solidFill>
                <a:effectLst/>
                <a:latin typeface="open sans" panose="020B0606030504020204" pitchFamily="34" charset="0"/>
              </a:rPr>
              <a:t>Types of Selenium Waits</a:t>
            </a:r>
          </a:p>
          <a:p>
            <a:pPr marL="0" indent="0">
              <a:buNone/>
            </a:pPr>
            <a:r>
              <a:rPr lang="en-US" sz="1600" b="0" i="0" dirty="0">
                <a:effectLst/>
                <a:latin typeface="Encode Sans"/>
              </a:rPr>
              <a:t>1-Implicit wait</a:t>
            </a:r>
          </a:p>
          <a:p>
            <a:pPr marL="0" indent="0">
              <a:buNone/>
            </a:pPr>
            <a:r>
              <a:rPr lang="en-US" sz="1600" b="0" i="0" dirty="0">
                <a:effectLst/>
                <a:latin typeface="Encode Sans"/>
              </a:rPr>
              <a:t>2-Explicit wait</a:t>
            </a:r>
          </a:p>
          <a:p>
            <a:pPr marL="0" indent="0">
              <a:buNone/>
            </a:pPr>
            <a:r>
              <a:rPr lang="en-US" sz="1600" b="0" i="0" dirty="0">
                <a:effectLst/>
                <a:latin typeface="Encode Sans"/>
              </a:rPr>
              <a:t>3-FluentWait</a:t>
            </a:r>
          </a:p>
          <a:p>
            <a:pPr marL="0" indent="0">
              <a:buNone/>
            </a:pPr>
            <a:r>
              <a:rPr lang="en-US" sz="1600" b="0" i="0" dirty="0">
                <a:solidFill>
                  <a:srgbClr val="212529"/>
                </a:solidFill>
                <a:effectLst/>
                <a:latin typeface="open sans" panose="020B0606030504020204" pitchFamily="34" charset="0"/>
              </a:rPr>
              <a:t>Three of these sections have their own relevance and use cases under which they are preferred by a tester in automation testing.</a:t>
            </a:r>
          </a:p>
          <a:p>
            <a:pPr marL="0" indent="0">
              <a:buNone/>
            </a:pPr>
            <a:endParaRPr lang="en-US" sz="1600" b="0" dirty="0">
              <a:solidFill>
                <a:srgbClr val="212529"/>
              </a:solidFill>
              <a:effectLst/>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AD2EA6B3-8D85-A0CF-C2BE-B1525447C26C}"/>
              </a:ext>
            </a:extLst>
          </p:cNvPr>
          <p:cNvSpPr>
            <a:spLocks noGrp="1"/>
          </p:cNvSpPr>
          <p:nvPr>
            <p:ph type="dt" sz="half" idx="10"/>
          </p:nvPr>
        </p:nvSpPr>
        <p:spPr/>
        <p:txBody>
          <a:bodyPr/>
          <a:lstStyle/>
          <a:p>
            <a:fld id="{65D865D7-C1C8-44AA-BF9A-84125FA66530}" type="datetime1">
              <a:rPr lang="en-US" smtClean="0"/>
              <a:t>7/24/2023</a:t>
            </a:fld>
            <a:endParaRPr lang="en-US"/>
          </a:p>
        </p:txBody>
      </p:sp>
      <p:sp>
        <p:nvSpPr>
          <p:cNvPr id="4" name="Footer Placeholder 3">
            <a:extLst>
              <a:ext uri="{FF2B5EF4-FFF2-40B4-BE49-F238E27FC236}">
                <a16:creationId xmlns:a16="http://schemas.microsoft.com/office/drawing/2014/main" id="{BEFE1704-1ECA-A196-16FE-B42C1E074C5D}"/>
              </a:ext>
            </a:extLst>
          </p:cNvPr>
          <p:cNvSpPr>
            <a:spLocks noGrp="1"/>
          </p:cNvSpPr>
          <p:nvPr>
            <p:ph type="ftr" sz="quarter" idx="11"/>
          </p:nvPr>
        </p:nvSpPr>
        <p:spPr/>
        <p:txBody>
          <a:bodyPr/>
          <a:lstStyle/>
          <a:p>
            <a:r>
              <a:rPr lang="en-US"/>
              <a:t>https://www.toptechschool.us</a:t>
            </a:r>
          </a:p>
        </p:txBody>
      </p:sp>
      <p:sp>
        <p:nvSpPr>
          <p:cNvPr id="5" name="Slide Number Placeholder 4">
            <a:extLst>
              <a:ext uri="{FF2B5EF4-FFF2-40B4-BE49-F238E27FC236}">
                <a16:creationId xmlns:a16="http://schemas.microsoft.com/office/drawing/2014/main" id="{5D948E1E-920B-1DEE-2318-2F6A3565D9F1}"/>
              </a:ext>
            </a:extLst>
          </p:cNvPr>
          <p:cNvSpPr>
            <a:spLocks noGrp="1"/>
          </p:cNvSpPr>
          <p:nvPr>
            <p:ph type="sldNum" sz="quarter" idx="12"/>
          </p:nvPr>
        </p:nvSpPr>
        <p:spPr/>
        <p:txBody>
          <a:bodyPr/>
          <a:lstStyle/>
          <a:p>
            <a:fld id="{9E4B46C7-3753-4BDD-8496-2797342392DE}" type="slidenum">
              <a:rPr lang="en-US" smtClean="0"/>
              <a:t>33</a:t>
            </a:fld>
            <a:endParaRPr lang="en-US"/>
          </a:p>
        </p:txBody>
      </p:sp>
      <p:pic>
        <p:nvPicPr>
          <p:cNvPr id="6" name="Google Shape;137;p5">
            <a:extLst>
              <a:ext uri="{FF2B5EF4-FFF2-40B4-BE49-F238E27FC236}">
                <a16:creationId xmlns:a16="http://schemas.microsoft.com/office/drawing/2014/main" id="{567119EB-1A34-73AC-DE3F-05CBBA289E42}"/>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216502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AA040-176C-1C25-FE04-CBA82C3B202B}"/>
              </a:ext>
            </a:extLst>
          </p:cNvPr>
          <p:cNvSpPr>
            <a:spLocks noGrp="1"/>
          </p:cNvSpPr>
          <p:nvPr>
            <p:ph idx="1"/>
          </p:nvPr>
        </p:nvSpPr>
        <p:spPr>
          <a:xfrm>
            <a:off x="838200" y="328473"/>
            <a:ext cx="10515600" cy="6026043"/>
          </a:xfrm>
        </p:spPr>
        <p:txBody>
          <a:bodyPr>
            <a:normAutofit/>
          </a:bodyPr>
          <a:lstStyle/>
          <a:p>
            <a:pPr marL="0" indent="0" algn="ctr">
              <a:buNone/>
            </a:pPr>
            <a:r>
              <a:rPr lang="en-US" sz="2000" b="1" i="0" dirty="0">
                <a:solidFill>
                  <a:schemeClr val="bg1"/>
                </a:solidFill>
                <a:effectLst/>
                <a:highlight>
                  <a:srgbClr val="000080"/>
                </a:highlight>
                <a:latin typeface="open sans" panose="020B0606030504020204" pitchFamily="34" charset="0"/>
              </a:rPr>
              <a:t>Implicit wait in Selenium</a:t>
            </a:r>
          </a:p>
          <a:p>
            <a:pPr algn="l"/>
            <a:r>
              <a:rPr lang="en-US" sz="1400" b="0" i="0" dirty="0">
                <a:effectLst/>
                <a:latin typeface="open sans" panose="020B0606030504020204" pitchFamily="34" charset="0"/>
              </a:rPr>
              <a:t>An implicit wait is a </a:t>
            </a:r>
            <a:r>
              <a:rPr lang="en-US" sz="1400" dirty="0">
                <a:latin typeface="open sans" panose="020B0606030504020204" pitchFamily="34" charset="0"/>
              </a:rPr>
              <a:t>global wait</a:t>
            </a:r>
            <a:r>
              <a:rPr lang="en-US" sz="1400" b="0" i="0" dirty="0">
                <a:effectLst/>
                <a:latin typeface="open sans" panose="020B0606030504020204" pitchFamily="34" charset="0"/>
              </a:rPr>
              <a:t>, </a:t>
            </a:r>
            <a:r>
              <a:rPr lang="en-US" sz="1400" b="1" i="1" dirty="0">
                <a:effectLst/>
                <a:latin typeface="open sans" panose="020B0606030504020204" pitchFamily="34" charset="0"/>
              </a:rPr>
              <a:t>it is applied to all the web elements on the web page.</a:t>
            </a:r>
            <a:endParaRPr lang="en-US" sz="1400" b="0" i="0" dirty="0">
              <a:effectLst/>
              <a:latin typeface="open sans" panose="020B0606030504020204" pitchFamily="34" charset="0"/>
            </a:endParaRPr>
          </a:p>
          <a:p>
            <a:pPr algn="l"/>
            <a:r>
              <a:rPr lang="en-US" sz="1400" b="0" i="0" dirty="0">
                <a:effectLst/>
                <a:latin typeface="open sans" panose="020B0606030504020204" pitchFamily="34" charset="0"/>
              </a:rPr>
              <a:t>This means that we can tell Selenium that we would like it to wait for a certain amount of time before throwing an </a:t>
            </a:r>
            <a:r>
              <a:rPr lang="en-US" sz="1400" b="1" i="1" dirty="0">
                <a:effectLst/>
                <a:latin typeface="open sans" panose="020B0606030504020204" pitchFamily="34" charset="0"/>
              </a:rPr>
              <a:t>exception</a:t>
            </a:r>
            <a:r>
              <a:rPr lang="en-US" sz="1400" b="0" i="0" dirty="0">
                <a:effectLst/>
                <a:latin typeface="open sans" panose="020B0606030504020204" pitchFamily="34" charset="0"/>
              </a:rPr>
              <a:t> that it cannot find the element on the page or the page is not loaded or the </a:t>
            </a:r>
            <a:r>
              <a:rPr lang="en-US" sz="1400" b="0" i="0" dirty="0" err="1">
                <a:effectLst/>
                <a:latin typeface="open sans" panose="020B0606030504020204" pitchFamily="34" charset="0"/>
              </a:rPr>
              <a:t>javascript</a:t>
            </a:r>
            <a:r>
              <a:rPr lang="en-US" sz="1400" b="0" i="0" dirty="0">
                <a:effectLst/>
                <a:latin typeface="open sans" panose="020B0606030504020204" pitchFamily="34" charset="0"/>
              </a:rPr>
              <a:t> execution is not finished.</a:t>
            </a:r>
          </a:p>
          <a:p>
            <a:pPr marL="0" indent="0" algn="l">
              <a:buNone/>
            </a:pPr>
            <a:r>
              <a:rPr lang="en-US" sz="1400" b="0" i="0" dirty="0">
                <a:effectLst/>
                <a:latin typeface="open sans" panose="020B0606030504020204" pitchFamily="34" charset="0"/>
              </a:rPr>
              <a:t>     Also, important to note that once set,  Implicit Wait stays in place for the entire duration for which the browser is open.</a:t>
            </a:r>
          </a:p>
          <a:p>
            <a:pPr marL="0" indent="0">
              <a:buNone/>
            </a:pPr>
            <a:r>
              <a:rPr lang="en-US" sz="1400" b="0" i="0" dirty="0">
                <a:effectLst/>
                <a:latin typeface="open sans" panose="020B0606030504020204" pitchFamily="34" charset="0"/>
              </a:rPr>
              <a:t>We can apply implicit wait through </a:t>
            </a:r>
            <a:r>
              <a:rPr lang="en-US" sz="1400" b="1" i="0" dirty="0">
                <a:effectLst/>
                <a:latin typeface="DejaVu Sans"/>
              </a:rPr>
              <a:t>Interface </a:t>
            </a:r>
            <a:r>
              <a:rPr lang="en-US" sz="1400" b="1" i="0" dirty="0" err="1">
                <a:effectLst/>
                <a:latin typeface="DejaVu Sans"/>
              </a:rPr>
              <a:t>WebDriver.Timeouts</a:t>
            </a:r>
            <a:r>
              <a:rPr lang="en-US" sz="1400" b="1" i="0" dirty="0">
                <a:effectLst/>
                <a:latin typeface="DejaVu Sans"/>
              </a:rPr>
              <a:t> methods: </a:t>
            </a:r>
            <a:endParaRPr lang="en-US" sz="1400" b="0" i="0" dirty="0">
              <a:effectLst/>
              <a:latin typeface="open sans" panose="020B0606030504020204" pitchFamily="34" charset="0"/>
            </a:endParaRPr>
          </a:p>
          <a:p>
            <a:pPr marL="0" indent="0" algn="l">
              <a:buNone/>
            </a:pPr>
            <a:r>
              <a:rPr lang="en-US" sz="1400" b="0" i="1" dirty="0" err="1">
                <a:effectLst/>
                <a:latin typeface="open sans" panose="020B0606030504020204" pitchFamily="34" charset="0"/>
              </a:rPr>
              <a:t>implicitlyWait</a:t>
            </a:r>
            <a:r>
              <a:rPr lang="en-US" sz="1400" b="0" i="1" dirty="0">
                <a:effectLst/>
                <a:latin typeface="open sans" panose="020B0606030504020204" pitchFamily="34" charset="0"/>
              </a:rPr>
              <a:t>()</a:t>
            </a:r>
            <a:endParaRPr lang="en-US" sz="1400" b="0" i="0" dirty="0">
              <a:effectLst/>
              <a:latin typeface="open sans" panose="020B0606030504020204" pitchFamily="34" charset="0"/>
            </a:endParaRPr>
          </a:p>
          <a:p>
            <a:pPr marL="0" indent="0" algn="l">
              <a:buNone/>
            </a:pPr>
            <a:r>
              <a:rPr lang="en-US" sz="1400" b="0" i="1" dirty="0" err="1">
                <a:effectLst/>
                <a:latin typeface="open sans" panose="020B0606030504020204" pitchFamily="34" charset="0"/>
              </a:rPr>
              <a:t>pageLoadTimeout</a:t>
            </a:r>
            <a:r>
              <a:rPr lang="en-US" sz="1400" b="0" i="1" dirty="0">
                <a:effectLst/>
                <a:latin typeface="open sans" panose="020B0606030504020204" pitchFamily="34" charset="0"/>
              </a:rPr>
              <a:t>()</a:t>
            </a:r>
            <a:endParaRPr lang="en-US" sz="1400" b="0" i="0" dirty="0">
              <a:effectLst/>
              <a:latin typeface="open sans" panose="020B0606030504020204" pitchFamily="34" charset="0"/>
            </a:endParaRPr>
          </a:p>
          <a:p>
            <a:r>
              <a:rPr lang="en-US" sz="1400" b="0" i="0" dirty="0" err="1">
                <a:effectLst/>
                <a:latin typeface="DejaVu Serif"/>
              </a:rPr>
              <a:t>ImplicitlyWait</a:t>
            </a:r>
            <a:r>
              <a:rPr lang="en-US" sz="1400" b="0" i="0" dirty="0">
                <a:effectLst/>
                <a:latin typeface="DejaVu Serif"/>
              </a:rPr>
              <a:t>(): Specifies the amount of time the driver should wait when searching for an element if it is not immediately present.</a:t>
            </a:r>
          </a:p>
          <a:p>
            <a:endParaRPr lang="en-US" sz="1400" dirty="0">
              <a:latin typeface="DejaVu Serif"/>
            </a:endParaRPr>
          </a:p>
          <a:p>
            <a:endParaRPr lang="en-US" sz="1400" dirty="0">
              <a:latin typeface="DejaVu Serif"/>
            </a:endParaRPr>
          </a:p>
          <a:p>
            <a:r>
              <a:rPr lang="en-US" sz="1400" dirty="0" err="1">
                <a:latin typeface="DejaVu Serif"/>
              </a:rPr>
              <a:t>PageLoadTimeout</a:t>
            </a:r>
            <a:r>
              <a:rPr lang="en-US" sz="1400" dirty="0">
                <a:latin typeface="DejaVu Serif"/>
              </a:rPr>
              <a:t>(): specifies the amount of time that the driver should waif for the page to load. </a:t>
            </a:r>
            <a:endParaRPr lang="en-US" sz="1400" dirty="0"/>
          </a:p>
        </p:txBody>
      </p:sp>
      <p:pic>
        <p:nvPicPr>
          <p:cNvPr id="5" name="Picture 4">
            <a:extLst>
              <a:ext uri="{FF2B5EF4-FFF2-40B4-BE49-F238E27FC236}">
                <a16:creationId xmlns:a16="http://schemas.microsoft.com/office/drawing/2014/main" id="{F2DA1793-DE01-5006-28A0-C91CC093ACDD}"/>
              </a:ext>
            </a:extLst>
          </p:cNvPr>
          <p:cNvPicPr>
            <a:picLocks noChangeAspect="1"/>
          </p:cNvPicPr>
          <p:nvPr/>
        </p:nvPicPr>
        <p:blipFill>
          <a:blip r:embed="rId2"/>
          <a:stretch>
            <a:fillRect/>
          </a:stretch>
        </p:blipFill>
        <p:spPr>
          <a:xfrm>
            <a:off x="1067620" y="3432490"/>
            <a:ext cx="6629975" cy="396274"/>
          </a:xfrm>
          <a:prstGeom prst="rect">
            <a:avLst/>
          </a:prstGeom>
        </p:spPr>
      </p:pic>
      <p:pic>
        <p:nvPicPr>
          <p:cNvPr id="7" name="Picture 6">
            <a:extLst>
              <a:ext uri="{FF2B5EF4-FFF2-40B4-BE49-F238E27FC236}">
                <a16:creationId xmlns:a16="http://schemas.microsoft.com/office/drawing/2014/main" id="{10F2BC1E-8DAD-A3E1-70F7-0B1322C039BA}"/>
              </a:ext>
            </a:extLst>
          </p:cNvPr>
          <p:cNvPicPr>
            <a:picLocks noChangeAspect="1"/>
          </p:cNvPicPr>
          <p:nvPr/>
        </p:nvPicPr>
        <p:blipFill>
          <a:blip r:embed="rId3"/>
          <a:stretch>
            <a:fillRect/>
          </a:stretch>
        </p:blipFill>
        <p:spPr>
          <a:xfrm>
            <a:off x="1002845" y="4362097"/>
            <a:ext cx="6759526" cy="320068"/>
          </a:xfrm>
          <a:prstGeom prst="rect">
            <a:avLst/>
          </a:prstGeom>
        </p:spPr>
      </p:pic>
      <p:sp>
        <p:nvSpPr>
          <p:cNvPr id="2" name="Date Placeholder 1">
            <a:extLst>
              <a:ext uri="{FF2B5EF4-FFF2-40B4-BE49-F238E27FC236}">
                <a16:creationId xmlns:a16="http://schemas.microsoft.com/office/drawing/2014/main" id="{A95FB4AF-7773-C9DA-DC3B-54795C0E6668}"/>
              </a:ext>
            </a:extLst>
          </p:cNvPr>
          <p:cNvSpPr>
            <a:spLocks noGrp="1"/>
          </p:cNvSpPr>
          <p:nvPr>
            <p:ph type="dt" sz="half" idx="10"/>
          </p:nvPr>
        </p:nvSpPr>
        <p:spPr/>
        <p:txBody>
          <a:bodyPr/>
          <a:lstStyle/>
          <a:p>
            <a:fld id="{7688A481-F86F-46DE-8FAA-EEE57C949DB1}" type="datetime1">
              <a:rPr lang="en-US" smtClean="0"/>
              <a:t>7/24/2023</a:t>
            </a:fld>
            <a:endParaRPr lang="en-US"/>
          </a:p>
        </p:txBody>
      </p:sp>
      <p:sp>
        <p:nvSpPr>
          <p:cNvPr id="4" name="Footer Placeholder 3">
            <a:extLst>
              <a:ext uri="{FF2B5EF4-FFF2-40B4-BE49-F238E27FC236}">
                <a16:creationId xmlns:a16="http://schemas.microsoft.com/office/drawing/2014/main" id="{F27A55AE-E0C9-0938-B2C6-2E493402F447}"/>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46C1D4B2-7306-41D6-6EA0-715B929D03EB}"/>
              </a:ext>
            </a:extLst>
          </p:cNvPr>
          <p:cNvSpPr>
            <a:spLocks noGrp="1"/>
          </p:cNvSpPr>
          <p:nvPr>
            <p:ph type="sldNum" sz="quarter" idx="12"/>
          </p:nvPr>
        </p:nvSpPr>
        <p:spPr/>
        <p:txBody>
          <a:bodyPr/>
          <a:lstStyle/>
          <a:p>
            <a:fld id="{9E4B46C7-3753-4BDD-8496-2797342392DE}" type="slidenum">
              <a:rPr lang="en-US" smtClean="0"/>
              <a:t>34</a:t>
            </a:fld>
            <a:endParaRPr lang="en-US"/>
          </a:p>
        </p:txBody>
      </p:sp>
      <p:pic>
        <p:nvPicPr>
          <p:cNvPr id="8" name="Google Shape;137;p5">
            <a:extLst>
              <a:ext uri="{FF2B5EF4-FFF2-40B4-BE49-F238E27FC236}">
                <a16:creationId xmlns:a16="http://schemas.microsoft.com/office/drawing/2014/main" id="{8F144E44-0CC3-A23D-371A-5A96D35D810B}"/>
              </a:ext>
            </a:extLst>
          </p:cNvPr>
          <p:cNvPicPr preferRelativeResize="0"/>
          <p:nvPr/>
        </p:nvPicPr>
        <p:blipFill rotWithShape="1">
          <a:blip r:embed="rId4">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186302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9A74EC6-B65D-2901-3E53-A9024B1B3919}"/>
              </a:ext>
            </a:extLst>
          </p:cNvPr>
          <p:cNvPicPr>
            <a:picLocks noGrp="1" noChangeAspect="1"/>
          </p:cNvPicPr>
          <p:nvPr>
            <p:ph idx="1"/>
          </p:nvPr>
        </p:nvPicPr>
        <p:blipFill>
          <a:blip r:embed="rId2"/>
          <a:stretch>
            <a:fillRect/>
          </a:stretch>
        </p:blipFill>
        <p:spPr>
          <a:xfrm>
            <a:off x="485192" y="4075236"/>
            <a:ext cx="7795814" cy="1890401"/>
          </a:xfrm>
        </p:spPr>
      </p:pic>
      <p:sp>
        <p:nvSpPr>
          <p:cNvPr id="8" name="TextBox 7">
            <a:extLst>
              <a:ext uri="{FF2B5EF4-FFF2-40B4-BE49-F238E27FC236}">
                <a16:creationId xmlns:a16="http://schemas.microsoft.com/office/drawing/2014/main" id="{85999E2B-406F-AFE2-B35B-9FC0B8FD9E88}"/>
              </a:ext>
            </a:extLst>
          </p:cNvPr>
          <p:cNvSpPr txBox="1"/>
          <p:nvPr/>
        </p:nvSpPr>
        <p:spPr>
          <a:xfrm>
            <a:off x="485192" y="725957"/>
            <a:ext cx="11131420" cy="3354765"/>
          </a:xfrm>
          <a:prstGeom prst="rect">
            <a:avLst/>
          </a:prstGeom>
          <a:noFill/>
        </p:spPr>
        <p:txBody>
          <a:bodyPr wrap="square">
            <a:spAutoFit/>
          </a:bodyPr>
          <a:lstStyle/>
          <a:p>
            <a:pPr algn="ctr"/>
            <a:r>
              <a:rPr lang="en-US" sz="2400" b="1" i="0" dirty="0">
                <a:solidFill>
                  <a:schemeClr val="bg1"/>
                </a:solidFill>
                <a:effectLst/>
                <a:highlight>
                  <a:srgbClr val="000080"/>
                </a:highlight>
                <a:latin typeface="Encode Sans"/>
              </a:rPr>
              <a:t>Explicit Wait in Selenium</a:t>
            </a:r>
          </a:p>
          <a:p>
            <a:pPr algn="l"/>
            <a:endParaRPr lang="en-US" sz="2400" b="1" i="0" dirty="0">
              <a:solidFill>
                <a:schemeClr val="bg1"/>
              </a:solidFill>
              <a:effectLst/>
              <a:latin typeface="Encode Sans"/>
            </a:endParaRPr>
          </a:p>
          <a:p>
            <a:pPr algn="l"/>
            <a:r>
              <a:rPr lang="en-US" sz="2000" b="1" i="0" dirty="0">
                <a:effectLst/>
                <a:latin typeface="Encode Sans"/>
              </a:rPr>
              <a:t>Explicit Wait</a:t>
            </a:r>
            <a:r>
              <a:rPr lang="en-US" b="0" i="0" dirty="0">
                <a:effectLst/>
                <a:latin typeface="Encode Sans"/>
              </a:rPr>
              <a:t>: This wait is used to allow your code to halt program execution, or freeze the thread, until the </a:t>
            </a:r>
            <a:r>
              <a:rPr lang="en-US" b="0" i="1" dirty="0">
                <a:effectLst/>
                <a:latin typeface="Encode Sans"/>
              </a:rPr>
              <a:t>condition</a:t>
            </a:r>
            <a:r>
              <a:rPr lang="en-US" b="0" i="0" dirty="0">
                <a:effectLst/>
                <a:latin typeface="Encode Sans"/>
              </a:rPr>
              <a:t> you pass it resolves.</a:t>
            </a:r>
          </a:p>
          <a:p>
            <a:pPr algn="l"/>
            <a:r>
              <a:rPr lang="en-US" b="0" i="0" dirty="0">
                <a:effectLst/>
                <a:latin typeface="Encode Sans"/>
              </a:rPr>
              <a:t> The condition is called with a certain frequency until the timeout of the wait is elapsed. This means that for as long as the condition returns a false value, it will keep trying and waiting.</a:t>
            </a:r>
          </a:p>
          <a:p>
            <a:pPr algn="l"/>
            <a:r>
              <a:rPr lang="en-US" b="0" i="0" dirty="0">
                <a:effectLst/>
                <a:latin typeface="Encode Sans"/>
              </a:rPr>
              <a:t>Since explicit waits allow you to wait for a condition to occur, they make a good fit for </a:t>
            </a:r>
            <a:r>
              <a:rPr lang="en-US" b="0" i="0" dirty="0" err="1">
                <a:effectLst/>
                <a:latin typeface="Encode Sans"/>
              </a:rPr>
              <a:t>synchronising</a:t>
            </a:r>
            <a:r>
              <a:rPr lang="en-US" b="0" i="0" dirty="0">
                <a:effectLst/>
                <a:latin typeface="Encode Sans"/>
              </a:rPr>
              <a:t> the state between the browser and its DOM, and your WebDriver script.</a:t>
            </a:r>
          </a:p>
          <a:p>
            <a:pPr algn="l"/>
            <a:endParaRPr lang="en-US" b="0" i="0" dirty="0">
              <a:effectLst/>
              <a:latin typeface="Encode Sans"/>
            </a:endParaRPr>
          </a:p>
          <a:p>
            <a:pPr algn="l"/>
            <a:r>
              <a:rPr lang="en-US" dirty="0">
                <a:latin typeface="Encode Sans"/>
              </a:rPr>
              <a:t>We use </a:t>
            </a:r>
            <a:r>
              <a:rPr lang="en-US" dirty="0" err="1">
                <a:latin typeface="Encode Sans"/>
              </a:rPr>
              <a:t>WebDriverWait</a:t>
            </a:r>
            <a:r>
              <a:rPr lang="en-US" dirty="0">
                <a:latin typeface="Encode Sans"/>
              </a:rPr>
              <a:t> class in selenium for using explicit waits. </a:t>
            </a:r>
            <a:endParaRPr lang="en-US" b="1" i="0" dirty="0">
              <a:effectLst/>
              <a:latin typeface="DejaVu Sans"/>
            </a:endParaRPr>
          </a:p>
          <a:p>
            <a:pPr algn="l"/>
            <a:endParaRPr lang="en-US" b="0" i="0" dirty="0">
              <a:solidFill>
                <a:srgbClr val="6F757A"/>
              </a:solidFill>
              <a:effectLst/>
              <a:latin typeface="Encode Sans"/>
            </a:endParaRPr>
          </a:p>
        </p:txBody>
      </p:sp>
      <p:sp>
        <p:nvSpPr>
          <p:cNvPr id="2" name="Date Placeholder 1">
            <a:extLst>
              <a:ext uri="{FF2B5EF4-FFF2-40B4-BE49-F238E27FC236}">
                <a16:creationId xmlns:a16="http://schemas.microsoft.com/office/drawing/2014/main" id="{A0CC3498-7356-22AC-CEB5-FDFEFBE5ED94}"/>
              </a:ext>
            </a:extLst>
          </p:cNvPr>
          <p:cNvSpPr>
            <a:spLocks noGrp="1"/>
          </p:cNvSpPr>
          <p:nvPr>
            <p:ph type="dt" sz="half" idx="10"/>
          </p:nvPr>
        </p:nvSpPr>
        <p:spPr/>
        <p:txBody>
          <a:bodyPr/>
          <a:lstStyle/>
          <a:p>
            <a:fld id="{696E3433-CAA2-4520-AF88-1578E0A3F8E8}" type="datetime1">
              <a:rPr lang="en-US" smtClean="0"/>
              <a:t>7/24/2023</a:t>
            </a:fld>
            <a:endParaRPr lang="en-US"/>
          </a:p>
        </p:txBody>
      </p:sp>
      <p:sp>
        <p:nvSpPr>
          <p:cNvPr id="3" name="Footer Placeholder 2">
            <a:extLst>
              <a:ext uri="{FF2B5EF4-FFF2-40B4-BE49-F238E27FC236}">
                <a16:creationId xmlns:a16="http://schemas.microsoft.com/office/drawing/2014/main" id="{AD5B7BEE-CC5E-F7E8-498F-4F169730FF5A}"/>
              </a:ext>
            </a:extLst>
          </p:cNvPr>
          <p:cNvSpPr>
            <a:spLocks noGrp="1"/>
          </p:cNvSpPr>
          <p:nvPr>
            <p:ph type="ftr" sz="quarter" idx="11"/>
          </p:nvPr>
        </p:nvSpPr>
        <p:spPr/>
        <p:txBody>
          <a:bodyPr/>
          <a:lstStyle/>
          <a:p>
            <a:r>
              <a:rPr lang="en-US"/>
              <a:t>https://www.toptechschool.us</a:t>
            </a:r>
          </a:p>
        </p:txBody>
      </p:sp>
      <p:sp>
        <p:nvSpPr>
          <p:cNvPr id="4" name="Slide Number Placeholder 3">
            <a:extLst>
              <a:ext uri="{FF2B5EF4-FFF2-40B4-BE49-F238E27FC236}">
                <a16:creationId xmlns:a16="http://schemas.microsoft.com/office/drawing/2014/main" id="{FDF17306-4885-C71E-B32B-3D2F507D4F2F}"/>
              </a:ext>
            </a:extLst>
          </p:cNvPr>
          <p:cNvSpPr>
            <a:spLocks noGrp="1"/>
          </p:cNvSpPr>
          <p:nvPr>
            <p:ph type="sldNum" sz="quarter" idx="12"/>
          </p:nvPr>
        </p:nvSpPr>
        <p:spPr/>
        <p:txBody>
          <a:bodyPr/>
          <a:lstStyle/>
          <a:p>
            <a:fld id="{9E4B46C7-3753-4BDD-8496-2797342392DE}" type="slidenum">
              <a:rPr lang="en-US" smtClean="0"/>
              <a:t>35</a:t>
            </a:fld>
            <a:endParaRPr lang="en-US"/>
          </a:p>
        </p:txBody>
      </p:sp>
      <p:pic>
        <p:nvPicPr>
          <p:cNvPr id="5" name="Google Shape;137;p5">
            <a:extLst>
              <a:ext uri="{FF2B5EF4-FFF2-40B4-BE49-F238E27FC236}">
                <a16:creationId xmlns:a16="http://schemas.microsoft.com/office/drawing/2014/main" id="{0AE608B2-6347-26D3-8D77-948A609A256F}"/>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465497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8943A4-4A29-D6E7-0CAD-ACB02CBCE04B}"/>
              </a:ext>
            </a:extLst>
          </p:cNvPr>
          <p:cNvPicPr>
            <a:picLocks noGrp="1" noChangeAspect="1"/>
          </p:cNvPicPr>
          <p:nvPr>
            <p:ph idx="1"/>
          </p:nvPr>
        </p:nvPicPr>
        <p:blipFill>
          <a:blip r:embed="rId2"/>
          <a:stretch>
            <a:fillRect/>
          </a:stretch>
        </p:blipFill>
        <p:spPr>
          <a:xfrm>
            <a:off x="603352" y="4196168"/>
            <a:ext cx="8913510" cy="2183747"/>
          </a:xfrm>
        </p:spPr>
      </p:pic>
      <p:sp>
        <p:nvSpPr>
          <p:cNvPr id="7" name="TextBox 6">
            <a:extLst>
              <a:ext uri="{FF2B5EF4-FFF2-40B4-BE49-F238E27FC236}">
                <a16:creationId xmlns:a16="http://schemas.microsoft.com/office/drawing/2014/main" id="{74D6A1F6-D8FD-5B46-2F25-26297A1EE5CE}"/>
              </a:ext>
            </a:extLst>
          </p:cNvPr>
          <p:cNvSpPr txBox="1"/>
          <p:nvPr/>
        </p:nvSpPr>
        <p:spPr>
          <a:xfrm>
            <a:off x="535620" y="478085"/>
            <a:ext cx="10969840" cy="2185214"/>
          </a:xfrm>
          <a:prstGeom prst="rect">
            <a:avLst/>
          </a:prstGeom>
          <a:noFill/>
        </p:spPr>
        <p:txBody>
          <a:bodyPr wrap="square">
            <a:spAutoFit/>
          </a:bodyPr>
          <a:lstStyle/>
          <a:p>
            <a:pPr algn="ctr"/>
            <a:r>
              <a:rPr lang="en-US" sz="2800" b="1" dirty="0">
                <a:solidFill>
                  <a:schemeClr val="bg1"/>
                </a:solidFill>
                <a:effectLst/>
                <a:highlight>
                  <a:srgbClr val="000080"/>
                </a:highlight>
                <a:latin typeface="open sans" panose="020B0606030504020204" pitchFamily="34" charset="0"/>
              </a:rPr>
              <a:t>Fluent wait in Selenium</a:t>
            </a:r>
          </a:p>
          <a:p>
            <a:pPr algn="l"/>
            <a:r>
              <a:rPr lang="en-US" b="0" i="0" dirty="0">
                <a:solidFill>
                  <a:srgbClr val="212529"/>
                </a:solidFill>
                <a:effectLst/>
                <a:latin typeface="open sans" panose="020B0606030504020204" pitchFamily="34" charset="0"/>
              </a:rPr>
              <a:t>The fluent wait is similar to explicit wait in Selenium with one additional argument of frequency </a:t>
            </a:r>
            <a:r>
              <a:rPr lang="en-US" b="0" i="1" dirty="0">
                <a:solidFill>
                  <a:srgbClr val="212529"/>
                </a:solidFill>
                <a:effectLst/>
                <a:latin typeface="open sans" panose="020B0606030504020204" pitchFamily="34" charset="0"/>
              </a:rPr>
              <a:t>(also known as polling time).</a:t>
            </a:r>
            <a:r>
              <a:rPr lang="en-US" b="0" i="0" dirty="0">
                <a:solidFill>
                  <a:srgbClr val="212529"/>
                </a:solidFill>
                <a:effectLst/>
                <a:latin typeface="open sans" panose="020B0606030504020204" pitchFamily="34" charset="0"/>
              </a:rPr>
              <a:t> </a:t>
            </a:r>
          </a:p>
          <a:p>
            <a:pPr algn="l"/>
            <a:r>
              <a:rPr lang="en-US" b="0" i="0" dirty="0">
                <a:solidFill>
                  <a:srgbClr val="212529"/>
                </a:solidFill>
                <a:effectLst/>
                <a:latin typeface="open sans" panose="020B0606030504020204" pitchFamily="34" charset="0"/>
              </a:rPr>
              <a:t>The frequency number tells the WebDriver to keep checking for the element at regular intervals and wait till the maximum of </a:t>
            </a:r>
            <a:r>
              <a:rPr lang="en-US" b="1" i="1" dirty="0">
                <a:solidFill>
                  <a:srgbClr val="212529"/>
                </a:solidFill>
                <a:effectLst/>
                <a:latin typeface="open sans" panose="020B0606030504020204" pitchFamily="34" charset="0"/>
              </a:rPr>
              <a:t>"</a:t>
            </a:r>
            <a:r>
              <a:rPr lang="en-US" b="1" i="1" dirty="0" err="1">
                <a:solidFill>
                  <a:srgbClr val="212529"/>
                </a:solidFill>
                <a:effectLst/>
                <a:latin typeface="open sans" panose="020B0606030504020204" pitchFamily="34" charset="0"/>
              </a:rPr>
              <a:t>Duration.ofSeconds</a:t>
            </a:r>
            <a:r>
              <a:rPr lang="en-US" b="1" i="1" dirty="0">
                <a:solidFill>
                  <a:srgbClr val="212529"/>
                </a:solidFill>
                <a:effectLst/>
                <a:latin typeface="open sans" panose="020B0606030504020204" pitchFamily="34" charset="0"/>
              </a:rPr>
              <a:t>"</a:t>
            </a:r>
            <a:r>
              <a:rPr lang="en-US" b="0" i="0" dirty="0">
                <a:solidFill>
                  <a:srgbClr val="212529"/>
                </a:solidFill>
                <a:effectLst/>
                <a:latin typeface="open sans" panose="020B0606030504020204" pitchFamily="34" charset="0"/>
              </a:rPr>
              <a:t>. </a:t>
            </a:r>
          </a:p>
          <a:p>
            <a:pPr algn="l"/>
            <a:r>
              <a:rPr lang="en-US" b="0" i="0" dirty="0">
                <a:solidFill>
                  <a:srgbClr val="212529"/>
                </a:solidFill>
                <a:effectLst/>
                <a:latin typeface="open sans" panose="020B0606030504020204" pitchFamily="34" charset="0"/>
              </a:rPr>
              <a:t>This saves execution time. If the element becomes available earlier, we can proceed with our execution and finish quickly.</a:t>
            </a:r>
          </a:p>
        </p:txBody>
      </p:sp>
      <p:sp>
        <p:nvSpPr>
          <p:cNvPr id="9" name="TextBox 8">
            <a:extLst>
              <a:ext uri="{FF2B5EF4-FFF2-40B4-BE49-F238E27FC236}">
                <a16:creationId xmlns:a16="http://schemas.microsoft.com/office/drawing/2014/main" id="{16C6546D-E66C-E3DE-5182-2D7018B93224}"/>
              </a:ext>
            </a:extLst>
          </p:cNvPr>
          <p:cNvSpPr txBox="1"/>
          <p:nvPr/>
        </p:nvSpPr>
        <p:spPr>
          <a:xfrm>
            <a:off x="473476" y="2828835"/>
            <a:ext cx="11449234" cy="1200329"/>
          </a:xfrm>
          <a:prstGeom prst="rect">
            <a:avLst/>
          </a:prstGeom>
          <a:noFill/>
        </p:spPr>
        <p:txBody>
          <a:bodyPr wrap="square">
            <a:spAutoFit/>
          </a:bodyPr>
          <a:lstStyle/>
          <a:p>
            <a:r>
              <a:rPr lang="en-US" b="1" i="1" dirty="0" err="1">
                <a:solidFill>
                  <a:srgbClr val="212529"/>
                </a:solidFill>
                <a:effectLst/>
                <a:latin typeface="open sans" panose="020B0606030504020204" pitchFamily="34" charset="0"/>
              </a:rPr>
              <a:t>FluentWait</a:t>
            </a:r>
            <a:r>
              <a:rPr lang="en-US" b="1" i="1" dirty="0">
                <a:solidFill>
                  <a:srgbClr val="212529"/>
                </a:solidFill>
                <a:effectLst/>
                <a:latin typeface="open sans" panose="020B0606030504020204" pitchFamily="34" charset="0"/>
              </a:rPr>
              <a:t> in Selenium is an important class when we are dealing with AJAX elements.</a:t>
            </a:r>
            <a:r>
              <a:rPr lang="en-US" b="0" i="0" dirty="0">
                <a:solidFill>
                  <a:srgbClr val="212529"/>
                </a:solidFill>
                <a:effectLst/>
                <a:latin typeface="open sans" panose="020B0606030504020204" pitchFamily="34" charset="0"/>
              </a:rPr>
              <a:t> When a user is exploring the website on a slower network, these elements may take more time to load than what they would have taken in lab testing. To play safe, </a:t>
            </a:r>
            <a:r>
              <a:rPr lang="en-US" b="0" i="0" dirty="0" err="1">
                <a:solidFill>
                  <a:srgbClr val="212529"/>
                </a:solidFill>
                <a:effectLst/>
                <a:latin typeface="open sans" panose="020B0606030504020204" pitchFamily="34" charset="0"/>
              </a:rPr>
              <a:t>FluentWait</a:t>
            </a:r>
            <a:r>
              <a:rPr lang="en-US" b="0" i="0" dirty="0">
                <a:solidFill>
                  <a:srgbClr val="212529"/>
                </a:solidFill>
                <a:effectLst/>
                <a:latin typeface="open sans" panose="020B0606030504020204" pitchFamily="34" charset="0"/>
              </a:rPr>
              <a:t> helps us mimic such scenarios and produce the best quality web application.</a:t>
            </a:r>
            <a:endParaRPr lang="en-US" dirty="0"/>
          </a:p>
        </p:txBody>
      </p:sp>
      <p:sp>
        <p:nvSpPr>
          <p:cNvPr id="2" name="Date Placeholder 1">
            <a:extLst>
              <a:ext uri="{FF2B5EF4-FFF2-40B4-BE49-F238E27FC236}">
                <a16:creationId xmlns:a16="http://schemas.microsoft.com/office/drawing/2014/main" id="{52814E8E-994E-8716-F759-177B5CE8304C}"/>
              </a:ext>
            </a:extLst>
          </p:cNvPr>
          <p:cNvSpPr>
            <a:spLocks noGrp="1"/>
          </p:cNvSpPr>
          <p:nvPr>
            <p:ph type="dt" sz="half" idx="10"/>
          </p:nvPr>
        </p:nvSpPr>
        <p:spPr/>
        <p:txBody>
          <a:bodyPr/>
          <a:lstStyle/>
          <a:p>
            <a:fld id="{027A7AF4-25A4-4539-8A94-839CE8F319BF}" type="datetime1">
              <a:rPr lang="en-US" smtClean="0"/>
              <a:t>7/24/2023</a:t>
            </a:fld>
            <a:endParaRPr lang="en-US"/>
          </a:p>
        </p:txBody>
      </p:sp>
      <p:sp>
        <p:nvSpPr>
          <p:cNvPr id="3" name="Footer Placeholder 2">
            <a:extLst>
              <a:ext uri="{FF2B5EF4-FFF2-40B4-BE49-F238E27FC236}">
                <a16:creationId xmlns:a16="http://schemas.microsoft.com/office/drawing/2014/main" id="{3CB7BB50-FC44-1057-0100-252EC158E6CC}"/>
              </a:ext>
            </a:extLst>
          </p:cNvPr>
          <p:cNvSpPr>
            <a:spLocks noGrp="1"/>
          </p:cNvSpPr>
          <p:nvPr>
            <p:ph type="ftr" sz="quarter" idx="11"/>
          </p:nvPr>
        </p:nvSpPr>
        <p:spPr/>
        <p:txBody>
          <a:bodyPr/>
          <a:lstStyle/>
          <a:p>
            <a:r>
              <a:rPr lang="en-US"/>
              <a:t>https://www.toptechschool.us</a:t>
            </a:r>
          </a:p>
        </p:txBody>
      </p:sp>
      <p:sp>
        <p:nvSpPr>
          <p:cNvPr id="4" name="Slide Number Placeholder 3">
            <a:extLst>
              <a:ext uri="{FF2B5EF4-FFF2-40B4-BE49-F238E27FC236}">
                <a16:creationId xmlns:a16="http://schemas.microsoft.com/office/drawing/2014/main" id="{D4EAB6EF-0FD4-A700-988F-97535A043671}"/>
              </a:ext>
            </a:extLst>
          </p:cNvPr>
          <p:cNvSpPr>
            <a:spLocks noGrp="1"/>
          </p:cNvSpPr>
          <p:nvPr>
            <p:ph type="sldNum" sz="quarter" idx="12"/>
          </p:nvPr>
        </p:nvSpPr>
        <p:spPr/>
        <p:txBody>
          <a:bodyPr/>
          <a:lstStyle/>
          <a:p>
            <a:fld id="{9E4B46C7-3753-4BDD-8496-2797342392DE}" type="slidenum">
              <a:rPr lang="en-US" smtClean="0"/>
              <a:t>36</a:t>
            </a:fld>
            <a:endParaRPr lang="en-US"/>
          </a:p>
        </p:txBody>
      </p:sp>
      <p:pic>
        <p:nvPicPr>
          <p:cNvPr id="6" name="Google Shape;137;p5">
            <a:extLst>
              <a:ext uri="{FF2B5EF4-FFF2-40B4-BE49-F238E27FC236}">
                <a16:creationId xmlns:a16="http://schemas.microsoft.com/office/drawing/2014/main" id="{2715D9F8-7C26-6507-618F-D8DF918A4572}"/>
              </a:ext>
            </a:extLst>
          </p:cNvPr>
          <p:cNvPicPr preferRelativeResize="0"/>
          <p:nvPr/>
        </p:nvPicPr>
        <p:blipFill rotWithShape="1">
          <a:blip r:embed="rId3">
            <a:alphaModFix/>
          </a:blip>
          <a:srcRect/>
          <a:stretch/>
        </p:blipFill>
        <p:spPr>
          <a:xfrm>
            <a:off x="10679302" y="86619"/>
            <a:ext cx="1348995" cy="869511"/>
          </a:xfrm>
          <a:prstGeom prst="rect">
            <a:avLst/>
          </a:prstGeom>
          <a:noFill/>
          <a:ln>
            <a:noFill/>
          </a:ln>
        </p:spPr>
      </p:pic>
    </p:spTree>
    <p:extLst>
      <p:ext uri="{BB962C8B-B14F-4D97-AF65-F5344CB8AC3E}">
        <p14:creationId xmlns:p14="http://schemas.microsoft.com/office/powerpoint/2010/main" val="275954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222D1A-5B9E-39D9-B454-5D1B55934B32}"/>
              </a:ext>
            </a:extLst>
          </p:cNvPr>
          <p:cNvGraphicFramePr>
            <a:graphicFrameLocks noGrp="1"/>
          </p:cNvGraphicFramePr>
          <p:nvPr>
            <p:ph idx="1"/>
          </p:nvPr>
        </p:nvGraphicFramePr>
        <p:xfrm>
          <a:off x="133345" y="809347"/>
          <a:ext cx="11734800" cy="563880"/>
        </p:xfrm>
        <a:graphic>
          <a:graphicData uri="http://schemas.openxmlformats.org/drawingml/2006/table">
            <a:tbl>
              <a:tblPr/>
              <a:tblGrid>
                <a:gridCol w="5867400">
                  <a:extLst>
                    <a:ext uri="{9D8B030D-6E8A-4147-A177-3AD203B41FA5}">
                      <a16:colId xmlns:a16="http://schemas.microsoft.com/office/drawing/2014/main" val="3851577089"/>
                    </a:ext>
                  </a:extLst>
                </a:gridCol>
                <a:gridCol w="5867400">
                  <a:extLst>
                    <a:ext uri="{9D8B030D-6E8A-4147-A177-3AD203B41FA5}">
                      <a16:colId xmlns:a16="http://schemas.microsoft.com/office/drawing/2014/main" val="3171930602"/>
                    </a:ext>
                  </a:extLst>
                </a:gridCol>
              </a:tblGrid>
              <a:tr h="0">
                <a:tc>
                  <a:txBody>
                    <a:bodyPr/>
                    <a:lstStyle/>
                    <a:p>
                      <a:pPr algn="l"/>
                      <a:r>
                        <a:rPr lang="en-US" u="none" strike="noStrike" dirty="0" err="1">
                          <a:solidFill>
                            <a:srgbClr val="355F7C"/>
                          </a:solidFill>
                          <a:effectLst/>
                          <a:hlinkClick r:id="rId2" tooltip="selenium.common.exceptions.InvalidArgumentException"/>
                        </a:rPr>
                        <a:t>InvalidArgumentException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The arguments passed to a command are either invalid or malformed.</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102233688"/>
                  </a:ext>
                </a:extLst>
              </a:tr>
            </a:tbl>
          </a:graphicData>
        </a:graphic>
      </p:graphicFrame>
      <p:graphicFrame>
        <p:nvGraphicFramePr>
          <p:cNvPr id="5" name="Table 4">
            <a:extLst>
              <a:ext uri="{FF2B5EF4-FFF2-40B4-BE49-F238E27FC236}">
                <a16:creationId xmlns:a16="http://schemas.microsoft.com/office/drawing/2014/main" id="{1BFC400F-699E-FF61-FE38-7CAC570EEFCA}"/>
              </a:ext>
            </a:extLst>
          </p:cNvPr>
          <p:cNvGraphicFramePr>
            <a:graphicFrameLocks noGrp="1"/>
          </p:cNvGraphicFramePr>
          <p:nvPr/>
        </p:nvGraphicFramePr>
        <p:xfrm>
          <a:off x="133345" y="1316127"/>
          <a:ext cx="11734800" cy="838200"/>
        </p:xfrm>
        <a:graphic>
          <a:graphicData uri="http://schemas.openxmlformats.org/drawingml/2006/table">
            <a:tbl>
              <a:tblPr/>
              <a:tblGrid>
                <a:gridCol w="5867400">
                  <a:extLst>
                    <a:ext uri="{9D8B030D-6E8A-4147-A177-3AD203B41FA5}">
                      <a16:colId xmlns:a16="http://schemas.microsoft.com/office/drawing/2014/main" val="2210206342"/>
                    </a:ext>
                  </a:extLst>
                </a:gridCol>
                <a:gridCol w="5867400">
                  <a:extLst>
                    <a:ext uri="{9D8B030D-6E8A-4147-A177-3AD203B41FA5}">
                      <a16:colId xmlns:a16="http://schemas.microsoft.com/office/drawing/2014/main" val="2139210481"/>
                    </a:ext>
                  </a:extLst>
                </a:gridCol>
              </a:tblGrid>
              <a:tr h="653524">
                <a:tc>
                  <a:txBody>
                    <a:bodyPr/>
                    <a:lstStyle/>
                    <a:p>
                      <a:pPr algn="l"/>
                      <a:r>
                        <a:rPr lang="en-US" u="none" strike="noStrike" dirty="0" err="1">
                          <a:solidFill>
                            <a:srgbClr val="355F7C"/>
                          </a:solidFill>
                          <a:effectLst/>
                          <a:hlinkClick r:id="rId3" tooltip="selenium.common.exceptions.ElementNotInteractableException"/>
                        </a:rPr>
                        <a:t>ElementNotInteractableException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an element is present in the DOM but interactions with that element will hit another element due to paint order.</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587395578"/>
                  </a:ext>
                </a:extLst>
              </a:tr>
            </a:tbl>
          </a:graphicData>
        </a:graphic>
      </p:graphicFrame>
      <p:graphicFrame>
        <p:nvGraphicFramePr>
          <p:cNvPr id="6" name="Table 5">
            <a:extLst>
              <a:ext uri="{FF2B5EF4-FFF2-40B4-BE49-F238E27FC236}">
                <a16:creationId xmlns:a16="http://schemas.microsoft.com/office/drawing/2014/main" id="{178735C1-7DB2-6AA3-7D1D-3CC7405B8334}"/>
              </a:ext>
            </a:extLst>
          </p:cNvPr>
          <p:cNvGraphicFramePr>
            <a:graphicFrameLocks noGrp="1"/>
          </p:cNvGraphicFramePr>
          <p:nvPr/>
        </p:nvGraphicFramePr>
        <p:xfrm>
          <a:off x="133345" y="2149068"/>
          <a:ext cx="11644314" cy="289560"/>
        </p:xfrm>
        <a:graphic>
          <a:graphicData uri="http://schemas.openxmlformats.org/drawingml/2006/table">
            <a:tbl>
              <a:tblPr/>
              <a:tblGrid>
                <a:gridCol w="5822157">
                  <a:extLst>
                    <a:ext uri="{9D8B030D-6E8A-4147-A177-3AD203B41FA5}">
                      <a16:colId xmlns:a16="http://schemas.microsoft.com/office/drawing/2014/main" val="4057565901"/>
                    </a:ext>
                  </a:extLst>
                </a:gridCol>
                <a:gridCol w="5822157">
                  <a:extLst>
                    <a:ext uri="{9D8B030D-6E8A-4147-A177-3AD203B41FA5}">
                      <a16:colId xmlns:a16="http://schemas.microsoft.com/office/drawing/2014/main" val="2248070425"/>
                    </a:ext>
                  </a:extLst>
                </a:gridCol>
              </a:tblGrid>
              <a:tr h="0">
                <a:tc>
                  <a:txBody>
                    <a:bodyPr/>
                    <a:lstStyle/>
                    <a:p>
                      <a:pPr algn="l"/>
                      <a:r>
                        <a:rPr lang="en-US" u="none" strike="noStrike" dirty="0" err="1">
                          <a:solidFill>
                            <a:srgbClr val="355F7C"/>
                          </a:solidFill>
                          <a:effectLst/>
                          <a:hlinkClick r:id="rId4" tooltip="selenium.common.exceptions.ElementNotSelectableException"/>
                        </a:rPr>
                        <a:t>ElementNotSelectableException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trying to select an </a:t>
                      </a:r>
                      <a:r>
                        <a:rPr lang="en-US" dirty="0" err="1">
                          <a:effectLst/>
                        </a:rPr>
                        <a:t>unselectable</a:t>
                      </a:r>
                      <a:r>
                        <a:rPr lang="en-US" dirty="0">
                          <a:effectLst/>
                        </a:rPr>
                        <a:t> element.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352595005"/>
                  </a:ext>
                </a:extLst>
              </a:tr>
            </a:tbl>
          </a:graphicData>
        </a:graphic>
      </p:graphicFrame>
      <p:graphicFrame>
        <p:nvGraphicFramePr>
          <p:cNvPr id="7" name="Table 6">
            <a:extLst>
              <a:ext uri="{FF2B5EF4-FFF2-40B4-BE49-F238E27FC236}">
                <a16:creationId xmlns:a16="http://schemas.microsoft.com/office/drawing/2014/main" id="{D1FA7702-C2DE-2A4B-B328-43D8B10968C3}"/>
              </a:ext>
            </a:extLst>
          </p:cNvPr>
          <p:cNvGraphicFramePr>
            <a:graphicFrameLocks noGrp="1"/>
          </p:cNvGraphicFramePr>
          <p:nvPr/>
        </p:nvGraphicFramePr>
        <p:xfrm>
          <a:off x="133345" y="2502704"/>
          <a:ext cx="11553826" cy="563880"/>
        </p:xfrm>
        <a:graphic>
          <a:graphicData uri="http://schemas.openxmlformats.org/drawingml/2006/table">
            <a:tbl>
              <a:tblPr/>
              <a:tblGrid>
                <a:gridCol w="5776913">
                  <a:extLst>
                    <a:ext uri="{9D8B030D-6E8A-4147-A177-3AD203B41FA5}">
                      <a16:colId xmlns:a16="http://schemas.microsoft.com/office/drawing/2014/main" val="3971717331"/>
                    </a:ext>
                  </a:extLst>
                </a:gridCol>
                <a:gridCol w="5776913">
                  <a:extLst>
                    <a:ext uri="{9D8B030D-6E8A-4147-A177-3AD203B41FA5}">
                      <a16:colId xmlns:a16="http://schemas.microsoft.com/office/drawing/2014/main" val="4128836637"/>
                    </a:ext>
                  </a:extLst>
                </a:gridCol>
              </a:tblGrid>
              <a:tr h="0">
                <a:tc>
                  <a:txBody>
                    <a:bodyPr/>
                    <a:lstStyle/>
                    <a:p>
                      <a:pPr algn="l"/>
                      <a:r>
                        <a:rPr lang="en-US" u="none" strike="noStrike" dirty="0" err="1">
                          <a:solidFill>
                            <a:srgbClr val="355F7C"/>
                          </a:solidFill>
                          <a:effectLst/>
                          <a:hlinkClick r:id="rId5" tooltip="selenium.common.exceptions.ElementNotVisibleException"/>
                        </a:rPr>
                        <a:t>ElementNotVisibleException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an element is present on the DOM, but it is not visible, and so is not able to be interacted with.</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61988176"/>
                  </a:ext>
                </a:extLst>
              </a:tr>
            </a:tbl>
          </a:graphicData>
        </a:graphic>
      </p:graphicFrame>
      <p:graphicFrame>
        <p:nvGraphicFramePr>
          <p:cNvPr id="8" name="Table 7">
            <a:extLst>
              <a:ext uri="{FF2B5EF4-FFF2-40B4-BE49-F238E27FC236}">
                <a16:creationId xmlns:a16="http://schemas.microsoft.com/office/drawing/2014/main" id="{46482861-DAA0-DDA8-EE19-43724206C975}"/>
              </a:ext>
            </a:extLst>
          </p:cNvPr>
          <p:cNvGraphicFramePr>
            <a:graphicFrameLocks noGrp="1"/>
          </p:cNvGraphicFramePr>
          <p:nvPr/>
        </p:nvGraphicFramePr>
        <p:xfrm>
          <a:off x="133345" y="3134241"/>
          <a:ext cx="11734800" cy="289560"/>
        </p:xfrm>
        <a:graphic>
          <a:graphicData uri="http://schemas.openxmlformats.org/drawingml/2006/table">
            <a:tbl>
              <a:tblPr/>
              <a:tblGrid>
                <a:gridCol w="5867400">
                  <a:extLst>
                    <a:ext uri="{9D8B030D-6E8A-4147-A177-3AD203B41FA5}">
                      <a16:colId xmlns:a16="http://schemas.microsoft.com/office/drawing/2014/main" val="806006009"/>
                    </a:ext>
                  </a:extLst>
                </a:gridCol>
                <a:gridCol w="5867400">
                  <a:extLst>
                    <a:ext uri="{9D8B030D-6E8A-4147-A177-3AD203B41FA5}">
                      <a16:colId xmlns:a16="http://schemas.microsoft.com/office/drawing/2014/main" val="1094740124"/>
                    </a:ext>
                  </a:extLst>
                </a:gridCol>
              </a:tblGrid>
              <a:tr h="0">
                <a:tc>
                  <a:txBody>
                    <a:bodyPr/>
                    <a:lstStyle/>
                    <a:p>
                      <a:pPr algn="l"/>
                      <a:r>
                        <a:rPr lang="en-US" u="none" strike="noStrike" dirty="0" err="1">
                          <a:solidFill>
                            <a:srgbClr val="355F7C"/>
                          </a:solidFill>
                          <a:effectLst/>
                          <a:hlinkClick r:id="rId6" tooltip="selenium.common.exceptions.NoAlertPresentException"/>
                        </a:rPr>
                        <a:t>NoAlertPresentException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switching to no presented alert.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756874616"/>
                  </a:ext>
                </a:extLst>
              </a:tr>
            </a:tbl>
          </a:graphicData>
        </a:graphic>
      </p:graphicFrame>
      <p:graphicFrame>
        <p:nvGraphicFramePr>
          <p:cNvPr id="9" name="Table 8">
            <a:extLst>
              <a:ext uri="{FF2B5EF4-FFF2-40B4-BE49-F238E27FC236}">
                <a16:creationId xmlns:a16="http://schemas.microsoft.com/office/drawing/2014/main" id="{54D270F4-2B6F-9E74-4BD6-953F0B6F8223}"/>
              </a:ext>
            </a:extLst>
          </p:cNvPr>
          <p:cNvGraphicFramePr>
            <a:graphicFrameLocks noGrp="1"/>
          </p:cNvGraphicFramePr>
          <p:nvPr/>
        </p:nvGraphicFramePr>
        <p:xfrm>
          <a:off x="133347" y="3500001"/>
          <a:ext cx="11549062" cy="289560"/>
        </p:xfrm>
        <a:graphic>
          <a:graphicData uri="http://schemas.openxmlformats.org/drawingml/2006/table">
            <a:tbl>
              <a:tblPr/>
              <a:tblGrid>
                <a:gridCol w="5774531">
                  <a:extLst>
                    <a:ext uri="{9D8B030D-6E8A-4147-A177-3AD203B41FA5}">
                      <a16:colId xmlns:a16="http://schemas.microsoft.com/office/drawing/2014/main" val="2219096988"/>
                    </a:ext>
                  </a:extLst>
                </a:gridCol>
                <a:gridCol w="5774531">
                  <a:extLst>
                    <a:ext uri="{9D8B030D-6E8A-4147-A177-3AD203B41FA5}">
                      <a16:colId xmlns:a16="http://schemas.microsoft.com/office/drawing/2014/main" val="4241024903"/>
                    </a:ext>
                  </a:extLst>
                </a:gridCol>
              </a:tblGrid>
              <a:tr h="0">
                <a:tc>
                  <a:txBody>
                    <a:bodyPr/>
                    <a:lstStyle/>
                    <a:p>
                      <a:pPr algn="l"/>
                      <a:r>
                        <a:rPr lang="en-US" u="none" strike="noStrike" dirty="0" err="1">
                          <a:solidFill>
                            <a:srgbClr val="355F7C"/>
                          </a:solidFill>
                          <a:effectLst/>
                          <a:hlinkClick r:id="rId7" tooltip="selenium.common.exceptions.NoSuchElementException"/>
                        </a:rPr>
                        <a:t>NoSuchElementException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element could not be found.</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916563771"/>
                  </a:ext>
                </a:extLst>
              </a:tr>
            </a:tbl>
          </a:graphicData>
        </a:graphic>
      </p:graphicFrame>
      <p:graphicFrame>
        <p:nvGraphicFramePr>
          <p:cNvPr id="10" name="Table 9">
            <a:extLst>
              <a:ext uri="{FF2B5EF4-FFF2-40B4-BE49-F238E27FC236}">
                <a16:creationId xmlns:a16="http://schemas.microsoft.com/office/drawing/2014/main" id="{2130D877-2872-A456-94A4-C76C43B5BF49}"/>
              </a:ext>
            </a:extLst>
          </p:cNvPr>
          <p:cNvGraphicFramePr>
            <a:graphicFrameLocks noGrp="1"/>
          </p:cNvGraphicFramePr>
          <p:nvPr/>
        </p:nvGraphicFramePr>
        <p:xfrm>
          <a:off x="133346" y="3862467"/>
          <a:ext cx="11734800" cy="289560"/>
        </p:xfrm>
        <a:graphic>
          <a:graphicData uri="http://schemas.openxmlformats.org/drawingml/2006/table">
            <a:tbl>
              <a:tblPr/>
              <a:tblGrid>
                <a:gridCol w="5867400">
                  <a:extLst>
                    <a:ext uri="{9D8B030D-6E8A-4147-A177-3AD203B41FA5}">
                      <a16:colId xmlns:a16="http://schemas.microsoft.com/office/drawing/2014/main" val="3732198067"/>
                    </a:ext>
                  </a:extLst>
                </a:gridCol>
                <a:gridCol w="5867400">
                  <a:extLst>
                    <a:ext uri="{9D8B030D-6E8A-4147-A177-3AD203B41FA5}">
                      <a16:colId xmlns:a16="http://schemas.microsoft.com/office/drawing/2014/main" val="3563498112"/>
                    </a:ext>
                  </a:extLst>
                </a:gridCol>
              </a:tblGrid>
              <a:tr h="0">
                <a:tc>
                  <a:txBody>
                    <a:bodyPr/>
                    <a:lstStyle/>
                    <a:p>
                      <a:pPr algn="l"/>
                      <a:r>
                        <a:rPr lang="en-US" u="none" strike="noStrike" dirty="0" err="1">
                          <a:solidFill>
                            <a:srgbClr val="355F7C"/>
                          </a:solidFill>
                          <a:effectLst/>
                          <a:hlinkClick r:id="rId8" tooltip="selenium.common.exceptions.NoSuchFrameException"/>
                        </a:rPr>
                        <a:t>NoSuchFrameException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frame target to be switched doesn’t exist.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821873014"/>
                  </a:ext>
                </a:extLst>
              </a:tr>
            </a:tbl>
          </a:graphicData>
        </a:graphic>
      </p:graphicFrame>
      <p:graphicFrame>
        <p:nvGraphicFramePr>
          <p:cNvPr id="11" name="Table 10">
            <a:extLst>
              <a:ext uri="{FF2B5EF4-FFF2-40B4-BE49-F238E27FC236}">
                <a16:creationId xmlns:a16="http://schemas.microsoft.com/office/drawing/2014/main" id="{B6CEBA3E-5082-19E5-68C3-9F74BB8E0584}"/>
              </a:ext>
            </a:extLst>
          </p:cNvPr>
          <p:cNvGraphicFramePr>
            <a:graphicFrameLocks noGrp="1"/>
          </p:cNvGraphicFramePr>
          <p:nvPr/>
        </p:nvGraphicFramePr>
        <p:xfrm>
          <a:off x="133346" y="4256742"/>
          <a:ext cx="11734800" cy="289560"/>
        </p:xfrm>
        <a:graphic>
          <a:graphicData uri="http://schemas.openxmlformats.org/drawingml/2006/table">
            <a:tbl>
              <a:tblPr/>
              <a:tblGrid>
                <a:gridCol w="5867400">
                  <a:extLst>
                    <a:ext uri="{9D8B030D-6E8A-4147-A177-3AD203B41FA5}">
                      <a16:colId xmlns:a16="http://schemas.microsoft.com/office/drawing/2014/main" val="1247804921"/>
                    </a:ext>
                  </a:extLst>
                </a:gridCol>
                <a:gridCol w="5867400">
                  <a:extLst>
                    <a:ext uri="{9D8B030D-6E8A-4147-A177-3AD203B41FA5}">
                      <a16:colId xmlns:a16="http://schemas.microsoft.com/office/drawing/2014/main" val="647816686"/>
                    </a:ext>
                  </a:extLst>
                </a:gridCol>
              </a:tblGrid>
              <a:tr h="0">
                <a:tc>
                  <a:txBody>
                    <a:bodyPr/>
                    <a:lstStyle/>
                    <a:p>
                      <a:pPr algn="l"/>
                      <a:r>
                        <a:rPr lang="en-US" u="sng" dirty="0" err="1">
                          <a:solidFill>
                            <a:srgbClr val="355F7C"/>
                          </a:solidFill>
                          <a:effectLst/>
                          <a:hlinkClick r:id="rId9" tooltip="selenium.common.exceptions.NoSuchWindowException"/>
                        </a:rPr>
                        <a:t>NoSuchWindowException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window target to be switched doesn’t exist.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316162984"/>
                  </a:ext>
                </a:extLst>
              </a:tr>
            </a:tbl>
          </a:graphicData>
        </a:graphic>
      </p:graphicFrame>
      <p:graphicFrame>
        <p:nvGraphicFramePr>
          <p:cNvPr id="12" name="Table 11">
            <a:extLst>
              <a:ext uri="{FF2B5EF4-FFF2-40B4-BE49-F238E27FC236}">
                <a16:creationId xmlns:a16="http://schemas.microsoft.com/office/drawing/2014/main" id="{9BE87BD2-52D2-0CF7-721E-E9DA0BB25A7F}"/>
              </a:ext>
            </a:extLst>
          </p:cNvPr>
          <p:cNvGraphicFramePr>
            <a:graphicFrameLocks noGrp="1"/>
          </p:cNvGraphicFramePr>
          <p:nvPr/>
        </p:nvGraphicFramePr>
        <p:xfrm>
          <a:off x="133347" y="4681617"/>
          <a:ext cx="11644312" cy="289560"/>
        </p:xfrm>
        <a:graphic>
          <a:graphicData uri="http://schemas.openxmlformats.org/drawingml/2006/table">
            <a:tbl>
              <a:tblPr/>
              <a:tblGrid>
                <a:gridCol w="5822156">
                  <a:extLst>
                    <a:ext uri="{9D8B030D-6E8A-4147-A177-3AD203B41FA5}">
                      <a16:colId xmlns:a16="http://schemas.microsoft.com/office/drawing/2014/main" val="3137898610"/>
                    </a:ext>
                  </a:extLst>
                </a:gridCol>
                <a:gridCol w="5822156">
                  <a:extLst>
                    <a:ext uri="{9D8B030D-6E8A-4147-A177-3AD203B41FA5}">
                      <a16:colId xmlns:a16="http://schemas.microsoft.com/office/drawing/2014/main" val="3039424166"/>
                    </a:ext>
                  </a:extLst>
                </a:gridCol>
              </a:tblGrid>
              <a:tr h="0">
                <a:tc>
                  <a:txBody>
                    <a:bodyPr/>
                    <a:lstStyle/>
                    <a:p>
                      <a:pPr algn="l"/>
                      <a:r>
                        <a:rPr lang="en-US" u="none" strike="noStrike" dirty="0" err="1">
                          <a:solidFill>
                            <a:srgbClr val="355F7C"/>
                          </a:solidFill>
                          <a:effectLst/>
                          <a:hlinkClick r:id="rId10" tooltip="selenium.common.exceptions.StaleElementReferenceException"/>
                        </a:rPr>
                        <a:t>StaleElementReferenceException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a reference to an element is now “stale”.</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458104020"/>
                  </a:ext>
                </a:extLst>
              </a:tr>
            </a:tbl>
          </a:graphicData>
        </a:graphic>
      </p:graphicFrame>
      <p:graphicFrame>
        <p:nvGraphicFramePr>
          <p:cNvPr id="13" name="Table 12">
            <a:extLst>
              <a:ext uri="{FF2B5EF4-FFF2-40B4-BE49-F238E27FC236}">
                <a16:creationId xmlns:a16="http://schemas.microsoft.com/office/drawing/2014/main" id="{8F7C586F-6964-AD18-A7C4-8C1103AF740C}"/>
              </a:ext>
            </a:extLst>
          </p:cNvPr>
          <p:cNvGraphicFramePr>
            <a:graphicFrameLocks noGrp="1"/>
          </p:cNvGraphicFramePr>
          <p:nvPr/>
        </p:nvGraphicFramePr>
        <p:xfrm>
          <a:off x="133346" y="5080497"/>
          <a:ext cx="11734800" cy="289560"/>
        </p:xfrm>
        <a:graphic>
          <a:graphicData uri="http://schemas.openxmlformats.org/drawingml/2006/table">
            <a:tbl>
              <a:tblPr/>
              <a:tblGrid>
                <a:gridCol w="5867400">
                  <a:extLst>
                    <a:ext uri="{9D8B030D-6E8A-4147-A177-3AD203B41FA5}">
                      <a16:colId xmlns:a16="http://schemas.microsoft.com/office/drawing/2014/main" val="3165578638"/>
                    </a:ext>
                  </a:extLst>
                </a:gridCol>
                <a:gridCol w="5867400">
                  <a:extLst>
                    <a:ext uri="{9D8B030D-6E8A-4147-A177-3AD203B41FA5}">
                      <a16:colId xmlns:a16="http://schemas.microsoft.com/office/drawing/2014/main" val="1299029755"/>
                    </a:ext>
                  </a:extLst>
                </a:gridCol>
              </a:tblGrid>
              <a:tr h="0">
                <a:tc>
                  <a:txBody>
                    <a:bodyPr/>
                    <a:lstStyle/>
                    <a:p>
                      <a:pPr algn="l"/>
                      <a:r>
                        <a:rPr lang="en-US" u="none" strike="noStrike" dirty="0" err="1">
                          <a:solidFill>
                            <a:srgbClr val="355F7C"/>
                          </a:solidFill>
                          <a:effectLst/>
                          <a:hlinkClick r:id="rId11" tooltip="selenium.common.exceptions.TimeoutException"/>
                        </a:rPr>
                        <a:t>TimeoutException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Thrown when a command does not complete in enough time.</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01391516"/>
                  </a:ext>
                </a:extLst>
              </a:tr>
            </a:tbl>
          </a:graphicData>
        </a:graphic>
      </p:graphicFrame>
      <p:graphicFrame>
        <p:nvGraphicFramePr>
          <p:cNvPr id="14" name="Table 13">
            <a:extLst>
              <a:ext uri="{FF2B5EF4-FFF2-40B4-BE49-F238E27FC236}">
                <a16:creationId xmlns:a16="http://schemas.microsoft.com/office/drawing/2014/main" id="{3D3DC872-F5D8-D4E8-6ED1-BFEFD2BF406C}"/>
              </a:ext>
            </a:extLst>
          </p:cNvPr>
          <p:cNvGraphicFramePr>
            <a:graphicFrameLocks noGrp="1"/>
          </p:cNvGraphicFramePr>
          <p:nvPr/>
        </p:nvGraphicFramePr>
        <p:xfrm>
          <a:off x="133345" y="5463462"/>
          <a:ext cx="11834822" cy="289560"/>
        </p:xfrm>
        <a:graphic>
          <a:graphicData uri="http://schemas.openxmlformats.org/drawingml/2006/table">
            <a:tbl>
              <a:tblPr/>
              <a:tblGrid>
                <a:gridCol w="5917411">
                  <a:extLst>
                    <a:ext uri="{9D8B030D-6E8A-4147-A177-3AD203B41FA5}">
                      <a16:colId xmlns:a16="http://schemas.microsoft.com/office/drawing/2014/main" val="240279008"/>
                    </a:ext>
                  </a:extLst>
                </a:gridCol>
                <a:gridCol w="5917411">
                  <a:extLst>
                    <a:ext uri="{9D8B030D-6E8A-4147-A177-3AD203B41FA5}">
                      <a16:colId xmlns:a16="http://schemas.microsoft.com/office/drawing/2014/main" val="3215116290"/>
                    </a:ext>
                  </a:extLst>
                </a:gridCol>
              </a:tblGrid>
              <a:tr h="0">
                <a:tc>
                  <a:txBody>
                    <a:bodyPr/>
                    <a:lstStyle/>
                    <a:p>
                      <a:pPr algn="l"/>
                      <a:r>
                        <a:rPr lang="en-US" u="none" strike="noStrike" dirty="0" err="1">
                          <a:solidFill>
                            <a:srgbClr val="355F7C"/>
                          </a:solidFill>
                          <a:effectLst/>
                          <a:hlinkClick r:id="rId12" tooltip="selenium.common.exceptions.WebDriverException"/>
                        </a:rPr>
                        <a:t>WebDriverException</a:t>
                      </a:r>
                      <a:r>
                        <a:rPr lang="en-US" dirty="0">
                          <a:effectLst/>
                        </a:rPr>
                        <a:t>()</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tc>
                  <a:txBody>
                    <a:bodyPr/>
                    <a:lstStyle/>
                    <a:p>
                      <a:pPr algn="l"/>
                      <a:r>
                        <a:rPr lang="en-US" dirty="0">
                          <a:effectLst/>
                        </a:rPr>
                        <a:t>Base </a:t>
                      </a:r>
                      <a:r>
                        <a:rPr lang="en-US" dirty="0" err="1">
                          <a:effectLst/>
                        </a:rPr>
                        <a:t>webdriver</a:t>
                      </a:r>
                      <a:r>
                        <a:rPr lang="en-US" dirty="0">
                          <a:effectLst/>
                        </a:rPr>
                        <a:t> exception.</a:t>
                      </a:r>
                    </a:p>
                  </a:txBody>
                  <a:tcPr marL="38100" marR="60960" marT="7620" marB="7620" anchor="ctr">
                    <a:lnL>
                      <a:noFill/>
                    </a:lnL>
                    <a:lnR>
                      <a:noFill/>
                    </a:lnR>
                    <a:lnT>
                      <a:noFill/>
                    </a:lnT>
                    <a:lnB w="762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178184879"/>
                  </a:ext>
                </a:extLst>
              </a:tr>
            </a:tbl>
          </a:graphicData>
        </a:graphic>
      </p:graphicFrame>
      <p:sp>
        <p:nvSpPr>
          <p:cNvPr id="16" name="TextBox 15">
            <a:extLst>
              <a:ext uri="{FF2B5EF4-FFF2-40B4-BE49-F238E27FC236}">
                <a16:creationId xmlns:a16="http://schemas.microsoft.com/office/drawing/2014/main" id="{4E67678B-4419-6FFA-0806-AD3420F04F20}"/>
              </a:ext>
            </a:extLst>
          </p:cNvPr>
          <p:cNvSpPr txBox="1"/>
          <p:nvPr/>
        </p:nvSpPr>
        <p:spPr>
          <a:xfrm>
            <a:off x="133345" y="6035537"/>
            <a:ext cx="11544685" cy="646331"/>
          </a:xfrm>
          <a:prstGeom prst="rect">
            <a:avLst/>
          </a:prstGeom>
          <a:noFill/>
        </p:spPr>
        <p:txBody>
          <a:bodyPr wrap="square">
            <a:spAutoFit/>
          </a:bodyPr>
          <a:lstStyle/>
          <a:p>
            <a:r>
              <a:rPr lang="en-US" dirty="0">
                <a:hlinkClick r:id="rId13"/>
              </a:rPr>
              <a:t>https://www.selenium.dev/selenium/docs/api/py/common/selenium.common.exceptions.html</a:t>
            </a:r>
            <a:endParaRPr lang="en-US" dirty="0"/>
          </a:p>
          <a:p>
            <a:endParaRPr lang="en-US" dirty="0"/>
          </a:p>
        </p:txBody>
      </p:sp>
      <p:sp>
        <p:nvSpPr>
          <p:cNvPr id="17" name="Rectangle 3">
            <a:extLst>
              <a:ext uri="{FF2B5EF4-FFF2-40B4-BE49-F238E27FC236}">
                <a16:creationId xmlns:a16="http://schemas.microsoft.com/office/drawing/2014/main" id="{B9D0AE35-EB04-559A-0910-17DAF819188F}"/>
              </a:ext>
            </a:extLst>
          </p:cNvPr>
          <p:cNvSpPr>
            <a:spLocks noChangeArrowheads="1"/>
          </p:cNvSpPr>
          <p:nvPr/>
        </p:nvSpPr>
        <p:spPr bwMode="auto">
          <a:xfrm>
            <a:off x="2744739" y="241655"/>
            <a:ext cx="7901489"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chemeClr val="bg1"/>
                </a:solidFill>
                <a:highlight>
                  <a:srgbClr val="000080"/>
                </a:highlight>
                <a:latin typeface="Nunito" pitchFamily="2" charset="0"/>
              </a:rPr>
              <a:t>Common Exceptions in Selenium </a:t>
            </a:r>
            <a:endParaRPr kumimoji="0" lang="en-US" altLang="en-US" sz="2800" b="0" i="0" u="none" strike="noStrike" cap="none" normalizeH="0" baseline="0" dirty="0">
              <a:ln>
                <a:noFill/>
              </a:ln>
              <a:solidFill>
                <a:schemeClr val="bg1"/>
              </a:solidFill>
              <a:effectLst/>
              <a:highlight>
                <a:srgbClr val="000080"/>
              </a:highlight>
            </a:endParaRPr>
          </a:p>
        </p:txBody>
      </p:sp>
      <p:sp>
        <p:nvSpPr>
          <p:cNvPr id="2" name="Date Placeholder 1">
            <a:extLst>
              <a:ext uri="{FF2B5EF4-FFF2-40B4-BE49-F238E27FC236}">
                <a16:creationId xmlns:a16="http://schemas.microsoft.com/office/drawing/2014/main" id="{8EF602BA-8376-FA98-CDE8-D5B1068A2163}"/>
              </a:ext>
            </a:extLst>
          </p:cNvPr>
          <p:cNvSpPr>
            <a:spLocks noGrp="1"/>
          </p:cNvSpPr>
          <p:nvPr>
            <p:ph type="dt" sz="half" idx="10"/>
          </p:nvPr>
        </p:nvSpPr>
        <p:spPr/>
        <p:txBody>
          <a:bodyPr/>
          <a:lstStyle/>
          <a:p>
            <a:fld id="{669323F1-5E2F-4278-A237-2155ACDDA57A}" type="datetime1">
              <a:rPr lang="en-US" smtClean="0"/>
              <a:t>7/24/2023</a:t>
            </a:fld>
            <a:endParaRPr lang="en-US"/>
          </a:p>
        </p:txBody>
      </p:sp>
      <p:sp>
        <p:nvSpPr>
          <p:cNvPr id="3" name="Footer Placeholder 2">
            <a:extLst>
              <a:ext uri="{FF2B5EF4-FFF2-40B4-BE49-F238E27FC236}">
                <a16:creationId xmlns:a16="http://schemas.microsoft.com/office/drawing/2014/main" id="{EFA60EAA-FFAE-897C-25C9-406576B7BDD9}"/>
              </a:ext>
            </a:extLst>
          </p:cNvPr>
          <p:cNvSpPr>
            <a:spLocks noGrp="1"/>
          </p:cNvSpPr>
          <p:nvPr>
            <p:ph type="ftr" sz="quarter" idx="11"/>
          </p:nvPr>
        </p:nvSpPr>
        <p:spPr/>
        <p:txBody>
          <a:bodyPr/>
          <a:lstStyle/>
          <a:p>
            <a:r>
              <a:rPr lang="en-US"/>
              <a:t>https://www.toptechschool.us</a:t>
            </a:r>
          </a:p>
        </p:txBody>
      </p:sp>
      <p:sp>
        <p:nvSpPr>
          <p:cNvPr id="15" name="Slide Number Placeholder 14">
            <a:extLst>
              <a:ext uri="{FF2B5EF4-FFF2-40B4-BE49-F238E27FC236}">
                <a16:creationId xmlns:a16="http://schemas.microsoft.com/office/drawing/2014/main" id="{77EAE885-8EC3-7D72-95DF-F4FEE8AE9D46}"/>
              </a:ext>
            </a:extLst>
          </p:cNvPr>
          <p:cNvSpPr>
            <a:spLocks noGrp="1"/>
          </p:cNvSpPr>
          <p:nvPr>
            <p:ph type="sldNum" sz="quarter" idx="12"/>
          </p:nvPr>
        </p:nvSpPr>
        <p:spPr/>
        <p:txBody>
          <a:bodyPr/>
          <a:lstStyle/>
          <a:p>
            <a:fld id="{9E4B46C7-3753-4BDD-8496-2797342392DE}" type="slidenum">
              <a:rPr lang="en-US" smtClean="0"/>
              <a:t>37</a:t>
            </a:fld>
            <a:endParaRPr lang="en-US"/>
          </a:p>
        </p:txBody>
      </p:sp>
      <p:pic>
        <p:nvPicPr>
          <p:cNvPr id="18" name="Google Shape;137;p5">
            <a:extLst>
              <a:ext uri="{FF2B5EF4-FFF2-40B4-BE49-F238E27FC236}">
                <a16:creationId xmlns:a16="http://schemas.microsoft.com/office/drawing/2014/main" id="{29BF0DC0-F360-9463-4028-614C669E2A54}"/>
              </a:ext>
            </a:extLst>
          </p:cNvPr>
          <p:cNvPicPr preferRelativeResize="0"/>
          <p:nvPr/>
        </p:nvPicPr>
        <p:blipFill rotWithShape="1">
          <a:blip r:embed="rId14">
            <a:alphaModFix/>
          </a:blip>
          <a:srcRect/>
          <a:stretch/>
        </p:blipFill>
        <p:spPr>
          <a:xfrm>
            <a:off x="10750858" y="88764"/>
            <a:ext cx="1307797" cy="720583"/>
          </a:xfrm>
          <a:prstGeom prst="rect">
            <a:avLst/>
          </a:prstGeom>
          <a:noFill/>
          <a:ln>
            <a:noFill/>
          </a:ln>
        </p:spPr>
      </p:pic>
    </p:spTree>
    <p:extLst>
      <p:ext uri="{BB962C8B-B14F-4D97-AF65-F5344CB8AC3E}">
        <p14:creationId xmlns:p14="http://schemas.microsoft.com/office/powerpoint/2010/main" val="4144901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AAABA-2B14-456E-4C4E-E6978FC2FE3A}"/>
              </a:ext>
            </a:extLst>
          </p:cNvPr>
          <p:cNvSpPr>
            <a:spLocks noGrp="1"/>
          </p:cNvSpPr>
          <p:nvPr>
            <p:ph idx="1"/>
          </p:nvPr>
        </p:nvSpPr>
        <p:spPr>
          <a:xfrm>
            <a:off x="230819" y="488272"/>
            <a:ext cx="11122981" cy="5688691"/>
          </a:xfrm>
        </p:spPr>
        <p:txBody>
          <a:bodyPr/>
          <a:lstStyle/>
          <a:p>
            <a:pPr marL="0" indent="0" algn="ctr">
              <a:buNone/>
            </a:pPr>
            <a:r>
              <a:rPr lang="en-US" b="0" i="0" u="none" strike="noStrike" dirty="0" err="1">
                <a:solidFill>
                  <a:schemeClr val="bg1"/>
                </a:solidFill>
                <a:effectLst/>
                <a:highlight>
                  <a:srgbClr val="000080"/>
                </a:highlight>
                <a:latin typeface="Encode Sans"/>
                <a:hlinkClick r:id="rId2">
                  <a:extLst>
                    <a:ext uri="{A12FA001-AC4F-418D-AE19-62706E023703}">
                      <ahyp:hlinkClr xmlns:ahyp="http://schemas.microsoft.com/office/drawing/2018/hyperlinkcolor" val="tx"/>
                    </a:ext>
                  </a:extLst>
                </a:hlinkClick>
              </a:rPr>
              <a:t>ChromeOptions</a:t>
            </a:r>
            <a:r>
              <a:rPr lang="en-US" b="0" i="0" u="none" strike="noStrike" dirty="0">
                <a:solidFill>
                  <a:schemeClr val="bg1"/>
                </a:solidFill>
                <a:effectLst/>
                <a:highlight>
                  <a:srgbClr val="000080"/>
                </a:highlight>
                <a:latin typeface="Encode Sans"/>
              </a:rPr>
              <a:t> </a:t>
            </a:r>
          </a:p>
          <a:p>
            <a:r>
              <a:rPr lang="en-US" sz="1600" i="0" dirty="0">
                <a:solidFill>
                  <a:srgbClr val="5F6368"/>
                </a:solidFill>
                <a:effectLst/>
                <a:latin typeface="Roboto" panose="02000000000000000000" pitchFamily="2" charset="0"/>
              </a:rPr>
              <a:t>It is a Class to manage options and capabilities specific to </a:t>
            </a:r>
            <a:r>
              <a:rPr lang="en-US" sz="1600" i="0" dirty="0" err="1">
                <a:solidFill>
                  <a:srgbClr val="5F6368"/>
                </a:solidFill>
                <a:effectLst/>
                <a:latin typeface="Roboto" panose="02000000000000000000" pitchFamily="2" charset="0"/>
              </a:rPr>
              <a:t>ChromeDriver</a:t>
            </a:r>
            <a:r>
              <a:rPr lang="en-US" sz="1600" i="0" dirty="0">
                <a:solidFill>
                  <a:srgbClr val="5F6368"/>
                </a:solidFill>
                <a:effectLst/>
                <a:latin typeface="Roboto" panose="02000000000000000000" pitchFamily="2" charset="0"/>
              </a:rPr>
              <a:t> as follows: </a:t>
            </a:r>
          </a:p>
          <a:p>
            <a:endParaRPr lang="en-US" b="1" dirty="0">
              <a:solidFill>
                <a:srgbClr val="5F6368"/>
              </a:solidFill>
              <a:latin typeface="Roboto" panose="02000000000000000000" pitchFamily="2" charset="0"/>
            </a:endParaRPr>
          </a:p>
        </p:txBody>
      </p:sp>
      <p:pic>
        <p:nvPicPr>
          <p:cNvPr id="5" name="Picture 4">
            <a:extLst>
              <a:ext uri="{FF2B5EF4-FFF2-40B4-BE49-F238E27FC236}">
                <a16:creationId xmlns:a16="http://schemas.microsoft.com/office/drawing/2014/main" id="{338E6321-E0B8-7414-543E-B9AB0AEA87DB}"/>
              </a:ext>
            </a:extLst>
          </p:cNvPr>
          <p:cNvPicPr>
            <a:picLocks noChangeAspect="1"/>
          </p:cNvPicPr>
          <p:nvPr/>
        </p:nvPicPr>
        <p:blipFill>
          <a:blip r:embed="rId3"/>
          <a:stretch>
            <a:fillRect/>
          </a:stretch>
        </p:blipFill>
        <p:spPr>
          <a:xfrm>
            <a:off x="521528" y="1429232"/>
            <a:ext cx="4206605" cy="777307"/>
          </a:xfrm>
          <a:prstGeom prst="rect">
            <a:avLst/>
          </a:prstGeom>
        </p:spPr>
      </p:pic>
      <p:sp>
        <p:nvSpPr>
          <p:cNvPr id="6" name="Rectangle 1">
            <a:extLst>
              <a:ext uri="{FF2B5EF4-FFF2-40B4-BE49-F238E27FC236}">
                <a16:creationId xmlns:a16="http://schemas.microsoft.com/office/drawing/2014/main" id="{94A361C0-AEC7-0927-E19E-6A7F2AD899B2}"/>
              </a:ext>
            </a:extLst>
          </p:cNvPr>
          <p:cNvSpPr>
            <a:spLocks noChangeArrowheads="1"/>
          </p:cNvSpPr>
          <p:nvPr/>
        </p:nvSpPr>
        <p:spPr bwMode="auto">
          <a:xfrm>
            <a:off x="609599" y="2391977"/>
            <a:ext cx="105156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Encode Sans"/>
              </a:rPr>
              <a:t>Arguments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Encode Sans"/>
              </a:rPr>
              <a:t>The </a:t>
            </a:r>
            <a:r>
              <a:rPr kumimoji="0" lang="en-US" altLang="en-US" b="0" i="0" u="none" strike="noStrike" cap="none" normalizeH="0" baseline="0" dirty="0" err="1">
                <a:ln>
                  <a:noFill/>
                </a:ln>
                <a:effectLst/>
                <a:latin typeface="var(--bs-font-monospace)"/>
              </a:rPr>
              <a:t>args</a:t>
            </a:r>
            <a:r>
              <a:rPr kumimoji="0" lang="en-US" altLang="en-US" b="0" i="0" u="none" strike="noStrike" cap="none" normalizeH="0" baseline="0" dirty="0">
                <a:ln>
                  <a:noFill/>
                </a:ln>
                <a:effectLst/>
                <a:latin typeface="Encode Sans"/>
              </a:rPr>
              <a:t> parameter is for a list of command line switches to be used when starting the browser. </a:t>
            </a:r>
            <a:endParaRPr kumimoji="0" lang="en-US" altLang="en-US" b="0" i="0" u="none" strike="noStrike" cap="none" normalizeH="0" baseline="0" dirty="0">
              <a:ln>
                <a:noFill/>
              </a:ln>
              <a:effectLst/>
              <a:latin typeface="Arial" panose="020B0604020202020204" pitchFamily="34" charset="0"/>
            </a:endParaRPr>
          </a:p>
        </p:txBody>
      </p:sp>
      <p:sp>
        <p:nvSpPr>
          <p:cNvPr id="7" name="Rectangle 2">
            <a:extLst>
              <a:ext uri="{FF2B5EF4-FFF2-40B4-BE49-F238E27FC236}">
                <a16:creationId xmlns:a16="http://schemas.microsoft.com/office/drawing/2014/main" id="{C6CFAEBB-DBF2-AB7D-ED37-04F4D67761E3}"/>
              </a:ext>
            </a:extLst>
          </p:cNvPr>
          <p:cNvSpPr>
            <a:spLocks noChangeArrowheads="1"/>
          </p:cNvSpPr>
          <p:nvPr/>
        </p:nvSpPr>
        <p:spPr bwMode="auto">
          <a:xfrm>
            <a:off x="521528" y="3053220"/>
            <a:ext cx="25399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latin typeface="Encode Sans"/>
              </a:rPr>
              <a:t>Commonly used </a:t>
            </a:r>
            <a:r>
              <a:rPr kumimoji="0" lang="en-US" altLang="en-US" sz="1600" b="1" i="0" u="none" strike="noStrike" cap="none" normalizeH="0" baseline="0" dirty="0" err="1">
                <a:ln>
                  <a:noFill/>
                </a:ln>
                <a:effectLst/>
                <a:latin typeface="Encode Sans"/>
              </a:rPr>
              <a:t>args</a:t>
            </a:r>
            <a:r>
              <a:rPr kumimoji="0" lang="en-US" altLang="en-US" sz="1600" b="1" i="0" u="none" strike="noStrike" cap="none" normalizeH="0" baseline="0" dirty="0">
                <a:ln>
                  <a:noFill/>
                </a:ln>
                <a:effectLst/>
                <a:latin typeface="Encode Sans"/>
              </a:rPr>
              <a:t> include </a:t>
            </a:r>
            <a:r>
              <a:rPr kumimoji="0" lang="en-US" altLang="en-US" sz="1600" b="0" i="0" u="none" strike="noStrike" cap="none" normalizeH="0" baseline="0" dirty="0">
                <a:ln>
                  <a:noFill/>
                </a:ln>
                <a:effectLst/>
                <a:latin typeface="Encode Sans"/>
              </a:rPr>
              <a:t>;</a:t>
            </a:r>
            <a:endParaRPr kumimoji="0" lang="en-US" altLang="en-US" sz="1600" b="0" i="0" u="none" strike="noStrike" cap="none" normalizeH="0" baseline="0" dirty="0">
              <a:ln>
                <a:noFill/>
              </a:ln>
              <a:effectLst/>
              <a:latin typeface="Arial" panose="020B0604020202020204" pitchFamily="34" charset="0"/>
            </a:endParaRPr>
          </a:p>
        </p:txBody>
      </p:sp>
      <p:sp>
        <p:nvSpPr>
          <p:cNvPr id="10" name="Rectangle 3">
            <a:extLst>
              <a:ext uri="{FF2B5EF4-FFF2-40B4-BE49-F238E27FC236}">
                <a16:creationId xmlns:a16="http://schemas.microsoft.com/office/drawing/2014/main" id="{D27A43B8-8F93-26D6-0882-F9AB495594B6}"/>
              </a:ext>
            </a:extLst>
          </p:cNvPr>
          <p:cNvSpPr>
            <a:spLocks noChangeArrowheads="1"/>
          </p:cNvSpPr>
          <p:nvPr/>
        </p:nvSpPr>
        <p:spPr bwMode="auto">
          <a:xfrm>
            <a:off x="521528" y="3557018"/>
            <a:ext cx="938188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herit"/>
              </a:rPr>
              <a:t>WebDriverManager.chromedriver().setup();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herit"/>
              </a:rPr>
              <a:t> </a:t>
            </a:r>
            <a:r>
              <a:rPr kumimoji="0" lang="en-US" altLang="en-US" sz="1400" b="1" i="0" u="none" strike="noStrike" cap="none" normalizeH="0" baseline="0" dirty="0">
                <a:ln>
                  <a:noFill/>
                </a:ln>
                <a:solidFill>
                  <a:schemeClr val="tx1"/>
                </a:solidFill>
                <a:effectLst/>
                <a:latin typeface="inherit"/>
              </a:rPr>
              <a:t>System.setProperty("</a:t>
            </a:r>
            <a:r>
              <a:rPr kumimoji="0" lang="en-US" altLang="en-US" sz="1400" b="1" i="0" u="none" strike="noStrike" cap="none" normalizeH="0" baseline="0" dirty="0" err="1">
                <a:ln>
                  <a:noFill/>
                </a:ln>
                <a:solidFill>
                  <a:schemeClr val="tx1"/>
                </a:solidFill>
                <a:effectLst/>
                <a:latin typeface="inherit"/>
              </a:rPr>
              <a:t>webdriver.chrome.driver","C</a:t>
            </a:r>
            <a:r>
              <a:rPr kumimoji="0" lang="en-US" altLang="en-US" sz="1400" b="1" i="0" u="none" strike="noStrike" cap="none" normalizeH="0" baseline="0" dirty="0">
                <a:ln>
                  <a:noFill/>
                </a:ln>
                <a:solidFill>
                  <a:schemeClr val="tx1"/>
                </a:solidFill>
                <a:effectLst/>
                <a:latin typeface="inherit"/>
              </a:rPr>
              <a:t>:\\Users\\***\\****\\Desktop\\Automation\\chromedriver.exe");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herit"/>
              </a:rPr>
              <a:t> </a:t>
            </a:r>
            <a:r>
              <a:rPr kumimoji="0" lang="en-US" altLang="en-US" sz="1400" b="0" i="0" u="none" strike="noStrike" cap="none" normalizeH="0" baseline="0" dirty="0" err="1">
                <a:ln>
                  <a:noFill/>
                </a:ln>
                <a:solidFill>
                  <a:schemeClr val="tx1"/>
                </a:solidFill>
                <a:effectLst/>
                <a:latin typeface="inherit"/>
              </a:rPr>
              <a:t>ChromeOptions</a:t>
            </a:r>
            <a:r>
              <a:rPr kumimoji="0" lang="en-US" altLang="en-US" sz="1400" b="0" i="0" u="none" strike="noStrike" cap="none" normalizeH="0" baseline="0" dirty="0">
                <a:ln>
                  <a:noFill/>
                </a:ln>
                <a:solidFill>
                  <a:schemeClr val="tx1"/>
                </a:solidFill>
                <a:effectLst/>
                <a:latin typeface="inherit"/>
              </a:rPr>
              <a:t> options = new </a:t>
            </a:r>
            <a:r>
              <a:rPr kumimoji="0" lang="en-US" altLang="en-US" sz="1400" b="0" i="0" u="none" strike="noStrike" cap="none" normalizeH="0" baseline="0" dirty="0" err="1">
                <a:ln>
                  <a:noFill/>
                </a:ln>
                <a:solidFill>
                  <a:schemeClr val="tx1"/>
                </a:solidFill>
                <a:effectLst/>
                <a:latin typeface="inherit"/>
              </a:rPr>
              <a:t>ChromeOptions</a:t>
            </a:r>
            <a:r>
              <a:rPr kumimoji="0" lang="en-US" altLang="en-US" sz="1400" b="0" i="0" u="none" strike="noStrike" cap="none" normalizeH="0" baseline="0" dirty="0">
                <a:ln>
                  <a:noFill/>
                </a:ln>
                <a:solidFill>
                  <a:schemeClr val="tx1"/>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herit"/>
              </a:rPr>
              <a:t> </a:t>
            </a:r>
            <a:r>
              <a:rPr kumimoji="0" lang="en-US" altLang="en-US" sz="1400" b="0" i="0" u="none" strike="noStrike" cap="none" normalizeH="0" baseline="0" dirty="0" err="1">
                <a:ln>
                  <a:noFill/>
                </a:ln>
                <a:solidFill>
                  <a:schemeClr val="tx1"/>
                </a:solidFill>
                <a:effectLst/>
                <a:latin typeface="inherit"/>
              </a:rPr>
              <a:t>options.addArguments</a:t>
            </a:r>
            <a:r>
              <a:rPr kumimoji="0" lang="en-US" altLang="en-US" sz="1400" b="0" i="0" u="none" strike="noStrike" cap="none" normalizeH="0" baseline="0" dirty="0">
                <a:ln>
                  <a:noFill/>
                </a:ln>
                <a:solidFill>
                  <a:schemeClr val="tx1"/>
                </a:solidFill>
                <a:effectLst/>
                <a:latin typeface="inherit"/>
              </a:rPr>
              <a:t>("--start-maximized");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inherit"/>
              </a:rPr>
              <a:t>options.addArguments</a:t>
            </a:r>
            <a:r>
              <a:rPr kumimoji="0" lang="en-US" altLang="en-US" sz="1400" b="0" i="0" u="none" strike="noStrike" cap="none" normalizeH="0" baseline="0" dirty="0">
                <a:ln>
                  <a:noFill/>
                </a:ln>
                <a:solidFill>
                  <a:schemeClr val="tx1"/>
                </a:solidFill>
                <a:effectLst/>
                <a:latin typeface="inherit"/>
              </a:rPr>
              <a:t>("--window-size=1920, 1080");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inherit"/>
              </a:rPr>
              <a:t>Options.adArguments</a:t>
            </a:r>
            <a:r>
              <a:rPr kumimoji="0" lang="en-US" altLang="en-US" sz="1400" b="0" i="0" u="none" strike="noStrike" cap="none" normalizeH="0" baseline="0" dirty="0">
                <a:ln>
                  <a:noFill/>
                </a:ln>
                <a:solidFill>
                  <a:schemeClr val="tx1"/>
                </a:solidFill>
                <a:effectLst/>
                <a:latin typeface="inherit"/>
              </a:rPr>
              <a:t>(“—headless”);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inherit"/>
              </a:rPr>
              <a:t>Options.addArguments</a:t>
            </a:r>
            <a:r>
              <a:rPr kumimoji="0" lang="en-US" altLang="en-US" sz="1400" b="0" i="0" u="none" strike="noStrike" cap="none" normalizeH="0" baseline="0" dirty="0">
                <a:ln>
                  <a:noFill/>
                </a:ln>
                <a:solidFill>
                  <a:schemeClr val="tx1"/>
                </a:solidFill>
                <a:effectLst/>
                <a:latin typeface="inherit"/>
              </a:rPr>
              <a:t>(“—incognito”);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inherit"/>
              </a:rPr>
              <a:t>WebDriver driver = new </a:t>
            </a:r>
            <a:r>
              <a:rPr kumimoji="0" lang="en-US" altLang="en-US" sz="1400" b="0" i="0" u="none" strike="noStrike" cap="none" normalizeH="0" baseline="0" dirty="0" err="1">
                <a:ln>
                  <a:noFill/>
                </a:ln>
                <a:solidFill>
                  <a:schemeClr val="tx1"/>
                </a:solidFill>
                <a:effectLst/>
                <a:latin typeface="inherit"/>
              </a:rPr>
              <a:t>ChromeDriver</a:t>
            </a:r>
            <a:r>
              <a:rPr kumimoji="0" lang="en-US" altLang="en-US" sz="1400" b="0" i="0" u="none" strike="noStrike" cap="none" normalizeH="0" baseline="0" dirty="0">
                <a:ln>
                  <a:noFill/>
                </a:ln>
                <a:solidFill>
                  <a:schemeClr val="tx1"/>
                </a:solidFill>
                <a:effectLst/>
                <a:latin typeface="inherit"/>
              </a:rPr>
              <a:t>(options);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inherit"/>
              </a:rPr>
              <a:t>driver.get</a:t>
            </a:r>
            <a:r>
              <a:rPr kumimoji="0" lang="en-US" altLang="en-US" sz="1400" b="0" i="0" u="none" strike="noStrike" cap="none" normalizeH="0" baseline="0" dirty="0">
                <a:ln>
                  <a:noFill/>
                </a:ln>
                <a:solidFill>
                  <a:schemeClr val="tx1"/>
                </a:solidFill>
                <a:effectLst/>
                <a:latin typeface="inherit"/>
              </a:rPr>
              <a:t>("http://www.google.com");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 name="Date Placeholder 1">
            <a:extLst>
              <a:ext uri="{FF2B5EF4-FFF2-40B4-BE49-F238E27FC236}">
                <a16:creationId xmlns:a16="http://schemas.microsoft.com/office/drawing/2014/main" id="{8A8F4EFC-B1AD-49F0-78E8-4D556CFE2495}"/>
              </a:ext>
            </a:extLst>
          </p:cNvPr>
          <p:cNvSpPr>
            <a:spLocks noGrp="1"/>
          </p:cNvSpPr>
          <p:nvPr>
            <p:ph type="dt" sz="half" idx="10"/>
          </p:nvPr>
        </p:nvSpPr>
        <p:spPr/>
        <p:txBody>
          <a:bodyPr/>
          <a:lstStyle/>
          <a:p>
            <a:fld id="{8B4C7D89-0D3F-466B-AC97-9C30F16C13E4}" type="datetime1">
              <a:rPr lang="en-US" smtClean="0"/>
              <a:t>7/24/2023</a:t>
            </a:fld>
            <a:endParaRPr lang="en-US"/>
          </a:p>
        </p:txBody>
      </p:sp>
      <p:sp>
        <p:nvSpPr>
          <p:cNvPr id="4" name="Footer Placeholder 3">
            <a:extLst>
              <a:ext uri="{FF2B5EF4-FFF2-40B4-BE49-F238E27FC236}">
                <a16:creationId xmlns:a16="http://schemas.microsoft.com/office/drawing/2014/main" id="{7364262F-A00E-D34E-9B5B-BB7BE6116DE3}"/>
              </a:ext>
            </a:extLst>
          </p:cNvPr>
          <p:cNvSpPr>
            <a:spLocks noGrp="1"/>
          </p:cNvSpPr>
          <p:nvPr>
            <p:ph type="ftr" sz="quarter" idx="11"/>
          </p:nvPr>
        </p:nvSpPr>
        <p:spPr/>
        <p:txBody>
          <a:bodyPr/>
          <a:lstStyle/>
          <a:p>
            <a:r>
              <a:rPr lang="en-US"/>
              <a:t>https://www.toptechschool.us</a:t>
            </a:r>
          </a:p>
        </p:txBody>
      </p:sp>
      <p:sp>
        <p:nvSpPr>
          <p:cNvPr id="8" name="Slide Number Placeholder 7">
            <a:extLst>
              <a:ext uri="{FF2B5EF4-FFF2-40B4-BE49-F238E27FC236}">
                <a16:creationId xmlns:a16="http://schemas.microsoft.com/office/drawing/2014/main" id="{5C6B71DF-07C2-4CA7-E9C4-D69A6FC82F51}"/>
              </a:ext>
            </a:extLst>
          </p:cNvPr>
          <p:cNvSpPr>
            <a:spLocks noGrp="1"/>
          </p:cNvSpPr>
          <p:nvPr>
            <p:ph type="sldNum" sz="quarter" idx="12"/>
          </p:nvPr>
        </p:nvSpPr>
        <p:spPr/>
        <p:txBody>
          <a:bodyPr/>
          <a:lstStyle/>
          <a:p>
            <a:fld id="{9E4B46C7-3753-4BDD-8496-2797342392DE}" type="slidenum">
              <a:rPr lang="en-US" smtClean="0"/>
              <a:t>38</a:t>
            </a:fld>
            <a:endParaRPr lang="en-US"/>
          </a:p>
        </p:txBody>
      </p:sp>
      <p:pic>
        <p:nvPicPr>
          <p:cNvPr id="9" name="Google Shape;137;p5">
            <a:extLst>
              <a:ext uri="{FF2B5EF4-FFF2-40B4-BE49-F238E27FC236}">
                <a16:creationId xmlns:a16="http://schemas.microsoft.com/office/drawing/2014/main" id="{E808E604-AF10-9416-4297-B287D4249B57}"/>
              </a:ext>
            </a:extLst>
          </p:cNvPr>
          <p:cNvPicPr preferRelativeResize="0"/>
          <p:nvPr/>
        </p:nvPicPr>
        <p:blipFill rotWithShape="1">
          <a:blip r:embed="rId4">
            <a:alphaModFix/>
          </a:blip>
          <a:srcRect/>
          <a:stretch/>
        </p:blipFill>
        <p:spPr>
          <a:xfrm>
            <a:off x="10570446" y="178054"/>
            <a:ext cx="1348995" cy="869511"/>
          </a:xfrm>
          <a:prstGeom prst="rect">
            <a:avLst/>
          </a:prstGeom>
          <a:noFill/>
          <a:ln>
            <a:noFill/>
          </a:ln>
        </p:spPr>
      </p:pic>
    </p:spTree>
    <p:extLst>
      <p:ext uri="{BB962C8B-B14F-4D97-AF65-F5344CB8AC3E}">
        <p14:creationId xmlns:p14="http://schemas.microsoft.com/office/powerpoint/2010/main" val="377358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F116571-DEF3-5170-A038-0F783D8AACBE}"/>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800"/>
              </a:spcAft>
              <a:buNone/>
            </a:pPr>
            <a:r>
              <a:rPr lang="en-US" sz="2000">
                <a:effectLst/>
                <a:latin typeface="Calibri" panose="020F0502020204030204" pitchFamily="34" charset="0"/>
                <a:ea typeface="Calibri" panose="020F0502020204030204" pitchFamily="34" charset="0"/>
                <a:cs typeface="Arial" panose="020B0604020202020204" pitchFamily="34" charset="0"/>
              </a:rPr>
              <a:t>Selenium Components: </a:t>
            </a:r>
          </a:p>
          <a:p>
            <a:pPr>
              <a:spcBef>
                <a:spcPts val="0"/>
              </a:spcBef>
              <a:spcAft>
                <a:spcPts val="800"/>
              </a:spcAft>
            </a:pPr>
            <a:r>
              <a:rPr lang="en-US" sz="2000" b="0" i="0">
                <a:effectLst/>
                <a:latin typeface="encode sans"/>
              </a:rPr>
              <a:t>Selenium WebDriver</a:t>
            </a:r>
          </a:p>
          <a:p>
            <a:pPr>
              <a:spcBef>
                <a:spcPts val="0"/>
              </a:spcBef>
              <a:spcAft>
                <a:spcPts val="800"/>
              </a:spcAft>
            </a:pPr>
            <a:r>
              <a:rPr lang="en-US" sz="2000" b="0" i="0">
                <a:effectLst/>
                <a:latin typeface="encode sans"/>
              </a:rPr>
              <a:t>Selenium IDE</a:t>
            </a:r>
          </a:p>
          <a:p>
            <a:pPr>
              <a:spcBef>
                <a:spcPts val="0"/>
              </a:spcBef>
              <a:spcAft>
                <a:spcPts val="800"/>
              </a:spcAft>
            </a:pPr>
            <a:r>
              <a:rPr lang="en-US" sz="2000" b="0" i="0">
                <a:effectLst/>
                <a:latin typeface="encode sans"/>
              </a:rPr>
              <a:t>Selenium Grid</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2000" b="1" u="sng">
                <a:effectLst/>
                <a:latin typeface="Times New Roman" panose="02020603050405020304" pitchFamily="18" charset="0"/>
                <a:ea typeface="Times New Roman" panose="02020603050405020304" pitchFamily="18" charset="0"/>
                <a:cs typeface="Arial" panose="020B0604020202020204" pitchFamily="34" charset="0"/>
              </a:rPr>
              <a:t>Selenium WebDriver(</a:t>
            </a:r>
            <a:r>
              <a:rPr lang="en-US" sz="2000" b="0" i="0">
                <a:effectLst/>
                <a:latin typeface="encode sans"/>
              </a:rPr>
              <a:t>WebDriver drives a browser)</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2000">
                <a:effectLst/>
                <a:latin typeface="Calibri" panose="020F0502020204030204" pitchFamily="34" charset="0"/>
                <a:ea typeface="Calibri" panose="020F0502020204030204" pitchFamily="34" charset="0"/>
                <a:cs typeface="Arial" panose="020B0604020202020204" pitchFamily="34" charset="0"/>
              </a:rPr>
              <a:t>Selenium WebDriver is a browser automation framework that accepts commands and sends them to a browser. It is implemented through a browser-specific driver. It controls the browser by directly communicating with it. </a:t>
            </a:r>
          </a:p>
          <a:p>
            <a:pPr marL="0" marR="0" indent="0">
              <a:spcBef>
                <a:spcPts val="0"/>
              </a:spcBef>
              <a:spcAft>
                <a:spcPts val="800"/>
              </a:spcAft>
              <a:buNone/>
            </a:pPr>
            <a:r>
              <a:rPr lang="en-US" sz="2000" b="1"/>
              <a:t>Selenium IDE: </a:t>
            </a:r>
            <a:r>
              <a:rPr lang="en-GB" sz="2000">
                <a:effectLst/>
                <a:latin typeface="Helvetica" panose="020B0604020202020204" pitchFamily="34" charset="0"/>
                <a:ea typeface="Calibri" panose="020F0502020204030204" pitchFamily="34" charset="0"/>
              </a:rPr>
              <a:t>A Firefox/chrome extension to record and play the user actions performed on a web page. </a:t>
            </a:r>
          </a:p>
          <a:p>
            <a:r>
              <a:rPr lang="en-GB" sz="2000" b="1">
                <a:latin typeface="Helvetica" panose="020B0604020202020204" pitchFamily="34" charset="0"/>
                <a:ea typeface="Calibri" panose="020F0502020204030204" pitchFamily="34" charset="0"/>
              </a:rPr>
              <a:t>Selenium Grid: </a:t>
            </a:r>
            <a:r>
              <a:rPr lang="en-US" sz="2000" b="0" i="0">
                <a:effectLst/>
                <a:latin typeface="Google Sans"/>
              </a:rPr>
              <a:t>What is Selenium grid vs WebDriver?</a:t>
            </a:r>
            <a:endParaRPr lang="en-US" sz="2000" b="0" i="0">
              <a:effectLst/>
              <a:latin typeface="Roboto" panose="02000000000000000000" pitchFamily="2" charset="0"/>
            </a:endParaRPr>
          </a:p>
          <a:p>
            <a:pPr marL="0" indent="0">
              <a:buNone/>
            </a:pPr>
            <a:r>
              <a:rPr lang="en-US" sz="2000" b="0" i="0">
                <a:effectLst/>
                <a:latin typeface="Google Sans"/>
              </a:rPr>
              <a:t>Selenium WebDriver is an API that executes our test by driving a browser for automating an Application Under Test (AUT) </a:t>
            </a:r>
            <a:r>
              <a:rPr lang="en-US" sz="2000">
                <a:latin typeface="Google Sans"/>
              </a:rPr>
              <a:t>while </a:t>
            </a:r>
            <a:r>
              <a:rPr lang="en-US" sz="2000" b="0" i="0">
                <a:effectLst/>
                <a:latin typeface="Google Sans"/>
              </a:rPr>
              <a:t>Selenium Grid executes our test across multiple browsers, operating systems, and machines.</a:t>
            </a:r>
            <a:endParaRPr lang="en-US" sz="2000" b="0" i="0">
              <a:effectLst/>
              <a:latin typeface="Roboto" panose="02000000000000000000" pitchFamily="2" charset="0"/>
            </a:endParaRPr>
          </a:p>
          <a:p>
            <a:pPr marL="0" marR="0" indent="0">
              <a:spcBef>
                <a:spcPts val="0"/>
              </a:spcBef>
              <a:spcAft>
                <a:spcPts val="800"/>
              </a:spcAft>
              <a:buNone/>
            </a:pPr>
            <a:endParaRPr lang="en-GB" sz="2000" b="1">
              <a:effectLst/>
              <a:latin typeface="Helvetica" panose="020B0604020202020204" pitchFamily="34" charset="0"/>
              <a:ea typeface="Calibri" panose="020F0502020204030204" pitchFamily="34" charset="0"/>
            </a:endParaRPr>
          </a:p>
          <a:p>
            <a:pPr marL="0" marR="0" indent="0">
              <a:spcBef>
                <a:spcPts val="0"/>
              </a:spcBef>
              <a:spcAft>
                <a:spcPts val="800"/>
              </a:spcAft>
              <a:buNone/>
            </a:pPr>
            <a:endParaRPr lang="en-US" sz="2000"/>
          </a:p>
        </p:txBody>
      </p:sp>
      <p:pic>
        <p:nvPicPr>
          <p:cNvPr id="2" name="Google Shape;137;p5">
            <a:extLst>
              <a:ext uri="{FF2B5EF4-FFF2-40B4-BE49-F238E27FC236}">
                <a16:creationId xmlns:a16="http://schemas.microsoft.com/office/drawing/2014/main" id="{2A7C3C61-3290-BA2F-BC50-E99F2D994275}"/>
              </a:ext>
            </a:extLst>
          </p:cNvPr>
          <p:cNvPicPr preferRelativeResize="0"/>
          <p:nvPr/>
        </p:nvPicPr>
        <p:blipFill rotWithShape="1">
          <a:blip r:embed="rId2">
            <a:alphaModFix/>
          </a:blip>
          <a:srcRect/>
          <a:stretch/>
        </p:blipFill>
        <p:spPr>
          <a:xfrm>
            <a:off x="10570446" y="178054"/>
            <a:ext cx="1348995" cy="869511"/>
          </a:xfrm>
          <a:prstGeom prst="rect">
            <a:avLst/>
          </a:prstGeom>
          <a:noFill/>
          <a:ln>
            <a:noFill/>
          </a:ln>
        </p:spPr>
      </p:pic>
      <p:sp>
        <p:nvSpPr>
          <p:cNvPr id="4" name="Date Placeholder 3">
            <a:extLst>
              <a:ext uri="{FF2B5EF4-FFF2-40B4-BE49-F238E27FC236}">
                <a16:creationId xmlns:a16="http://schemas.microsoft.com/office/drawing/2014/main" id="{4D377DA3-1F55-E2C9-E0F3-570E1182D1B6}"/>
              </a:ext>
            </a:extLst>
          </p:cNvPr>
          <p:cNvSpPr>
            <a:spLocks noGrp="1"/>
          </p:cNvSpPr>
          <p:nvPr>
            <p:ph type="dt" sz="half" idx="10"/>
          </p:nvPr>
        </p:nvSpPr>
        <p:spPr/>
        <p:txBody>
          <a:bodyPr/>
          <a:lstStyle/>
          <a:p>
            <a:fld id="{6269A34D-8F21-4697-998C-7F58A361F4C0}" type="datetime1">
              <a:rPr lang="en-US" smtClean="0"/>
              <a:t>7/24/2023</a:t>
            </a:fld>
            <a:endParaRPr lang="en-US"/>
          </a:p>
        </p:txBody>
      </p:sp>
      <p:sp>
        <p:nvSpPr>
          <p:cNvPr id="5" name="Footer Placeholder 4">
            <a:extLst>
              <a:ext uri="{FF2B5EF4-FFF2-40B4-BE49-F238E27FC236}">
                <a16:creationId xmlns:a16="http://schemas.microsoft.com/office/drawing/2014/main" id="{64ACBEE3-3C2B-35F5-4F9B-6F88F2BAA9A5}"/>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6273D1D9-4EE9-9BAF-9EF0-C0567BC0FEEB}"/>
              </a:ext>
            </a:extLst>
          </p:cNvPr>
          <p:cNvSpPr>
            <a:spLocks noGrp="1"/>
          </p:cNvSpPr>
          <p:nvPr>
            <p:ph type="sldNum" sz="quarter" idx="12"/>
          </p:nvPr>
        </p:nvSpPr>
        <p:spPr/>
        <p:txBody>
          <a:bodyPr/>
          <a:lstStyle/>
          <a:p>
            <a:fld id="{9E4B46C7-3753-4BDD-8496-2797342392DE}" type="slidenum">
              <a:rPr lang="en-US" smtClean="0"/>
              <a:t>4</a:t>
            </a:fld>
            <a:endParaRPr lang="en-US"/>
          </a:p>
        </p:txBody>
      </p:sp>
    </p:spTree>
    <p:extLst>
      <p:ext uri="{BB962C8B-B14F-4D97-AF65-F5344CB8AC3E}">
        <p14:creationId xmlns:p14="http://schemas.microsoft.com/office/powerpoint/2010/main" val="316345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9D774-2A66-41C1-6505-1F910FAE0C11}"/>
              </a:ext>
            </a:extLst>
          </p:cNvPr>
          <p:cNvSpPr>
            <a:spLocks noGrp="1"/>
          </p:cNvSpPr>
          <p:nvPr>
            <p:ph idx="1"/>
          </p:nvPr>
        </p:nvSpPr>
        <p:spPr>
          <a:xfrm>
            <a:off x="838200" y="506028"/>
            <a:ext cx="10515600" cy="2423604"/>
          </a:xfrm>
        </p:spPr>
        <p:txBody>
          <a:bodyPr>
            <a:normAutofit/>
          </a:bodyPr>
          <a:lstStyle/>
          <a:p>
            <a:pPr marL="0" marR="0" indent="0">
              <a:lnSpc>
                <a:spcPct val="107000"/>
              </a:lnSpc>
              <a:spcBef>
                <a:spcPts val="0"/>
              </a:spcBef>
              <a:spcAft>
                <a:spcPts val="800"/>
              </a:spcAft>
              <a:buNone/>
            </a:pPr>
            <a:r>
              <a:rPr lang="en-US" sz="1800" b="1" u="sng" dirty="0">
                <a:effectLst/>
                <a:latin typeface="Times New Roman" panose="02020603050405020304" pitchFamily="18" charset="0"/>
                <a:ea typeface="Times New Roman" panose="02020603050405020304" pitchFamily="18" charset="0"/>
                <a:cs typeface="Arial" panose="020B0604020202020204" pitchFamily="34" charset="0"/>
              </a:rPr>
              <a:t>Selenium IDE</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Selenium IDE (Selenium Integrated Development Environment):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It is the simplest framework in the Selenium Suite. It allows us to record and playback the scripts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It is a Chrome, Firefox and Edge </a:t>
            </a:r>
            <a:r>
              <a:rPr lang="en-US" sz="1800" b="1" dirty="0">
                <a:effectLst/>
                <a:latin typeface="Calibri" panose="020F0502020204030204" pitchFamily="34" charset="0"/>
                <a:ea typeface="Calibri" panose="020F0502020204030204" pitchFamily="34" charset="0"/>
                <a:cs typeface="Arial" panose="020B0604020202020204" pitchFamily="34" charset="0"/>
              </a:rPr>
              <a:t>add-on</a:t>
            </a:r>
            <a:r>
              <a:rPr lang="en-US" sz="1800" dirty="0">
                <a:effectLst/>
                <a:latin typeface="Calibri" panose="020F0502020204030204" pitchFamily="34" charset="0"/>
                <a:ea typeface="Calibri" panose="020F0502020204030204" pitchFamily="34" charset="0"/>
                <a:cs typeface="Arial" panose="020B0604020202020204" pitchFamily="34" charset="0"/>
              </a:rPr>
              <a:t> that will do simple record-and-playback of interactions with the browser.</a:t>
            </a:r>
          </a:p>
          <a:p>
            <a:endParaRPr lang="en-US" dirty="0"/>
          </a:p>
        </p:txBody>
      </p:sp>
      <p:pic>
        <p:nvPicPr>
          <p:cNvPr id="4" name="Picture 3">
            <a:extLst>
              <a:ext uri="{FF2B5EF4-FFF2-40B4-BE49-F238E27FC236}">
                <a16:creationId xmlns:a16="http://schemas.microsoft.com/office/drawing/2014/main" id="{73F7E820-224C-1FAF-978D-EDE949CE9636}"/>
              </a:ext>
            </a:extLst>
          </p:cNvPr>
          <p:cNvPicPr>
            <a:picLocks noChangeAspect="1"/>
          </p:cNvPicPr>
          <p:nvPr/>
        </p:nvPicPr>
        <p:blipFill>
          <a:blip r:embed="rId2"/>
          <a:stretch>
            <a:fillRect/>
          </a:stretch>
        </p:blipFill>
        <p:spPr>
          <a:xfrm>
            <a:off x="7311760" y="3046785"/>
            <a:ext cx="4042040" cy="2672029"/>
          </a:xfrm>
          <a:prstGeom prst="rect">
            <a:avLst/>
          </a:prstGeom>
        </p:spPr>
      </p:pic>
      <p:sp>
        <p:nvSpPr>
          <p:cNvPr id="5" name="Content Placeholder 2">
            <a:extLst>
              <a:ext uri="{FF2B5EF4-FFF2-40B4-BE49-F238E27FC236}">
                <a16:creationId xmlns:a16="http://schemas.microsoft.com/office/drawing/2014/main" id="{5A5F600F-064A-9E71-9A79-40B8056421EA}"/>
              </a:ext>
            </a:extLst>
          </p:cNvPr>
          <p:cNvSpPr txBox="1">
            <a:spLocks/>
          </p:cNvSpPr>
          <p:nvPr/>
        </p:nvSpPr>
        <p:spPr>
          <a:xfrm>
            <a:off x="608860" y="2709169"/>
            <a:ext cx="6599807" cy="34874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Font typeface="Arial" panose="020B0604020202020204" pitchFamily="34" charset="0"/>
              <a:buNone/>
            </a:pPr>
            <a:r>
              <a:rPr lang="en-US" sz="1800" b="1" u="sng" dirty="0">
                <a:latin typeface="Times New Roman" panose="02020603050405020304" pitchFamily="18" charset="0"/>
                <a:ea typeface="Times New Roman" panose="02020603050405020304" pitchFamily="18" charset="0"/>
                <a:cs typeface="Arial" panose="020B0604020202020204" pitchFamily="34" charset="0"/>
              </a:rPr>
              <a:t>Selenium Grid</a:t>
            </a:r>
          </a:p>
          <a:p>
            <a:pPr marL="0" indent="0">
              <a:lnSpc>
                <a:spcPct val="107000"/>
              </a:lnSpc>
              <a:spcBef>
                <a:spcPts val="0"/>
              </a:spcBef>
              <a:spcAft>
                <a:spcPts val="800"/>
              </a:spcAft>
              <a:buFont typeface="Arial" panose="020B0604020202020204" pitchFamily="34" charset="0"/>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Selenium Grid can be used to execute same or different test scripts on multiple platforms and browsers concurrently so as to achieve distributed test execution. </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Advantages of Selenium Grid? </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 It allows running test cases in parallel thereby saving test execution time. </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 It allows multi-browser testing </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Arial" panose="020B0604020202020204" pitchFamily="34" charset="0"/>
              </a:rPr>
              <a:t>• It allows us to execute test cases on multi-platform </a:t>
            </a:r>
          </a:p>
          <a:p>
            <a:endParaRPr lang="en-US" dirty="0"/>
          </a:p>
        </p:txBody>
      </p:sp>
      <p:pic>
        <p:nvPicPr>
          <p:cNvPr id="2" name="Google Shape;137;p5">
            <a:extLst>
              <a:ext uri="{FF2B5EF4-FFF2-40B4-BE49-F238E27FC236}">
                <a16:creationId xmlns:a16="http://schemas.microsoft.com/office/drawing/2014/main" id="{4854AF42-0F0F-99FE-98AC-A79F6EB2DBD6}"/>
              </a:ext>
            </a:extLst>
          </p:cNvPr>
          <p:cNvPicPr preferRelativeResize="0"/>
          <p:nvPr/>
        </p:nvPicPr>
        <p:blipFill rotWithShape="1">
          <a:blip r:embed="rId3">
            <a:alphaModFix/>
          </a:blip>
          <a:srcRect/>
          <a:stretch/>
        </p:blipFill>
        <p:spPr>
          <a:xfrm>
            <a:off x="10570446" y="178054"/>
            <a:ext cx="1348995" cy="869511"/>
          </a:xfrm>
          <a:prstGeom prst="rect">
            <a:avLst/>
          </a:prstGeom>
          <a:noFill/>
          <a:ln>
            <a:noFill/>
          </a:ln>
        </p:spPr>
      </p:pic>
      <p:sp>
        <p:nvSpPr>
          <p:cNvPr id="6" name="Date Placeholder 5">
            <a:extLst>
              <a:ext uri="{FF2B5EF4-FFF2-40B4-BE49-F238E27FC236}">
                <a16:creationId xmlns:a16="http://schemas.microsoft.com/office/drawing/2014/main" id="{56ABF81C-6382-023D-DCD3-5D6E8D4F9A98}"/>
              </a:ext>
            </a:extLst>
          </p:cNvPr>
          <p:cNvSpPr>
            <a:spLocks noGrp="1"/>
          </p:cNvSpPr>
          <p:nvPr>
            <p:ph type="dt" sz="half" idx="10"/>
          </p:nvPr>
        </p:nvSpPr>
        <p:spPr/>
        <p:txBody>
          <a:bodyPr/>
          <a:lstStyle/>
          <a:p>
            <a:fld id="{B0EF32E2-6ECB-4377-9BFD-DE515A12225A}" type="datetime1">
              <a:rPr lang="en-US" smtClean="0"/>
              <a:t>7/24/2023</a:t>
            </a:fld>
            <a:endParaRPr lang="en-US"/>
          </a:p>
        </p:txBody>
      </p:sp>
      <p:sp>
        <p:nvSpPr>
          <p:cNvPr id="7" name="Footer Placeholder 6">
            <a:extLst>
              <a:ext uri="{FF2B5EF4-FFF2-40B4-BE49-F238E27FC236}">
                <a16:creationId xmlns:a16="http://schemas.microsoft.com/office/drawing/2014/main" id="{3DC9C24B-FCDE-74EF-A7C7-E525A4FD5F1E}"/>
              </a:ext>
            </a:extLst>
          </p:cNvPr>
          <p:cNvSpPr>
            <a:spLocks noGrp="1"/>
          </p:cNvSpPr>
          <p:nvPr>
            <p:ph type="ftr" sz="quarter" idx="11"/>
          </p:nvPr>
        </p:nvSpPr>
        <p:spPr/>
        <p:txBody>
          <a:bodyPr/>
          <a:lstStyle/>
          <a:p>
            <a:r>
              <a:rPr lang="en-US"/>
              <a:t>https://www.toptechschool.us</a:t>
            </a:r>
          </a:p>
        </p:txBody>
      </p:sp>
      <p:sp>
        <p:nvSpPr>
          <p:cNvPr id="8" name="Slide Number Placeholder 7">
            <a:extLst>
              <a:ext uri="{FF2B5EF4-FFF2-40B4-BE49-F238E27FC236}">
                <a16:creationId xmlns:a16="http://schemas.microsoft.com/office/drawing/2014/main" id="{548A5D4B-9A51-7E5A-F697-BE5A1A850306}"/>
              </a:ext>
            </a:extLst>
          </p:cNvPr>
          <p:cNvSpPr>
            <a:spLocks noGrp="1"/>
          </p:cNvSpPr>
          <p:nvPr>
            <p:ph type="sldNum" sz="quarter" idx="12"/>
          </p:nvPr>
        </p:nvSpPr>
        <p:spPr/>
        <p:txBody>
          <a:bodyPr/>
          <a:lstStyle/>
          <a:p>
            <a:fld id="{9E4B46C7-3753-4BDD-8496-2797342392DE}" type="slidenum">
              <a:rPr lang="en-US" smtClean="0"/>
              <a:t>5</a:t>
            </a:fld>
            <a:endParaRPr lang="en-US"/>
          </a:p>
        </p:txBody>
      </p:sp>
    </p:spTree>
    <p:extLst>
      <p:ext uri="{BB962C8B-B14F-4D97-AF65-F5344CB8AC3E}">
        <p14:creationId xmlns:p14="http://schemas.microsoft.com/office/powerpoint/2010/main" val="38000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7733E1-5BDD-031B-B46A-E2BC43738F1E}"/>
              </a:ext>
            </a:extLst>
          </p:cNvPr>
          <p:cNvSpPr>
            <a:spLocks noGrp="1"/>
          </p:cNvSpPr>
          <p:nvPr>
            <p:ph idx="1"/>
          </p:nvPr>
        </p:nvSpPr>
        <p:spPr>
          <a:xfrm>
            <a:off x="643467" y="1690928"/>
            <a:ext cx="6540268" cy="4211065"/>
          </a:xfrm>
        </p:spPr>
        <p:txBody>
          <a:bodyPr>
            <a:normAutofit/>
          </a:bodyPr>
          <a:lstStyle/>
          <a:p>
            <a:pPr marL="0" indent="0" defTabSz="877824">
              <a:lnSpc>
                <a:spcPct val="107000"/>
              </a:lnSpc>
              <a:spcBef>
                <a:spcPts val="0"/>
              </a:spcBef>
              <a:spcAft>
                <a:spcPts val="768"/>
              </a:spcAft>
              <a:buNone/>
            </a:pPr>
            <a:r>
              <a:rPr lang="en-US" sz="1920" b="1" kern="1200">
                <a:solidFill>
                  <a:schemeClr val="tx1"/>
                </a:solidFill>
                <a:latin typeface="Calibri" panose="020F0502020204030204" pitchFamily="34" charset="0"/>
                <a:ea typeface="+mn-ea"/>
                <a:cs typeface="Arial" panose="020B0604020202020204" pitchFamily="34" charset="0"/>
              </a:rPr>
              <a:t>Advantages of Selenium Automation Tool </a:t>
            </a:r>
            <a:endParaRPr lang="en-US" sz="1920" kern="1200">
              <a:solidFill>
                <a:schemeClr val="tx1"/>
              </a:solidFill>
              <a:latin typeface="Calibri" panose="020F0502020204030204" pitchFamily="34" charset="0"/>
              <a:ea typeface="+mn-ea"/>
              <a:cs typeface="Arial" panose="020B0604020202020204" pitchFamily="34" charset="0"/>
            </a:endParaRPr>
          </a:p>
          <a:p>
            <a:pPr marL="0" indent="0" defTabSz="877824">
              <a:lnSpc>
                <a:spcPct val="107000"/>
              </a:lnSpc>
              <a:spcBef>
                <a:spcPts val="0"/>
              </a:spcBef>
              <a:spcAft>
                <a:spcPts val="768"/>
              </a:spcAft>
              <a:buNone/>
            </a:pPr>
            <a:r>
              <a:rPr lang="en-US" sz="1920" kern="1200">
                <a:solidFill>
                  <a:schemeClr val="tx1"/>
                </a:solidFill>
                <a:latin typeface="Calibri" panose="020F0502020204030204" pitchFamily="34" charset="0"/>
                <a:ea typeface="+mn-ea"/>
                <a:cs typeface="Arial" panose="020B0604020202020204" pitchFamily="34" charset="0"/>
              </a:rPr>
              <a:t>• Free and open source </a:t>
            </a:r>
          </a:p>
          <a:p>
            <a:pPr marL="0" indent="0" defTabSz="877824">
              <a:lnSpc>
                <a:spcPct val="107000"/>
              </a:lnSpc>
              <a:spcBef>
                <a:spcPts val="0"/>
              </a:spcBef>
              <a:spcAft>
                <a:spcPts val="768"/>
              </a:spcAft>
              <a:buNone/>
            </a:pPr>
            <a:r>
              <a:rPr lang="en-US" sz="1920" kern="1200">
                <a:solidFill>
                  <a:schemeClr val="tx1"/>
                </a:solidFill>
                <a:latin typeface="Calibri" panose="020F0502020204030204" pitchFamily="34" charset="0"/>
                <a:ea typeface="+mn-ea"/>
                <a:cs typeface="Arial" panose="020B0604020202020204" pitchFamily="34" charset="0"/>
              </a:rPr>
              <a:t>• Have large user base and helping communities </a:t>
            </a:r>
          </a:p>
          <a:p>
            <a:pPr marL="0" indent="0" defTabSz="877824">
              <a:lnSpc>
                <a:spcPct val="107000"/>
              </a:lnSpc>
              <a:spcBef>
                <a:spcPts val="0"/>
              </a:spcBef>
              <a:spcAft>
                <a:spcPts val="768"/>
              </a:spcAft>
              <a:buNone/>
            </a:pPr>
            <a:r>
              <a:rPr lang="en-US" sz="1920" kern="1200">
                <a:solidFill>
                  <a:schemeClr val="tx1"/>
                </a:solidFill>
                <a:latin typeface="Calibri" panose="020F0502020204030204" pitchFamily="34" charset="0"/>
                <a:ea typeface="+mn-ea"/>
                <a:cs typeface="Arial" panose="020B0604020202020204" pitchFamily="34" charset="0"/>
              </a:rPr>
              <a:t>• Cross-browser compatibility </a:t>
            </a:r>
          </a:p>
          <a:p>
            <a:pPr marL="0" indent="0" defTabSz="877824">
              <a:lnSpc>
                <a:spcPct val="107000"/>
              </a:lnSpc>
              <a:spcBef>
                <a:spcPts val="0"/>
              </a:spcBef>
              <a:spcAft>
                <a:spcPts val="768"/>
              </a:spcAft>
              <a:buNone/>
            </a:pPr>
            <a:r>
              <a:rPr lang="en-US" sz="1920" kern="1200">
                <a:solidFill>
                  <a:schemeClr val="tx1"/>
                </a:solidFill>
                <a:latin typeface="Calibri" panose="020F0502020204030204" pitchFamily="34" charset="0"/>
                <a:ea typeface="+mn-ea"/>
                <a:cs typeface="Arial" panose="020B0604020202020204" pitchFamily="34" charset="0"/>
              </a:rPr>
              <a:t>• Platform compatibility</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36ACEE08-0DAF-43AE-D64A-69126AE9AB77}"/>
              </a:ext>
            </a:extLst>
          </p:cNvPr>
          <p:cNvSpPr txBox="1">
            <a:spLocks/>
          </p:cNvSpPr>
          <p:nvPr/>
        </p:nvSpPr>
        <p:spPr>
          <a:xfrm>
            <a:off x="7183734" y="1690928"/>
            <a:ext cx="4066635" cy="4211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77824">
              <a:spcBef>
                <a:spcPts val="960"/>
              </a:spcBef>
              <a:buNone/>
            </a:pPr>
            <a:r>
              <a:rPr lang="en-US" sz="1920" b="1" kern="1200">
                <a:solidFill>
                  <a:schemeClr val="tx1"/>
                </a:solidFill>
                <a:latin typeface="+mn-lt"/>
                <a:ea typeface="+mn-ea"/>
                <a:cs typeface="+mn-cs"/>
              </a:rPr>
              <a:t>limitations of Selenium WebDriver </a:t>
            </a:r>
          </a:p>
          <a:p>
            <a:pPr marL="0" indent="0" defTabSz="877824">
              <a:spcBef>
                <a:spcPts val="960"/>
              </a:spcBef>
              <a:buNone/>
            </a:pPr>
            <a:r>
              <a:rPr lang="en-US" sz="1920" kern="1200">
                <a:solidFill>
                  <a:schemeClr val="tx1"/>
                </a:solidFill>
                <a:latin typeface="+mn-lt"/>
                <a:ea typeface="+mn-ea"/>
                <a:cs typeface="+mn-cs"/>
              </a:rPr>
              <a:t>• We cannot test windows application </a:t>
            </a:r>
          </a:p>
          <a:p>
            <a:pPr marL="0" indent="0" defTabSz="877824">
              <a:spcBef>
                <a:spcPts val="960"/>
              </a:spcBef>
              <a:buNone/>
            </a:pPr>
            <a:r>
              <a:rPr lang="en-US" sz="1920" kern="1200">
                <a:solidFill>
                  <a:schemeClr val="tx1"/>
                </a:solidFill>
                <a:latin typeface="+mn-lt"/>
                <a:ea typeface="+mn-ea"/>
                <a:cs typeface="+mn-cs"/>
              </a:rPr>
              <a:t>• We cannot test mobile apps </a:t>
            </a:r>
          </a:p>
          <a:p>
            <a:pPr marL="0" indent="0" defTabSz="877824">
              <a:spcBef>
                <a:spcPts val="960"/>
              </a:spcBef>
              <a:buNone/>
            </a:pPr>
            <a:r>
              <a:rPr lang="en-US" sz="1920" kern="1200">
                <a:solidFill>
                  <a:schemeClr val="tx1"/>
                </a:solidFill>
                <a:latin typeface="+mn-lt"/>
                <a:ea typeface="+mn-ea"/>
                <a:cs typeface="+mn-cs"/>
              </a:rPr>
              <a:t>• Limited reporting </a:t>
            </a:r>
          </a:p>
          <a:p>
            <a:pPr marL="0" indent="0" defTabSz="877824">
              <a:spcBef>
                <a:spcPts val="960"/>
              </a:spcBef>
              <a:buNone/>
            </a:pPr>
            <a:r>
              <a:rPr lang="en-US" sz="1920" kern="1200">
                <a:solidFill>
                  <a:schemeClr val="tx1"/>
                </a:solidFill>
                <a:latin typeface="+mn-lt"/>
                <a:ea typeface="+mn-ea"/>
                <a:cs typeface="+mn-cs"/>
              </a:rPr>
              <a:t>• Handling dynamic Elements </a:t>
            </a:r>
          </a:p>
          <a:p>
            <a:pPr marL="0" indent="0" defTabSz="877824">
              <a:spcBef>
                <a:spcPts val="960"/>
              </a:spcBef>
              <a:buNone/>
            </a:pPr>
            <a:r>
              <a:rPr lang="en-US" sz="1920" kern="1200">
                <a:solidFill>
                  <a:schemeClr val="tx1"/>
                </a:solidFill>
                <a:latin typeface="+mn-lt"/>
                <a:ea typeface="+mn-ea"/>
                <a:cs typeface="+mn-cs"/>
              </a:rPr>
              <a:t>• Handling page load </a:t>
            </a:r>
          </a:p>
          <a:p>
            <a:pPr marL="0" indent="0" defTabSz="877824">
              <a:spcBef>
                <a:spcPts val="960"/>
              </a:spcBef>
              <a:buNone/>
            </a:pPr>
            <a:r>
              <a:rPr lang="en-US" sz="1920" kern="1200">
                <a:solidFill>
                  <a:schemeClr val="tx1"/>
                </a:solidFill>
                <a:latin typeface="+mn-lt"/>
                <a:ea typeface="+mn-ea"/>
                <a:cs typeface="+mn-cs"/>
              </a:rPr>
              <a:t>• Handling pop up windows </a:t>
            </a:r>
          </a:p>
          <a:p>
            <a:pPr marL="0" indent="0" defTabSz="877824">
              <a:spcBef>
                <a:spcPts val="960"/>
              </a:spcBef>
              <a:buNone/>
            </a:pPr>
            <a:r>
              <a:rPr lang="en-US" sz="1920" kern="1200">
                <a:solidFill>
                  <a:schemeClr val="tx1"/>
                </a:solidFill>
                <a:latin typeface="+mn-lt"/>
                <a:ea typeface="+mn-ea"/>
                <a:cs typeface="+mn-cs"/>
              </a:rPr>
              <a:t>• Handling captcha </a:t>
            </a:r>
            <a:endParaRPr lang="en-US" sz="2000"/>
          </a:p>
        </p:txBody>
      </p:sp>
      <p:pic>
        <p:nvPicPr>
          <p:cNvPr id="2" name="Google Shape;137;p5">
            <a:extLst>
              <a:ext uri="{FF2B5EF4-FFF2-40B4-BE49-F238E27FC236}">
                <a16:creationId xmlns:a16="http://schemas.microsoft.com/office/drawing/2014/main" id="{A34C9F7F-9B39-EEDD-C422-EB74BC2A821D}"/>
              </a:ext>
            </a:extLst>
          </p:cNvPr>
          <p:cNvPicPr preferRelativeResize="0"/>
          <p:nvPr/>
        </p:nvPicPr>
        <p:blipFill rotWithShape="1">
          <a:blip r:embed="rId2">
            <a:alphaModFix/>
          </a:blip>
          <a:srcRect/>
          <a:stretch/>
        </p:blipFill>
        <p:spPr>
          <a:xfrm>
            <a:off x="10243025" y="956006"/>
            <a:ext cx="1305508" cy="841481"/>
          </a:xfrm>
          <a:prstGeom prst="rect">
            <a:avLst/>
          </a:prstGeom>
          <a:noFill/>
          <a:ln>
            <a:noFill/>
          </a:ln>
        </p:spPr>
      </p:pic>
      <p:sp>
        <p:nvSpPr>
          <p:cNvPr id="5" name="Date Placeholder 4">
            <a:extLst>
              <a:ext uri="{FF2B5EF4-FFF2-40B4-BE49-F238E27FC236}">
                <a16:creationId xmlns:a16="http://schemas.microsoft.com/office/drawing/2014/main" id="{29718799-6D5C-7DC4-CAD6-A8804137CD2F}"/>
              </a:ext>
            </a:extLst>
          </p:cNvPr>
          <p:cNvSpPr>
            <a:spLocks noGrp="1"/>
          </p:cNvSpPr>
          <p:nvPr>
            <p:ph type="dt" sz="half" idx="10"/>
          </p:nvPr>
        </p:nvSpPr>
        <p:spPr/>
        <p:txBody>
          <a:bodyPr/>
          <a:lstStyle/>
          <a:p>
            <a:fld id="{E5CC92BD-F504-41E8-9FB0-5C2FBF1E32EF}" type="datetime1">
              <a:rPr lang="en-US" smtClean="0"/>
              <a:t>7/24/2023</a:t>
            </a:fld>
            <a:endParaRPr lang="en-US"/>
          </a:p>
        </p:txBody>
      </p:sp>
      <p:sp>
        <p:nvSpPr>
          <p:cNvPr id="6" name="Footer Placeholder 5">
            <a:extLst>
              <a:ext uri="{FF2B5EF4-FFF2-40B4-BE49-F238E27FC236}">
                <a16:creationId xmlns:a16="http://schemas.microsoft.com/office/drawing/2014/main" id="{1E6E869F-31E9-707C-C1F4-17059D870FEB}"/>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3233FC38-A723-6982-B261-F7856BC5438F}"/>
              </a:ext>
            </a:extLst>
          </p:cNvPr>
          <p:cNvSpPr>
            <a:spLocks noGrp="1"/>
          </p:cNvSpPr>
          <p:nvPr>
            <p:ph type="sldNum" sz="quarter" idx="12"/>
          </p:nvPr>
        </p:nvSpPr>
        <p:spPr/>
        <p:txBody>
          <a:bodyPr/>
          <a:lstStyle/>
          <a:p>
            <a:fld id="{9E4B46C7-3753-4BDD-8496-2797342392DE}" type="slidenum">
              <a:rPr lang="en-US" smtClean="0"/>
              <a:t>6</a:t>
            </a:fld>
            <a:endParaRPr lang="en-US"/>
          </a:p>
        </p:txBody>
      </p:sp>
    </p:spTree>
    <p:extLst>
      <p:ext uri="{BB962C8B-B14F-4D97-AF65-F5344CB8AC3E}">
        <p14:creationId xmlns:p14="http://schemas.microsoft.com/office/powerpoint/2010/main" val="114285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6B16618-40DA-59B8-5E16-0F61CE2866BC}"/>
              </a:ext>
            </a:extLst>
          </p:cNvPr>
          <p:cNvSpPr>
            <a:spLocks noGrp="1" noChangeArrowheads="1"/>
          </p:cNvSpPr>
          <p:nvPr>
            <p:ph idx="1"/>
          </p:nvPr>
        </p:nvSpPr>
        <p:spPr bwMode="auto">
          <a:xfrm>
            <a:off x="798990" y="354473"/>
            <a:ext cx="11079332" cy="6344366"/>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latin typeface="Calibri" panose="020F0502020204030204" pitchFamily="34" charset="0"/>
                <a:ea typeface="Times New Roman" panose="02020603050405020304" pitchFamily="18" charset="0"/>
                <a:cs typeface="Arial" panose="020B0604020202020204" pitchFamily="34" charset="0"/>
              </a:rPr>
              <a:t>Work with Selenium WebDriver interface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 start writing selenium code, take the following steps: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Calibri" panose="020F050202020403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Create a maven project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1400">
                <a:latin typeface="Calibri" panose="020F0502020204030204" pitchFamily="34" charset="0"/>
                <a:ea typeface="Times New Roman" panose="02020603050405020304" pitchFamily="18" charset="0"/>
                <a:cs typeface="Arial" panose="020B0604020202020204" pitchFamily="34" charset="0"/>
              </a:rPr>
              <a:t>Import the required dependencies for your maven project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Import </a:t>
            </a:r>
            <a:r>
              <a:rPr lang="en-US" altLang="en-US" sz="1400">
                <a:latin typeface="Calibri" panose="020F0502020204030204" pitchFamily="34" charset="0"/>
                <a:ea typeface="Times New Roman" panose="02020603050405020304" pitchFamily="18" charset="0"/>
                <a:cs typeface="Arial" panose="020B0604020202020204" pitchFamily="34" charset="0"/>
              </a:rPr>
              <a:t>WebDriverManager</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Initialize WebDriver interface</a:t>
            </a:r>
            <a:endParaRPr lang="en-US" altLang="en-US" sz="1400">
              <a:latin typeface="Calibri" panose="020F050202020403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And use the </a:t>
            </a:r>
            <a:r>
              <a:rPr lang="en-US" altLang="en-US" sz="1400">
                <a:latin typeface="Calibri" panose="020F0502020204030204" pitchFamily="34" charset="0"/>
                <a:ea typeface="Times New Roman" panose="02020603050405020304" pitchFamily="18" charset="0"/>
                <a:cs typeface="Arial" panose="020B0604020202020204" pitchFamily="34" charset="0"/>
              </a:rPr>
              <a:t>WebDriver implementing classes</a:t>
            </a:r>
            <a:endPar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lang="en-US" altLang="en-US" sz="1400">
              <a:latin typeface="Calibri" panose="020F0502020204030204" pitchFamily="34" charset="0"/>
              <a:cs typeface="Arial" panose="020B0604020202020204" pitchFamily="34" charset="0"/>
            </a:endParaRPr>
          </a:p>
          <a:p>
            <a:pPr marL="0" indent="0">
              <a:lnSpc>
                <a:spcPct val="100000"/>
              </a:lnSpc>
              <a:buFontTx/>
              <a:buNone/>
            </a:pPr>
            <a:r>
              <a:rPr lang="en-US" altLang="en-US" sz="1400" i="1">
                <a:solidFill>
                  <a:srgbClr val="000000"/>
                </a:solidFill>
                <a:latin typeface="Arial Unicode MS"/>
                <a:ea typeface="Times New Roman" panose="02020603050405020304" pitchFamily="18" charset="0"/>
                <a:cs typeface="Courier New" panose="02070309020205020404" pitchFamily="49" charset="0"/>
              </a:rPr>
              <a:t>WebDriverManager.chromedriver(). setup ();    </a:t>
            </a:r>
          </a:p>
          <a:p>
            <a:pPr marL="0" indent="0">
              <a:lnSpc>
                <a:spcPct val="100000"/>
              </a:lnSpc>
              <a:buFontTx/>
              <a:buNone/>
            </a:pPr>
            <a:r>
              <a:rPr lang="en-US" altLang="en-US" sz="1400" i="1">
                <a:solidFill>
                  <a:srgbClr val="000000"/>
                </a:solidFill>
                <a:latin typeface="Arial Unicode MS"/>
                <a:ea typeface="Times New Roman" panose="02020603050405020304" pitchFamily="18" charset="0"/>
                <a:cs typeface="Courier New" panose="02070309020205020404" pitchFamily="49" charset="0"/>
              </a:rPr>
              <a:t>    </a:t>
            </a:r>
          </a:p>
          <a:p>
            <a:pPr marL="0" indent="0">
              <a:lnSpc>
                <a:spcPct val="100000"/>
              </a:lnSpc>
              <a:buFontTx/>
              <a:buNone/>
            </a:pPr>
            <a:r>
              <a:rPr lang="en-US" altLang="en-US" sz="1400" i="1">
                <a:solidFill>
                  <a:srgbClr val="000000"/>
                </a:solidFill>
                <a:latin typeface="Arial Unicode MS"/>
                <a:ea typeface="Times New Roman" panose="02020603050405020304" pitchFamily="18" charset="0"/>
                <a:cs typeface="Courier New" panose="02070309020205020404" pitchFamily="49" charset="0"/>
              </a:rPr>
              <a:t>WebDriver driver = new ChromeDriver();</a:t>
            </a:r>
            <a:r>
              <a:rPr lang="en-US" altLang="en-US" sz="1400" i="1"/>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a:latin typeface="Calibri" panose="020F0502020204030204" pitchFamily="34" charset="0"/>
              <a:cs typeface="Arial" panose="020B0604020202020204" pitchFamily="34" charset="0"/>
            </a:endParaRPr>
          </a:p>
          <a:p>
            <a:pPr marL="0" indent="0">
              <a:lnSpc>
                <a:spcPct val="100000"/>
              </a:lnSpc>
              <a:buFontTx/>
              <a:buNone/>
            </a:pPr>
            <a:r>
              <a:rPr lang="en-US" sz="1400" b="1"/>
              <a:t>1)Maven</a:t>
            </a:r>
            <a:r>
              <a:rPr lang="en-US" sz="1400"/>
              <a:t> is an automation and management tool developed by Apache Software Foundation. </a:t>
            </a:r>
          </a:p>
          <a:p>
            <a:pPr marL="0" indent="0">
              <a:lnSpc>
                <a:spcPct val="100000"/>
              </a:lnSpc>
              <a:buFontTx/>
              <a:buNone/>
            </a:pPr>
            <a:r>
              <a:rPr lang="en-US" sz="1400"/>
              <a:t>It allows developers to create projects, dependency, and documentation using Project Object Model and plugins.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a:t>2)WebDriverManager</a:t>
            </a:r>
            <a:r>
              <a:rPr lang="en-US" sz="1200"/>
              <a:t> is an open-source Java library that carries out the management (i.e., download, setup, and maintenance) of the drivers required by Selenium WebDriver (e.g., chromedriver, geckodriver, msedgedriver, etc.) in a fully automated manner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altLang="en-US" sz="1400">
                <a:latin typeface="Calibri" panose="020F0502020204030204" pitchFamily="34" charset="0"/>
                <a:cs typeface="Arial" panose="020B0604020202020204" pitchFamily="34" charset="0"/>
              </a:rPr>
              <a:t>3)</a:t>
            </a:r>
            <a:r>
              <a:rPr lang="en-US" sz="1400">
                <a:effectLst/>
                <a:latin typeface="Calibri" panose="020F0502020204030204" pitchFamily="34" charset="0"/>
                <a:ea typeface="Calibri" panose="020F0502020204030204" pitchFamily="34" charset="0"/>
                <a:cs typeface="Arial" panose="020B0604020202020204" pitchFamily="34" charset="0"/>
              </a:rPr>
              <a:t> </a:t>
            </a:r>
            <a:r>
              <a:rPr lang="en-US" sz="1400" b="1">
                <a:effectLst/>
                <a:latin typeface="Calibri" panose="020F0502020204030204" pitchFamily="34" charset="0"/>
                <a:ea typeface="Calibri" panose="020F0502020204030204" pitchFamily="34" charset="0"/>
                <a:cs typeface="Arial" panose="020B0604020202020204" pitchFamily="34" charset="0"/>
              </a:rPr>
              <a:t>WebDriver interface: </a:t>
            </a:r>
            <a:r>
              <a:rPr lang="en-US" sz="1400">
                <a:effectLst/>
                <a:latin typeface="Calibri" panose="020F0502020204030204" pitchFamily="34" charset="0"/>
                <a:ea typeface="Calibri" panose="020F0502020204030204" pitchFamily="34" charset="0"/>
                <a:cs typeface="Arial" panose="020B0604020202020204" pitchFamily="34" charset="0"/>
              </a:rPr>
              <a:t>Selenium supports automation of all the major browsers in the market through the use of </a:t>
            </a:r>
            <a:r>
              <a:rPr lang="en-US" sz="1400" i="1">
                <a:effectLst/>
                <a:latin typeface="Calibri" panose="020F0502020204030204" pitchFamily="34" charset="0"/>
                <a:ea typeface="Calibri" panose="020F0502020204030204" pitchFamily="34" charset="0"/>
                <a:cs typeface="Arial" panose="020B0604020202020204" pitchFamily="34" charset="0"/>
              </a:rPr>
              <a:t>WebDriver</a:t>
            </a:r>
            <a:r>
              <a:rPr lang="en-US" sz="1400">
                <a:effectLst/>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Bef>
                <a:spcPts val="0"/>
              </a:spcBef>
              <a:spcAft>
                <a:spcPts val="800"/>
              </a:spcAft>
              <a:buNone/>
            </a:pPr>
            <a:r>
              <a:rPr lang="en-US" sz="1400">
                <a:effectLst/>
                <a:latin typeface="Calibri" panose="020F0502020204030204" pitchFamily="34" charset="0"/>
                <a:ea typeface="Calibri" panose="020F0502020204030204" pitchFamily="34" charset="0"/>
                <a:cs typeface="Arial" panose="020B0604020202020204" pitchFamily="34" charset="0"/>
              </a:rPr>
              <a:t>WebDriver is an interface and implemented by its implementing classes like (</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2" tooltip="class in org.openqa.selenium.chrome"/>
              </a:rPr>
              <a:t>ChromeDrive</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rPr>
              <a:t>,</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3" tooltip="class in org.openqa.selenium.edge"/>
              </a:rPr>
              <a:t> EdgeDriver</a:t>
            </a:r>
            <a:r>
              <a:rPr lang="en-US" sz="1400">
                <a:effectLst/>
                <a:latin typeface="Times New Roman" panose="02020603050405020304" pitchFamily="18" charset="0"/>
                <a:ea typeface="Times New Roman" panose="02020603050405020304" pitchFamily="18" charset="0"/>
                <a:cs typeface="Arial" panose="020B0604020202020204" pitchFamily="34" charset="0"/>
              </a:rPr>
              <a:t>, </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4" tooltip="class in org.openqa.selenium.ie"/>
              </a:rPr>
              <a:t>InternetExplorerDriver</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5" tooltip="class in org.openqa.selenium.safari"/>
              </a:rPr>
              <a:t> SafariDriver</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rPr>
              <a:t>,</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6" tooltip="class in org.openqa.selenium.remote"/>
              </a:rPr>
              <a:t> RemoteWebDriver</a:t>
            </a:r>
            <a:r>
              <a:rPr lang="en-US" sz="1400">
                <a:effectLst/>
                <a:latin typeface="Times New Roman" panose="02020603050405020304" pitchFamily="18" charset="0"/>
                <a:ea typeface="Times New Roman" panose="02020603050405020304" pitchFamily="18" charset="0"/>
                <a:cs typeface="Arial" panose="020B0604020202020204" pitchFamily="34" charset="0"/>
              </a:rPr>
              <a:t>,</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7" tooltip="class in org.openqa.selenium.chromium"/>
              </a:rPr>
              <a:t> ChromiumDriver</a:t>
            </a:r>
            <a:r>
              <a:rPr lang="en-US" sz="1400">
                <a:solidFill>
                  <a:srgbClr val="0000FF"/>
                </a:solidFill>
                <a:latin typeface="Times New Roman" panose="02020603050405020304" pitchFamily="18" charset="0"/>
                <a:ea typeface="Times New Roman" panose="02020603050405020304" pitchFamily="18" charset="0"/>
                <a:cs typeface="Arial" panose="020B0604020202020204" pitchFamily="34" charset="0"/>
              </a:rPr>
              <a:t> ) and its superinterface is </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hlinkClick r:id="rId8" tooltip="interface in org.openqa.selenium"/>
              </a:rPr>
              <a:t>SearchContext</a:t>
            </a:r>
            <a:r>
              <a:rPr lang="en-US" sz="1400">
                <a:solidFill>
                  <a:srgbClr val="0000FF"/>
                </a:solidFill>
                <a:effectLst/>
                <a:latin typeface="Courier New" panose="02070309020205020404" pitchFamily="49" charset="0"/>
                <a:ea typeface="Times New Roman" panose="02020603050405020304" pitchFamily="18"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2" name="Google Shape;137;p5">
            <a:extLst>
              <a:ext uri="{FF2B5EF4-FFF2-40B4-BE49-F238E27FC236}">
                <a16:creationId xmlns:a16="http://schemas.microsoft.com/office/drawing/2014/main" id="{C80AD16A-352B-7498-4E04-1EE8523F242A}"/>
              </a:ext>
            </a:extLst>
          </p:cNvPr>
          <p:cNvPicPr preferRelativeResize="0"/>
          <p:nvPr/>
        </p:nvPicPr>
        <p:blipFill rotWithShape="1">
          <a:blip r:embed="rId9">
            <a:alphaModFix/>
          </a:blip>
          <a:srcRect/>
          <a:stretch/>
        </p:blipFill>
        <p:spPr>
          <a:xfrm>
            <a:off x="10570446" y="178054"/>
            <a:ext cx="1348995" cy="869511"/>
          </a:xfrm>
          <a:prstGeom prst="rect">
            <a:avLst/>
          </a:prstGeom>
          <a:noFill/>
          <a:ln>
            <a:noFill/>
          </a:ln>
        </p:spPr>
      </p:pic>
      <p:sp>
        <p:nvSpPr>
          <p:cNvPr id="3" name="Date Placeholder 2">
            <a:extLst>
              <a:ext uri="{FF2B5EF4-FFF2-40B4-BE49-F238E27FC236}">
                <a16:creationId xmlns:a16="http://schemas.microsoft.com/office/drawing/2014/main" id="{04EF60BC-8606-FAA9-CD58-A376BB22558A}"/>
              </a:ext>
            </a:extLst>
          </p:cNvPr>
          <p:cNvSpPr>
            <a:spLocks noGrp="1"/>
          </p:cNvSpPr>
          <p:nvPr>
            <p:ph type="dt" sz="half" idx="10"/>
          </p:nvPr>
        </p:nvSpPr>
        <p:spPr/>
        <p:txBody>
          <a:bodyPr/>
          <a:lstStyle/>
          <a:p>
            <a:fld id="{ED88A1BD-579F-4C22-950A-02FE6459A1B7}" type="datetime1">
              <a:rPr lang="en-US" smtClean="0"/>
              <a:t>7/24/2023</a:t>
            </a:fld>
            <a:endParaRPr lang="en-US"/>
          </a:p>
        </p:txBody>
      </p:sp>
      <p:sp>
        <p:nvSpPr>
          <p:cNvPr id="5" name="Footer Placeholder 4">
            <a:extLst>
              <a:ext uri="{FF2B5EF4-FFF2-40B4-BE49-F238E27FC236}">
                <a16:creationId xmlns:a16="http://schemas.microsoft.com/office/drawing/2014/main" id="{B81FA9F4-E70B-7C3E-D0F5-6D60A525F904}"/>
              </a:ext>
            </a:extLst>
          </p:cNvPr>
          <p:cNvSpPr>
            <a:spLocks noGrp="1"/>
          </p:cNvSpPr>
          <p:nvPr>
            <p:ph type="ftr" sz="quarter" idx="11"/>
          </p:nvPr>
        </p:nvSpPr>
        <p:spPr/>
        <p:txBody>
          <a:bodyPr/>
          <a:lstStyle/>
          <a:p>
            <a:r>
              <a:rPr lang="en-US"/>
              <a:t>https://www.toptechschool.us</a:t>
            </a:r>
          </a:p>
        </p:txBody>
      </p:sp>
      <p:sp>
        <p:nvSpPr>
          <p:cNvPr id="6" name="Slide Number Placeholder 5">
            <a:extLst>
              <a:ext uri="{FF2B5EF4-FFF2-40B4-BE49-F238E27FC236}">
                <a16:creationId xmlns:a16="http://schemas.microsoft.com/office/drawing/2014/main" id="{83B64CE0-6027-AA51-C763-ECDC19D8C014}"/>
              </a:ext>
            </a:extLst>
          </p:cNvPr>
          <p:cNvSpPr>
            <a:spLocks noGrp="1"/>
          </p:cNvSpPr>
          <p:nvPr>
            <p:ph type="sldNum" sz="quarter" idx="12"/>
          </p:nvPr>
        </p:nvSpPr>
        <p:spPr/>
        <p:txBody>
          <a:bodyPr/>
          <a:lstStyle/>
          <a:p>
            <a:fld id="{9E4B46C7-3753-4BDD-8496-2797342392DE}" type="slidenum">
              <a:rPr lang="en-US" smtClean="0"/>
              <a:t>7</a:t>
            </a:fld>
            <a:endParaRPr lang="en-US"/>
          </a:p>
        </p:txBody>
      </p:sp>
    </p:spTree>
    <p:extLst>
      <p:ext uri="{BB962C8B-B14F-4D97-AF65-F5344CB8AC3E}">
        <p14:creationId xmlns:p14="http://schemas.microsoft.com/office/powerpoint/2010/main" val="313209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817285-296D-E40F-06E8-58AE0E51CC0B}"/>
              </a:ext>
            </a:extLst>
          </p:cNvPr>
          <p:cNvSpPr>
            <a:spLocks noGrp="1" noChangeArrowheads="1"/>
          </p:cNvSpPr>
          <p:nvPr>
            <p:ph idx="1"/>
          </p:nvPr>
        </p:nvSpPr>
        <p:spPr bwMode="auto">
          <a:xfrm>
            <a:off x="295275" y="2368523"/>
            <a:ext cx="424586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WebDriverManager.chromedriver().setup();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 WebDriverManager.firefoxdriver().setup();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 WebDriverManager.edgedriver().setup();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 WebDriverManager.operadriver().setup();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 WebDriverManager.chromiumdriver().setup()</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Unicode MS"/>
              </a:rPr>
              <a:t> WebDriverManager.iedriver().setup();</a:t>
            </a:r>
            <a:r>
              <a:rPr kumimoji="0" lang="en-US" altLang="en-US" sz="1600" b="0" i="0" u="none" strike="noStrike" cap="none" normalizeH="0" baseline="0">
                <a:ln>
                  <a:noFill/>
                </a:ln>
                <a:solidFill>
                  <a:schemeClr val="tx1"/>
                </a:solidFill>
                <a:effectLst/>
              </a:rPr>
              <a:t> </a:t>
            </a:r>
            <a:endParaRPr lang="en-US" altLang="en-US" sz="80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359A812-216E-5B2E-4A96-534B79080F0B}"/>
              </a:ext>
            </a:extLst>
          </p:cNvPr>
          <p:cNvSpPr txBox="1"/>
          <p:nvPr/>
        </p:nvSpPr>
        <p:spPr>
          <a:xfrm>
            <a:off x="228600" y="1242434"/>
            <a:ext cx="11519154" cy="646331"/>
          </a:xfrm>
          <a:prstGeom prst="rect">
            <a:avLst/>
          </a:prstGeom>
          <a:noFill/>
        </p:spPr>
        <p:txBody>
          <a:bodyPr wrap="square">
            <a:spAutoFit/>
          </a:bodyPr>
          <a:lstStyle/>
          <a:p>
            <a:pPr marL="0" indent="0">
              <a:lnSpc>
                <a:spcPct val="100000"/>
              </a:lnSpc>
              <a:buFontTx/>
              <a:buNone/>
            </a:pPr>
            <a:r>
              <a:rPr lang="en-US" sz="1800" b="1"/>
              <a:t>WebDriverManager</a:t>
            </a:r>
            <a:r>
              <a:rPr lang="en-US" sz="1800"/>
              <a:t> provides a set of </a:t>
            </a:r>
            <a:r>
              <a:rPr lang="en-US" sz="1800" i="1"/>
              <a:t>managers</a:t>
            </a:r>
            <a:r>
              <a:rPr lang="en-US" sz="1800"/>
              <a:t> for Chrome, Firefox, Edge, Opera, Chromium, and Internet Explorer. </a:t>
            </a:r>
          </a:p>
          <a:p>
            <a:pPr marL="0" indent="0">
              <a:lnSpc>
                <a:spcPct val="100000"/>
              </a:lnSpc>
              <a:buFontTx/>
              <a:buNone/>
            </a:pPr>
            <a:r>
              <a:rPr lang="en-US" sz="1800"/>
              <a:t>The basic use of these managers is the following:</a:t>
            </a:r>
            <a:endParaRPr lang="en-US" altLang="en-US" sz="1800" dirty="0">
              <a:latin typeface="Calibri" panose="020F050202020403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694A94F2-699B-9552-6DCF-DFAEF279469F}"/>
              </a:ext>
            </a:extLst>
          </p:cNvPr>
          <p:cNvSpPr txBox="1"/>
          <p:nvPr/>
        </p:nvSpPr>
        <p:spPr>
          <a:xfrm>
            <a:off x="4766691" y="2323953"/>
            <a:ext cx="7130034" cy="4401205"/>
          </a:xfrm>
          <a:prstGeom prst="rect">
            <a:avLst/>
          </a:prstGeom>
          <a:noFill/>
        </p:spPr>
        <p:txBody>
          <a:bodyPr wrap="square">
            <a:spAutoFit/>
          </a:bodyPr>
          <a:lstStyle/>
          <a:p>
            <a:pPr algn="l"/>
            <a:r>
              <a:rPr lang="en-US" sz="1600" b="1" dirty="0">
                <a:solidFill>
                  <a:schemeClr val="accent5">
                    <a:lumMod val="75000"/>
                  </a:schemeClr>
                </a:solidFill>
                <a:latin typeface="Consolas" panose="020B0609020204030204" pitchFamily="49" charset="0"/>
              </a:rPr>
              <a:t>Interface WebDriver’s implementing classes: </a:t>
            </a:r>
          </a:p>
          <a:p>
            <a:pPr algn="l"/>
            <a:endParaRPr lang="en-US" sz="1600" dirty="0">
              <a:solidFill>
                <a:schemeClr val="accent5">
                  <a:lumMod val="75000"/>
                </a:schemeClr>
              </a:solidFill>
              <a:latin typeface="Consolas" panose="020B0609020204030204" pitchFamily="49" charset="0"/>
            </a:endParaRPr>
          </a:p>
          <a:p>
            <a:pPr algn="l"/>
            <a:r>
              <a:rPr lang="en-US" sz="1600" dirty="0" err="1">
                <a:solidFill>
                  <a:schemeClr val="accent5">
                    <a:lumMod val="75000"/>
                  </a:schemeClr>
                </a:solidFill>
                <a:latin typeface="Consolas" panose="020B0609020204030204" pitchFamily="49" charset="0"/>
              </a:rPr>
              <a:t>ChromeDriver</a:t>
            </a:r>
            <a:r>
              <a:rPr lang="en-US" sz="1600" dirty="0">
                <a:solidFill>
                  <a:schemeClr val="accent5">
                    <a:lumMod val="75000"/>
                  </a:schemeClr>
                </a:solidFill>
                <a:latin typeface="Consolas" panose="020B0609020204030204" pitchFamily="49" charset="0"/>
              </a:rPr>
              <a:t> </a:t>
            </a:r>
            <a:r>
              <a:rPr lang="en-US" sz="1600" u="sng" dirty="0">
                <a:solidFill>
                  <a:schemeClr val="accent5">
                    <a:lumMod val="75000"/>
                  </a:schemeClr>
                </a:solidFill>
                <a:latin typeface="Consolas" panose="020B0609020204030204" pitchFamily="49" charset="0"/>
              </a:rPr>
              <a:t>driver = </a:t>
            </a:r>
            <a:r>
              <a:rPr lang="en-US" sz="1600" b="1" u="sng" dirty="0">
                <a:solidFill>
                  <a:schemeClr val="accent5">
                    <a:lumMod val="75000"/>
                  </a:schemeClr>
                </a:solidFill>
                <a:latin typeface="Consolas" panose="020B0609020204030204" pitchFamily="49" charset="0"/>
              </a:rPr>
              <a:t>new </a:t>
            </a:r>
            <a:r>
              <a:rPr lang="en-US" sz="1600" b="1" u="sng" dirty="0" err="1">
                <a:solidFill>
                  <a:schemeClr val="accent5">
                    <a:lumMod val="75000"/>
                  </a:schemeClr>
                </a:solidFill>
                <a:latin typeface="Consolas" panose="020B0609020204030204" pitchFamily="49" charset="0"/>
              </a:rPr>
              <a:t>ChromeDriver</a:t>
            </a:r>
            <a:r>
              <a:rPr lang="en-US" sz="1600" b="1" u="sng" dirty="0">
                <a:solidFill>
                  <a:schemeClr val="accent5">
                    <a:lumMod val="75000"/>
                  </a:schemeClr>
                </a:solidFill>
                <a:latin typeface="Consolas" panose="020B0609020204030204" pitchFamily="49" charset="0"/>
              </a:rPr>
              <a:t>();</a:t>
            </a:r>
            <a:endParaRPr lang="en-US" sz="1600" dirty="0">
              <a:solidFill>
                <a:schemeClr val="accent5">
                  <a:lumMod val="75000"/>
                </a:schemeClr>
              </a:solidFill>
              <a:latin typeface="Consolas" panose="020B0609020204030204" pitchFamily="49" charset="0"/>
            </a:endParaRPr>
          </a:p>
          <a:p>
            <a:pPr algn="l"/>
            <a:r>
              <a:rPr lang="en-US" sz="1600" dirty="0" err="1">
                <a:solidFill>
                  <a:schemeClr val="accent5">
                    <a:lumMod val="75000"/>
                  </a:schemeClr>
                </a:solidFill>
                <a:latin typeface="Consolas" panose="020B0609020204030204" pitchFamily="49" charset="0"/>
              </a:rPr>
              <a:t>FirefoxDriver</a:t>
            </a:r>
            <a:r>
              <a:rPr lang="en-US" sz="1600" dirty="0">
                <a:solidFill>
                  <a:schemeClr val="accent5">
                    <a:lumMod val="75000"/>
                  </a:schemeClr>
                </a:solidFill>
                <a:latin typeface="Consolas" panose="020B0609020204030204" pitchFamily="49" charset="0"/>
              </a:rPr>
              <a:t> driver = new </a:t>
            </a:r>
            <a:r>
              <a:rPr lang="en-US" sz="1600" dirty="0" err="1">
                <a:solidFill>
                  <a:schemeClr val="accent5">
                    <a:lumMod val="75000"/>
                  </a:schemeClr>
                </a:solidFill>
                <a:latin typeface="Consolas" panose="020B0609020204030204" pitchFamily="49" charset="0"/>
              </a:rPr>
              <a:t>FirefoxDriver</a:t>
            </a:r>
            <a:r>
              <a:rPr lang="en-US" sz="1600" dirty="0">
                <a:solidFill>
                  <a:schemeClr val="accent5">
                    <a:lumMod val="75000"/>
                  </a:schemeClr>
                </a:solidFill>
                <a:latin typeface="Consolas" panose="020B0609020204030204" pitchFamily="49" charset="0"/>
              </a:rPr>
              <a:t>();</a:t>
            </a:r>
          </a:p>
          <a:p>
            <a:pPr algn="l"/>
            <a:r>
              <a:rPr lang="en-US" sz="1600" dirty="0" err="1">
                <a:solidFill>
                  <a:schemeClr val="accent5">
                    <a:lumMod val="75000"/>
                  </a:schemeClr>
                </a:solidFill>
                <a:latin typeface="Consolas" panose="020B0609020204030204" pitchFamily="49" charset="0"/>
              </a:rPr>
              <a:t>InternetExplorerDriver</a:t>
            </a:r>
            <a:r>
              <a:rPr lang="en-US" sz="1600" dirty="0">
                <a:solidFill>
                  <a:schemeClr val="accent5">
                    <a:lumMod val="75000"/>
                  </a:schemeClr>
                </a:solidFill>
                <a:latin typeface="Consolas" panose="020B0609020204030204" pitchFamily="49" charset="0"/>
              </a:rPr>
              <a:t> driver = new </a:t>
            </a:r>
            <a:r>
              <a:rPr lang="en-US" sz="1600" dirty="0" err="1">
                <a:solidFill>
                  <a:schemeClr val="accent5">
                    <a:lumMod val="75000"/>
                  </a:schemeClr>
                </a:solidFill>
                <a:latin typeface="Consolas" panose="020B0609020204030204" pitchFamily="49" charset="0"/>
              </a:rPr>
              <a:t>InternetExplorerDriver</a:t>
            </a:r>
            <a:r>
              <a:rPr lang="en-US" sz="1600" dirty="0">
                <a:solidFill>
                  <a:schemeClr val="accent5">
                    <a:lumMod val="75000"/>
                  </a:schemeClr>
                </a:solidFill>
                <a:latin typeface="Consolas" panose="020B0609020204030204" pitchFamily="49" charset="0"/>
              </a:rPr>
              <a:t>();</a:t>
            </a:r>
          </a:p>
          <a:p>
            <a:pPr algn="l"/>
            <a:r>
              <a:rPr lang="en-US" sz="1600" dirty="0" err="1">
                <a:solidFill>
                  <a:schemeClr val="accent5">
                    <a:lumMod val="75000"/>
                  </a:schemeClr>
                </a:solidFill>
                <a:latin typeface="Consolas" panose="020B0609020204030204" pitchFamily="49" charset="0"/>
              </a:rPr>
              <a:t>InternetExplorerDriver</a:t>
            </a:r>
            <a:r>
              <a:rPr lang="en-US" sz="1600" dirty="0">
                <a:solidFill>
                  <a:schemeClr val="accent5">
                    <a:lumMod val="75000"/>
                  </a:schemeClr>
                </a:solidFill>
                <a:latin typeface="Consolas" panose="020B0609020204030204" pitchFamily="49" charset="0"/>
              </a:rPr>
              <a:t> driver = new </a:t>
            </a:r>
            <a:r>
              <a:rPr lang="en-US" sz="1600" dirty="0" err="1">
                <a:solidFill>
                  <a:schemeClr val="accent5">
                    <a:lumMod val="75000"/>
                  </a:schemeClr>
                </a:solidFill>
                <a:latin typeface="Consolas" panose="020B0609020204030204" pitchFamily="49" charset="0"/>
              </a:rPr>
              <a:t>InternetExplorerDriver</a:t>
            </a:r>
            <a:r>
              <a:rPr lang="en-US" sz="1600" dirty="0">
                <a:solidFill>
                  <a:schemeClr val="accent5">
                    <a:lumMod val="75000"/>
                  </a:schemeClr>
                </a:solidFill>
                <a:latin typeface="Consolas" panose="020B0609020204030204" pitchFamily="49" charset="0"/>
              </a:rPr>
              <a:t>();</a:t>
            </a:r>
          </a:p>
          <a:p>
            <a:pPr algn="l"/>
            <a:r>
              <a:rPr lang="en-US" sz="1600" dirty="0" err="1">
                <a:solidFill>
                  <a:schemeClr val="accent5">
                    <a:lumMod val="75000"/>
                  </a:schemeClr>
                </a:solidFill>
                <a:latin typeface="Consolas" panose="020B0609020204030204" pitchFamily="49" charset="0"/>
              </a:rPr>
              <a:t>EdgeDriver</a:t>
            </a:r>
            <a:r>
              <a:rPr lang="en-US" sz="1600" dirty="0">
                <a:solidFill>
                  <a:schemeClr val="accent5">
                    <a:lumMod val="75000"/>
                  </a:schemeClr>
                </a:solidFill>
                <a:latin typeface="Consolas" panose="020B0609020204030204" pitchFamily="49" charset="0"/>
              </a:rPr>
              <a:t> driver = new </a:t>
            </a:r>
            <a:r>
              <a:rPr lang="en-US" sz="1600" dirty="0" err="1">
                <a:solidFill>
                  <a:schemeClr val="accent5">
                    <a:lumMod val="75000"/>
                  </a:schemeClr>
                </a:solidFill>
                <a:latin typeface="Consolas" panose="020B0609020204030204" pitchFamily="49" charset="0"/>
              </a:rPr>
              <a:t>EdgeDriver</a:t>
            </a:r>
            <a:r>
              <a:rPr lang="en-US" sz="1600" dirty="0">
                <a:solidFill>
                  <a:schemeClr val="accent5">
                    <a:lumMod val="75000"/>
                  </a:schemeClr>
                </a:solidFill>
                <a:latin typeface="Consolas" panose="020B0609020204030204" pitchFamily="49" charset="0"/>
              </a:rPr>
              <a:t>();</a:t>
            </a:r>
          </a:p>
          <a:p>
            <a:pPr algn="l"/>
            <a:r>
              <a:rPr lang="en-US" sz="1600" dirty="0" err="1">
                <a:solidFill>
                  <a:schemeClr val="accent5">
                    <a:lumMod val="75000"/>
                  </a:schemeClr>
                </a:solidFill>
                <a:latin typeface="Consolas" panose="020B0609020204030204" pitchFamily="49" charset="0"/>
              </a:rPr>
              <a:t>etc</a:t>
            </a:r>
            <a:endParaRPr lang="en-US" sz="1600" dirty="0">
              <a:solidFill>
                <a:schemeClr val="accent5">
                  <a:lumMod val="75000"/>
                </a:schemeClr>
              </a:solidFill>
              <a:latin typeface="Consolas" panose="020B0609020204030204" pitchFamily="49" charset="0"/>
            </a:endParaRPr>
          </a:p>
          <a:p>
            <a:pPr algn="l"/>
            <a:endParaRPr lang="en-US" sz="1600" dirty="0">
              <a:solidFill>
                <a:schemeClr val="accent5">
                  <a:lumMod val="75000"/>
                </a:schemeClr>
              </a:solidFill>
              <a:latin typeface="Consolas" panose="020B0609020204030204" pitchFamily="49" charset="0"/>
            </a:endParaRPr>
          </a:p>
          <a:p>
            <a:pPr algn="l"/>
            <a:endParaRPr lang="en-US" sz="1600" dirty="0">
              <a:solidFill>
                <a:schemeClr val="accent5">
                  <a:lumMod val="75000"/>
                </a:schemeClr>
              </a:solidFill>
              <a:latin typeface="Consolas" panose="020B0609020204030204" pitchFamily="49" charset="0"/>
            </a:endParaRPr>
          </a:p>
          <a:p>
            <a:pPr algn="l"/>
            <a:endParaRPr lang="en-US" sz="1600" dirty="0">
              <a:solidFill>
                <a:schemeClr val="accent5">
                  <a:lumMod val="75000"/>
                </a:schemeClr>
              </a:solidFill>
              <a:latin typeface="Consolas" panose="020B0609020204030204" pitchFamily="49" charset="0"/>
            </a:endParaRPr>
          </a:p>
          <a:p>
            <a:pPr algn="l"/>
            <a:endParaRPr lang="en-US" sz="1600" dirty="0">
              <a:solidFill>
                <a:schemeClr val="accent5">
                  <a:lumMod val="75000"/>
                </a:schemeClr>
              </a:solidFill>
              <a:latin typeface="Consolas" panose="020B0609020204030204" pitchFamily="49" charset="0"/>
            </a:endParaRPr>
          </a:p>
          <a:p>
            <a:pPr algn="l"/>
            <a:endParaRPr lang="en-US" sz="1600" dirty="0">
              <a:solidFill>
                <a:schemeClr val="accent5">
                  <a:lumMod val="75000"/>
                </a:schemeClr>
              </a:solidFill>
              <a:latin typeface="Consolas" panose="020B0609020204030204" pitchFamily="49" charset="0"/>
            </a:endParaRPr>
          </a:p>
          <a:p>
            <a:pPr algn="l"/>
            <a:endParaRPr lang="en-US" sz="1800" dirty="0">
              <a:solidFill>
                <a:srgbClr val="3F7F5F"/>
              </a:solidFill>
              <a:latin typeface="Consolas" panose="020B0609020204030204" pitchFamily="49" charset="0"/>
            </a:endParaRPr>
          </a:p>
          <a:p>
            <a:pPr algn="l"/>
            <a:endParaRPr lang="en-US" dirty="0">
              <a:solidFill>
                <a:srgbClr val="3F7F5F"/>
              </a:solidFill>
              <a:latin typeface="Consolas" panose="020B0609020204030204" pitchFamily="49" charset="0"/>
            </a:endParaRPr>
          </a:p>
          <a:p>
            <a:pPr algn="l"/>
            <a:endParaRPr lang="en-US" sz="1800" dirty="0">
              <a:solidFill>
                <a:srgbClr val="3F7F5F"/>
              </a:solidFill>
              <a:latin typeface="Consolas" panose="020B0609020204030204" pitchFamily="49" charset="0"/>
            </a:endParaRPr>
          </a:p>
          <a:p>
            <a:pPr algn="l"/>
            <a:endParaRPr lang="en-US" sz="1800" dirty="0">
              <a:solidFill>
                <a:srgbClr val="3F7F5F"/>
              </a:solidFill>
              <a:latin typeface="Consolas" panose="020B0609020204030204" pitchFamily="49" charset="0"/>
            </a:endParaRPr>
          </a:p>
        </p:txBody>
      </p:sp>
      <p:pic>
        <p:nvPicPr>
          <p:cNvPr id="2" name="Google Shape;137;p5">
            <a:extLst>
              <a:ext uri="{FF2B5EF4-FFF2-40B4-BE49-F238E27FC236}">
                <a16:creationId xmlns:a16="http://schemas.microsoft.com/office/drawing/2014/main" id="{03D42C5A-7B68-F384-0474-31319B09F0CF}"/>
              </a:ext>
            </a:extLst>
          </p:cNvPr>
          <p:cNvPicPr preferRelativeResize="0"/>
          <p:nvPr/>
        </p:nvPicPr>
        <p:blipFill rotWithShape="1">
          <a:blip r:embed="rId2">
            <a:alphaModFix/>
          </a:blip>
          <a:srcRect/>
          <a:stretch/>
        </p:blipFill>
        <p:spPr>
          <a:xfrm>
            <a:off x="10398759" y="372923"/>
            <a:ext cx="1348995" cy="869511"/>
          </a:xfrm>
          <a:prstGeom prst="rect">
            <a:avLst/>
          </a:prstGeom>
          <a:noFill/>
          <a:ln>
            <a:noFill/>
          </a:ln>
        </p:spPr>
      </p:pic>
      <p:sp>
        <p:nvSpPr>
          <p:cNvPr id="3" name="Date Placeholder 2">
            <a:extLst>
              <a:ext uri="{FF2B5EF4-FFF2-40B4-BE49-F238E27FC236}">
                <a16:creationId xmlns:a16="http://schemas.microsoft.com/office/drawing/2014/main" id="{6BB33B68-1092-E35A-4916-0731CCC17A21}"/>
              </a:ext>
            </a:extLst>
          </p:cNvPr>
          <p:cNvSpPr>
            <a:spLocks noGrp="1"/>
          </p:cNvSpPr>
          <p:nvPr>
            <p:ph type="dt" sz="half" idx="10"/>
          </p:nvPr>
        </p:nvSpPr>
        <p:spPr/>
        <p:txBody>
          <a:bodyPr/>
          <a:lstStyle/>
          <a:p>
            <a:fld id="{6B798B58-FBF6-4735-8D33-643FA4DBFBC5}" type="datetime1">
              <a:rPr lang="en-US" smtClean="0"/>
              <a:t>7/24/2023</a:t>
            </a:fld>
            <a:endParaRPr lang="en-US"/>
          </a:p>
        </p:txBody>
      </p:sp>
      <p:sp>
        <p:nvSpPr>
          <p:cNvPr id="5" name="Footer Placeholder 4">
            <a:extLst>
              <a:ext uri="{FF2B5EF4-FFF2-40B4-BE49-F238E27FC236}">
                <a16:creationId xmlns:a16="http://schemas.microsoft.com/office/drawing/2014/main" id="{FFDC87D4-9B15-7A68-8068-F10B8A7AA2A2}"/>
              </a:ext>
            </a:extLst>
          </p:cNvPr>
          <p:cNvSpPr>
            <a:spLocks noGrp="1"/>
          </p:cNvSpPr>
          <p:nvPr>
            <p:ph type="ftr" sz="quarter" idx="11"/>
          </p:nvPr>
        </p:nvSpPr>
        <p:spPr/>
        <p:txBody>
          <a:bodyPr/>
          <a:lstStyle/>
          <a:p>
            <a:r>
              <a:rPr lang="en-US"/>
              <a:t>https://www.toptechschool.us</a:t>
            </a:r>
            <a:endParaRPr lang="en-US" dirty="0"/>
          </a:p>
        </p:txBody>
      </p:sp>
      <p:sp>
        <p:nvSpPr>
          <p:cNvPr id="7" name="Slide Number Placeholder 6">
            <a:extLst>
              <a:ext uri="{FF2B5EF4-FFF2-40B4-BE49-F238E27FC236}">
                <a16:creationId xmlns:a16="http://schemas.microsoft.com/office/drawing/2014/main" id="{C753DA4C-7A86-FC37-5641-D256261A71FD}"/>
              </a:ext>
            </a:extLst>
          </p:cNvPr>
          <p:cNvSpPr>
            <a:spLocks noGrp="1"/>
          </p:cNvSpPr>
          <p:nvPr>
            <p:ph type="sldNum" sz="quarter" idx="12"/>
          </p:nvPr>
        </p:nvSpPr>
        <p:spPr/>
        <p:txBody>
          <a:bodyPr/>
          <a:lstStyle/>
          <a:p>
            <a:fld id="{9E4B46C7-3753-4BDD-8496-2797342392DE}" type="slidenum">
              <a:rPr lang="en-US" smtClean="0"/>
              <a:t>8</a:t>
            </a:fld>
            <a:endParaRPr lang="en-US"/>
          </a:p>
        </p:txBody>
      </p:sp>
    </p:spTree>
    <p:extLst>
      <p:ext uri="{BB962C8B-B14F-4D97-AF65-F5344CB8AC3E}">
        <p14:creationId xmlns:p14="http://schemas.microsoft.com/office/powerpoint/2010/main" val="180160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7E5C-FE61-AF2D-2BF9-3E4109C59E98}"/>
              </a:ext>
            </a:extLst>
          </p:cNvPr>
          <p:cNvSpPr>
            <a:spLocks noGrp="1"/>
          </p:cNvSpPr>
          <p:nvPr>
            <p:ph type="title"/>
          </p:nvPr>
        </p:nvSpPr>
        <p:spPr>
          <a:xfrm>
            <a:off x="838200" y="106532"/>
            <a:ext cx="5189738" cy="381740"/>
          </a:xfrm>
        </p:spPr>
        <p:txBody>
          <a:bodyPr>
            <a:normAutofit fontScale="90000"/>
          </a:bodyPr>
          <a:lstStyle/>
          <a:p>
            <a:r>
              <a:rPr lang="en-US" sz="2400" dirty="0"/>
              <a:t>Using </a:t>
            </a:r>
            <a:r>
              <a:rPr lang="en-US" sz="2400" dirty="0" err="1"/>
              <a:t>SetProperty</a:t>
            </a:r>
            <a:r>
              <a:rPr lang="en-US" sz="2400" dirty="0"/>
              <a:t> in Selenium: </a:t>
            </a:r>
          </a:p>
        </p:txBody>
      </p:sp>
      <p:sp>
        <p:nvSpPr>
          <p:cNvPr id="3" name="Content Placeholder 2">
            <a:extLst>
              <a:ext uri="{FF2B5EF4-FFF2-40B4-BE49-F238E27FC236}">
                <a16:creationId xmlns:a16="http://schemas.microsoft.com/office/drawing/2014/main" id="{F34306EA-5448-DB82-AC56-B984A26CA837}"/>
              </a:ext>
            </a:extLst>
          </p:cNvPr>
          <p:cNvSpPr>
            <a:spLocks noGrp="1"/>
          </p:cNvSpPr>
          <p:nvPr>
            <p:ph idx="1"/>
          </p:nvPr>
        </p:nvSpPr>
        <p:spPr>
          <a:xfrm>
            <a:off x="669524" y="612559"/>
            <a:ext cx="10756037" cy="5948039"/>
          </a:xfrm>
        </p:spPr>
        <p:txBody>
          <a:bodyPr>
            <a:noAutofit/>
          </a:bodyPr>
          <a:lstStyle/>
          <a:p>
            <a:pPr marL="0" indent="0">
              <a:buNone/>
            </a:pPr>
            <a:r>
              <a:rPr lang="en-US" sz="1100" dirty="0">
                <a:latin typeface="Consolas" panose="020B0609020204030204" pitchFamily="49" charset="0"/>
              </a:rPr>
              <a:t>The other way to run our selenium code, we need to use </a:t>
            </a:r>
            <a:r>
              <a:rPr lang="en-US" sz="1100" dirty="0" err="1">
                <a:latin typeface="Consolas" panose="020B0609020204030204" pitchFamily="49" charset="0"/>
              </a:rPr>
              <a:t>System.setpropert</a:t>
            </a:r>
            <a:r>
              <a:rPr lang="en-US" sz="1100" dirty="0">
                <a:latin typeface="Consolas" panose="020B0609020204030204" pitchFamily="49" charset="0"/>
              </a:rPr>
              <a:t>. </a:t>
            </a:r>
          </a:p>
          <a:p>
            <a:pPr marL="0" indent="0">
              <a:buNone/>
            </a:pPr>
            <a:r>
              <a:rPr lang="en-US" sz="1100" dirty="0">
                <a:latin typeface="Consolas" panose="020B0609020204030204" pitchFamily="49" charset="0"/>
              </a:rPr>
              <a:t>Steps to take : </a:t>
            </a:r>
          </a:p>
          <a:p>
            <a:pPr marL="0" indent="0">
              <a:buNone/>
            </a:pPr>
            <a:r>
              <a:rPr lang="en-US" sz="1100" b="1" dirty="0">
                <a:hlinkClick r:id="rId2"/>
              </a:rPr>
              <a:t>1)  Install a Selenium library</a:t>
            </a:r>
            <a:endParaRPr lang="en-US" sz="1100" b="1" dirty="0"/>
          </a:p>
          <a:p>
            <a:r>
              <a:rPr lang="en-US" sz="1100" dirty="0"/>
              <a:t>Setting up the Selenium library for your favorite programming language.</a:t>
            </a:r>
          </a:p>
          <a:p>
            <a:pPr marL="0" indent="0">
              <a:buNone/>
            </a:pPr>
            <a:r>
              <a:rPr lang="en-US" sz="1100" dirty="0">
                <a:latin typeface="Consolas" panose="020B0609020204030204" pitchFamily="49" charset="0"/>
                <a:hlinkClick r:id="rId3"/>
              </a:rPr>
              <a:t>https://www.selenium.dev/downloads/</a:t>
            </a:r>
            <a:endParaRPr lang="en-US" sz="1100" dirty="0">
              <a:latin typeface="Consolas" panose="020B0609020204030204" pitchFamily="49" charset="0"/>
            </a:endParaRPr>
          </a:p>
          <a:p>
            <a:r>
              <a:rPr lang="en-US" sz="1100" dirty="0">
                <a:latin typeface="Consolas" panose="020B0609020204030204" pitchFamily="49" charset="0"/>
              </a:rPr>
              <a:t>Import the selenium library for  your java language installed in your machine</a:t>
            </a:r>
          </a:p>
          <a:p>
            <a:r>
              <a:rPr lang="en-US" sz="1100" dirty="0">
                <a:latin typeface="Consolas" panose="020B0609020204030204" pitchFamily="49" charset="0"/>
              </a:rPr>
              <a:t>Import those libraries or jar files into your project build path</a:t>
            </a:r>
          </a:p>
          <a:p>
            <a:pPr marL="0" indent="0">
              <a:buNone/>
            </a:pPr>
            <a:r>
              <a:rPr lang="en-US" sz="1100" dirty="0">
                <a:latin typeface="Consolas" panose="020B0609020204030204" pitchFamily="49" charset="0"/>
              </a:rPr>
              <a:t>2) </a:t>
            </a:r>
            <a:r>
              <a:rPr lang="en-US" sz="1100" b="1" dirty="0">
                <a:hlinkClick r:id="rId4"/>
              </a:rPr>
              <a:t>Install browser drivers</a:t>
            </a:r>
            <a:endParaRPr lang="en-US" sz="1100" b="1" dirty="0"/>
          </a:p>
          <a:p>
            <a:r>
              <a:rPr lang="en-US" sz="1100" b="1" dirty="0"/>
              <a:t>Download the  browser drivers into your machine</a:t>
            </a:r>
            <a:endParaRPr lang="en-US" sz="1100" dirty="0"/>
          </a:p>
          <a:p>
            <a:pPr marL="0" indent="0">
              <a:buNone/>
            </a:pPr>
            <a:r>
              <a:rPr lang="en-US" sz="1100" dirty="0">
                <a:latin typeface="Consolas" panose="020B0609020204030204" pitchFamily="49" charset="0"/>
                <a:hlinkClick r:id="rId4"/>
              </a:rPr>
              <a:t>https://www.selenium.dev/documentation/webdriver/getting_started/install_drivers/</a:t>
            </a:r>
            <a:endParaRPr lang="en-US" sz="1100" b="1" dirty="0"/>
          </a:p>
          <a:p>
            <a:pPr marL="0" indent="0">
              <a:buNone/>
            </a:pPr>
            <a:r>
              <a:rPr lang="en-US" sz="1100" dirty="0"/>
              <a:t> 3) Setting up your system to allow a browser to be automated.</a:t>
            </a:r>
            <a:endParaRPr lang="en-US" sz="1100" dirty="0">
              <a:latin typeface="Consolas" panose="020B0609020204030204" pitchFamily="49" charset="0"/>
            </a:endParaRPr>
          </a:p>
          <a:p>
            <a:pPr algn="l"/>
            <a:r>
              <a:rPr lang="en-US" sz="1100" dirty="0" err="1">
                <a:solidFill>
                  <a:srgbClr val="3F7F5F"/>
                </a:solidFill>
                <a:latin typeface="Consolas" panose="020B0609020204030204" pitchFamily="49" charset="0"/>
              </a:rPr>
              <a:t>System.setProperty</a:t>
            </a:r>
            <a:r>
              <a:rPr lang="en-US" sz="1100" dirty="0">
                <a:solidFill>
                  <a:srgbClr val="3F7F5F"/>
                </a:solidFill>
                <a:latin typeface="Consolas" panose="020B0609020204030204" pitchFamily="49" charset="0"/>
              </a:rPr>
              <a:t>("</a:t>
            </a:r>
            <a:r>
              <a:rPr lang="en-US" sz="1100" dirty="0" err="1">
                <a:solidFill>
                  <a:srgbClr val="3F7F5F"/>
                </a:solidFill>
                <a:latin typeface="Consolas" panose="020B0609020204030204" pitchFamily="49" charset="0"/>
              </a:rPr>
              <a:t>webdriver.chrome.driver</a:t>
            </a:r>
            <a:r>
              <a:rPr lang="en-US" sz="1100" dirty="0">
                <a:solidFill>
                  <a:srgbClr val="3F7F5F"/>
                </a:solidFill>
                <a:latin typeface="Consolas" panose="020B0609020204030204" pitchFamily="49" charset="0"/>
              </a:rPr>
              <a:t>"," C:/browsersDrivers/chromedriver.exe");</a:t>
            </a:r>
          </a:p>
          <a:p>
            <a:pPr algn="l"/>
            <a:r>
              <a:rPr lang="en-US" sz="1100" dirty="0" err="1">
                <a:solidFill>
                  <a:srgbClr val="3F7F5F"/>
                </a:solidFill>
                <a:latin typeface="Consolas" panose="020B0609020204030204" pitchFamily="49" charset="0"/>
              </a:rPr>
              <a:t>System.setProperty</a:t>
            </a:r>
            <a:r>
              <a:rPr lang="en-US" sz="1100" dirty="0">
                <a:solidFill>
                  <a:srgbClr val="3F7F5F"/>
                </a:solidFill>
                <a:latin typeface="Consolas" panose="020B0609020204030204" pitchFamily="49" charset="0"/>
              </a:rPr>
              <a:t>("</a:t>
            </a:r>
            <a:r>
              <a:rPr lang="en-US" sz="1100" dirty="0" err="1">
                <a:solidFill>
                  <a:srgbClr val="3F7F5F"/>
                </a:solidFill>
                <a:latin typeface="Consolas" panose="020B0609020204030204" pitchFamily="49" charset="0"/>
              </a:rPr>
              <a:t>webdriver.chrome.driver</a:t>
            </a:r>
            <a:r>
              <a:rPr lang="en-US" sz="1100" dirty="0">
                <a:solidFill>
                  <a:srgbClr val="3F7F5F"/>
                </a:solidFill>
                <a:latin typeface="Consolas" panose="020B0609020204030204" pitchFamily="49" charset="0"/>
              </a:rPr>
              <a:t>", "C:\\browsersDrivers\\ChromeDriver\\chromedriver.exe");</a:t>
            </a:r>
          </a:p>
          <a:p>
            <a:pPr algn="l"/>
            <a:r>
              <a:rPr lang="en-US" sz="1100" dirty="0" err="1">
                <a:solidFill>
                  <a:srgbClr val="000000"/>
                </a:solidFill>
                <a:latin typeface="Consolas" panose="020B0609020204030204" pitchFamily="49" charset="0"/>
              </a:rPr>
              <a:t>System.</a:t>
            </a:r>
            <a:r>
              <a:rPr lang="en-US" sz="1100" i="1" dirty="0" err="1">
                <a:solidFill>
                  <a:srgbClr val="000000"/>
                </a:solidFill>
                <a:latin typeface="Consolas" panose="020B0609020204030204" pitchFamily="49" charset="0"/>
              </a:rPr>
              <a:t>setProperty</a:t>
            </a:r>
            <a:r>
              <a:rPr lang="en-US" sz="1100" i="1" dirty="0">
                <a:solidFill>
                  <a:srgbClr val="000000"/>
                </a:solidFill>
                <a:latin typeface="Consolas" panose="020B0609020204030204" pitchFamily="49" charset="0"/>
              </a:rPr>
              <a:t>(</a:t>
            </a:r>
            <a:r>
              <a:rPr lang="en-US" sz="1100" i="1" dirty="0">
                <a:solidFill>
                  <a:srgbClr val="2A00FF"/>
                </a:solidFill>
                <a:latin typeface="Consolas" panose="020B0609020204030204" pitchFamily="49" charset="0"/>
              </a:rPr>
              <a:t>"</a:t>
            </a:r>
            <a:r>
              <a:rPr lang="en-US" sz="1100" i="1" dirty="0" err="1">
                <a:solidFill>
                  <a:srgbClr val="2A00FF"/>
                </a:solidFill>
                <a:latin typeface="Consolas" panose="020B0609020204030204" pitchFamily="49" charset="0"/>
              </a:rPr>
              <a:t>webdriver.chrome.driver</a:t>
            </a:r>
            <a:r>
              <a:rPr lang="en-US" sz="1100" i="1" dirty="0">
                <a:solidFill>
                  <a:srgbClr val="2A00FF"/>
                </a:solidFill>
                <a:latin typeface="Consolas" panose="020B0609020204030204" pitchFamily="49" charset="0"/>
              </a:rPr>
              <a:t>"</a:t>
            </a:r>
            <a:r>
              <a:rPr lang="en-US" sz="1100" i="1" dirty="0">
                <a:solidFill>
                  <a:srgbClr val="000000"/>
                </a:solidFill>
                <a:latin typeface="Consolas" panose="020B0609020204030204" pitchFamily="49" charset="0"/>
              </a:rPr>
              <a:t>, </a:t>
            </a:r>
            <a:r>
              <a:rPr lang="en-US" sz="1100" i="1" dirty="0">
                <a:solidFill>
                  <a:srgbClr val="2A00FF"/>
                </a:solidFill>
                <a:latin typeface="Consolas" panose="020B0609020204030204" pitchFamily="49" charset="0"/>
              </a:rPr>
              <a:t>"C://browsersDrivers//chromedriver.exe"</a:t>
            </a:r>
            <a:r>
              <a:rPr lang="en-US" sz="1100" i="1" dirty="0">
                <a:solidFill>
                  <a:srgbClr val="000000"/>
                </a:solidFill>
                <a:latin typeface="Consolas" panose="020B0609020204030204" pitchFamily="49" charset="0"/>
              </a:rPr>
              <a:t>);</a:t>
            </a:r>
          </a:p>
          <a:p>
            <a:pPr marL="0" indent="0" algn="l">
              <a:buNone/>
            </a:pPr>
            <a:r>
              <a:rPr lang="en-US" sz="1100" i="1" dirty="0">
                <a:solidFill>
                  <a:srgbClr val="000000"/>
                </a:solidFill>
                <a:latin typeface="Consolas" panose="020B0609020204030204" pitchFamily="49" charset="0"/>
              </a:rPr>
              <a:t>4) </a:t>
            </a:r>
            <a:r>
              <a:rPr lang="en-US" sz="1100" b="1" i="1" dirty="0">
                <a:solidFill>
                  <a:srgbClr val="000000"/>
                </a:solidFill>
                <a:latin typeface="Consolas" panose="020B0609020204030204" pitchFamily="49" charset="0"/>
              </a:rPr>
              <a:t>Initialize WebDriver Interface </a:t>
            </a:r>
          </a:p>
          <a:p>
            <a:pPr marL="0" indent="0">
              <a:buNone/>
            </a:pPr>
            <a:r>
              <a:rPr lang="en-US" sz="1100" dirty="0">
                <a:solidFill>
                  <a:srgbClr val="000000"/>
                </a:solidFill>
                <a:latin typeface="Consolas" panose="020B0609020204030204" pitchFamily="49" charset="0"/>
              </a:rPr>
              <a:t>WebDriver </a:t>
            </a:r>
            <a:r>
              <a:rPr lang="en-US" sz="1100" dirty="0">
                <a:solidFill>
                  <a:srgbClr val="6A3E3E"/>
                </a:solidFill>
                <a:latin typeface="Consolas" panose="020B0609020204030204" pitchFamily="49" charset="0"/>
              </a:rPr>
              <a:t>driver</a:t>
            </a:r>
            <a:r>
              <a:rPr lang="en-US" sz="1100" dirty="0">
                <a:solidFill>
                  <a:srgbClr val="000000"/>
                </a:solidFill>
                <a:latin typeface="Consolas" panose="020B0609020204030204" pitchFamily="49" charset="0"/>
              </a:rPr>
              <a:t> = </a:t>
            </a:r>
            <a:r>
              <a:rPr lang="en-US" sz="1100" b="1" dirty="0">
                <a:solidFill>
                  <a:srgbClr val="7F0055"/>
                </a:solidFill>
                <a:latin typeface="Consolas" panose="020B0609020204030204" pitchFamily="49" charset="0"/>
              </a:rPr>
              <a:t>new</a:t>
            </a:r>
            <a:r>
              <a:rPr lang="en-US" sz="1100" b="1" dirty="0">
                <a:solidFill>
                  <a:srgbClr val="000000"/>
                </a:solidFill>
                <a:latin typeface="Consolas" panose="020B0609020204030204" pitchFamily="49" charset="0"/>
              </a:rPr>
              <a:t> </a:t>
            </a:r>
            <a:r>
              <a:rPr lang="en-US" sz="1100" b="1" dirty="0" err="1">
                <a:solidFill>
                  <a:srgbClr val="000000"/>
                </a:solidFill>
                <a:latin typeface="Consolas" panose="020B0609020204030204" pitchFamily="49" charset="0"/>
              </a:rPr>
              <a:t>ChromeDriver</a:t>
            </a:r>
            <a:r>
              <a:rPr lang="en-US" sz="1100" b="1" dirty="0">
                <a:solidFill>
                  <a:srgbClr val="000000"/>
                </a:solidFill>
                <a:latin typeface="Consolas" panose="020B0609020204030204" pitchFamily="49" charset="0"/>
              </a:rPr>
              <a:t>();</a:t>
            </a:r>
            <a:endParaRPr lang="en-US" sz="1100" b="1" dirty="0">
              <a:latin typeface="Consolas" panose="020B0609020204030204" pitchFamily="49" charset="0"/>
            </a:endParaRPr>
          </a:p>
          <a:p>
            <a:pPr marL="0" indent="0">
              <a:buNone/>
            </a:pPr>
            <a:r>
              <a:rPr lang="en-US" sz="1100" dirty="0">
                <a:latin typeface="Consolas" panose="020B0609020204030204" pitchFamily="49" charset="0"/>
              </a:rPr>
              <a:t>5) $) </a:t>
            </a:r>
            <a:r>
              <a:rPr lang="en-US" sz="1100" b="1" dirty="0">
                <a:hlinkClick r:id="rId5"/>
              </a:rPr>
              <a:t>Write your first Selenium script</a:t>
            </a:r>
            <a:endParaRPr lang="en-US" sz="1100" dirty="0">
              <a:latin typeface="Consolas" panose="020B0609020204030204" pitchFamily="49" charset="0"/>
            </a:endParaRPr>
          </a:p>
          <a:p>
            <a:pPr algn="l"/>
            <a:r>
              <a:rPr lang="en-US" sz="1100" dirty="0" err="1">
                <a:solidFill>
                  <a:srgbClr val="6A3E3E"/>
                </a:solidFill>
                <a:latin typeface="Consolas" panose="020B0609020204030204" pitchFamily="49" charset="0"/>
              </a:rPr>
              <a:t>driver</a:t>
            </a:r>
            <a:r>
              <a:rPr lang="en-US" sz="1100" dirty="0" err="1">
                <a:solidFill>
                  <a:srgbClr val="000000"/>
                </a:solidFill>
                <a:latin typeface="Consolas" panose="020B0609020204030204" pitchFamily="49" charset="0"/>
              </a:rPr>
              <a:t>.get</a:t>
            </a:r>
            <a:r>
              <a:rPr lang="en-US" sz="1100" dirty="0">
                <a:solidFill>
                  <a:srgbClr val="000000"/>
                </a:solidFill>
                <a:latin typeface="Consolas" panose="020B0609020204030204" pitchFamily="49" charset="0"/>
              </a:rPr>
              <a:t>(</a:t>
            </a:r>
            <a:r>
              <a:rPr lang="en-US" sz="1100" dirty="0">
                <a:solidFill>
                  <a:srgbClr val="2A00FF"/>
                </a:solidFill>
                <a:latin typeface="Consolas" panose="020B0609020204030204" pitchFamily="49" charset="0"/>
              </a:rPr>
              <a:t>"https://corammerswork.ml/</a:t>
            </a:r>
            <a:r>
              <a:rPr lang="en-US" sz="1100" dirty="0" err="1">
                <a:solidFill>
                  <a:srgbClr val="2A00FF"/>
                </a:solidFill>
                <a:latin typeface="Consolas" panose="020B0609020204030204" pitchFamily="49" charset="0"/>
              </a:rPr>
              <a:t>wordpress</a:t>
            </a:r>
            <a:r>
              <a:rPr lang="en-US" sz="1100" dirty="0">
                <a:solidFill>
                  <a:srgbClr val="2A00FF"/>
                </a:solidFill>
                <a:latin typeface="Consolas" panose="020B0609020204030204" pitchFamily="49" charset="0"/>
              </a:rPr>
              <a:t>/test1/"</a:t>
            </a:r>
            <a:r>
              <a:rPr lang="en-US" sz="1100" dirty="0">
                <a:solidFill>
                  <a:srgbClr val="000000"/>
                </a:solidFill>
                <a:latin typeface="Consolas" panose="020B0609020204030204" pitchFamily="49" charset="0"/>
              </a:rPr>
              <a:t>);</a:t>
            </a:r>
            <a:endParaRPr lang="en-US" sz="1100" dirty="0">
              <a:latin typeface="Consolas" panose="020B0609020204030204" pitchFamily="49" charset="0"/>
            </a:endParaRPr>
          </a:p>
          <a:p>
            <a:pPr algn="l"/>
            <a:r>
              <a:rPr lang="en-US" sz="1100" dirty="0">
                <a:solidFill>
                  <a:srgbClr val="000000"/>
                </a:solidFill>
                <a:latin typeface="Consolas" panose="020B0609020204030204" pitchFamily="49" charset="0"/>
              </a:rPr>
              <a:t>String </a:t>
            </a:r>
            <a:r>
              <a:rPr lang="en-US" sz="1100" dirty="0">
                <a:solidFill>
                  <a:srgbClr val="6A3E3E"/>
                </a:solidFill>
                <a:latin typeface="Consolas" panose="020B0609020204030204" pitchFamily="49" charset="0"/>
              </a:rPr>
              <a:t>Title</a:t>
            </a:r>
            <a:r>
              <a:rPr lang="en-US" sz="1100" dirty="0">
                <a:solidFill>
                  <a:srgbClr val="000000"/>
                </a:solidFill>
                <a:latin typeface="Consolas" panose="020B0609020204030204" pitchFamily="49" charset="0"/>
              </a:rPr>
              <a:t> = </a:t>
            </a:r>
            <a:r>
              <a:rPr lang="en-US" sz="1100" dirty="0" err="1">
                <a:solidFill>
                  <a:srgbClr val="6A3E3E"/>
                </a:solidFill>
                <a:latin typeface="Consolas" panose="020B0609020204030204" pitchFamily="49" charset="0"/>
              </a:rPr>
              <a:t>driver</a:t>
            </a:r>
            <a:r>
              <a:rPr lang="en-US" sz="1100" dirty="0" err="1">
                <a:solidFill>
                  <a:srgbClr val="000000"/>
                </a:solidFill>
                <a:latin typeface="Consolas" panose="020B0609020204030204" pitchFamily="49" charset="0"/>
              </a:rPr>
              <a:t>.getTitle</a:t>
            </a:r>
            <a:r>
              <a:rPr lang="en-US" sz="1100" dirty="0">
                <a:solidFill>
                  <a:srgbClr val="000000"/>
                </a:solidFill>
                <a:latin typeface="Consolas" panose="020B0609020204030204" pitchFamily="49" charset="0"/>
              </a:rPr>
              <a:t>();</a:t>
            </a:r>
            <a:endParaRPr lang="en-US" sz="1100" dirty="0">
              <a:latin typeface="Consolas" panose="020B0609020204030204" pitchFamily="49" charset="0"/>
            </a:endParaRPr>
          </a:p>
          <a:p>
            <a:pPr algn="l"/>
            <a:r>
              <a:rPr lang="en-US" sz="1100" dirty="0" err="1">
                <a:solidFill>
                  <a:srgbClr val="000000"/>
                </a:solidFill>
                <a:latin typeface="Consolas" panose="020B0609020204030204" pitchFamily="49" charset="0"/>
              </a:rPr>
              <a:t>System.</a:t>
            </a:r>
            <a:r>
              <a:rPr lang="en-US" sz="1100" b="1" i="1" dirty="0" err="1">
                <a:solidFill>
                  <a:srgbClr val="0000C0"/>
                </a:solidFill>
                <a:latin typeface="Consolas" panose="020B0609020204030204" pitchFamily="49" charset="0"/>
              </a:rPr>
              <a:t>out</a:t>
            </a:r>
            <a:r>
              <a:rPr lang="en-US" sz="1100" b="1" i="1" dirty="0" err="1">
                <a:solidFill>
                  <a:srgbClr val="000000"/>
                </a:solidFill>
                <a:latin typeface="Consolas" panose="020B0609020204030204" pitchFamily="49" charset="0"/>
              </a:rPr>
              <a:t>.println</a:t>
            </a:r>
            <a:r>
              <a:rPr lang="en-US" sz="1100" b="1" i="1" dirty="0">
                <a:solidFill>
                  <a:srgbClr val="000000"/>
                </a:solidFill>
                <a:latin typeface="Consolas" panose="020B0609020204030204" pitchFamily="49" charset="0"/>
              </a:rPr>
              <a:t>(</a:t>
            </a:r>
            <a:r>
              <a:rPr lang="en-US" sz="1100" b="1" i="1" dirty="0">
                <a:solidFill>
                  <a:srgbClr val="6A3E3E"/>
                </a:solidFill>
                <a:latin typeface="Consolas" panose="020B0609020204030204" pitchFamily="49" charset="0"/>
              </a:rPr>
              <a:t>Title</a:t>
            </a:r>
            <a:r>
              <a:rPr lang="en-US" sz="1100" b="1" i="1" dirty="0">
                <a:solidFill>
                  <a:srgbClr val="000000"/>
                </a:solidFill>
                <a:latin typeface="Consolas" panose="020B0609020204030204" pitchFamily="49" charset="0"/>
              </a:rPr>
              <a:t>);</a:t>
            </a:r>
          </a:p>
          <a:p>
            <a:endParaRPr lang="en-US" sz="1100" dirty="0"/>
          </a:p>
        </p:txBody>
      </p:sp>
      <p:pic>
        <p:nvPicPr>
          <p:cNvPr id="4" name="Google Shape;137;p5">
            <a:extLst>
              <a:ext uri="{FF2B5EF4-FFF2-40B4-BE49-F238E27FC236}">
                <a16:creationId xmlns:a16="http://schemas.microsoft.com/office/drawing/2014/main" id="{AD096EFA-0613-7FE5-574B-829673018877}"/>
              </a:ext>
            </a:extLst>
          </p:cNvPr>
          <p:cNvPicPr preferRelativeResize="0"/>
          <p:nvPr/>
        </p:nvPicPr>
        <p:blipFill rotWithShape="1">
          <a:blip r:embed="rId6">
            <a:alphaModFix/>
          </a:blip>
          <a:srcRect/>
          <a:stretch/>
        </p:blipFill>
        <p:spPr>
          <a:xfrm>
            <a:off x="10570446" y="178054"/>
            <a:ext cx="1348995" cy="869511"/>
          </a:xfrm>
          <a:prstGeom prst="rect">
            <a:avLst/>
          </a:prstGeom>
          <a:noFill/>
          <a:ln>
            <a:noFill/>
          </a:ln>
        </p:spPr>
      </p:pic>
      <p:sp>
        <p:nvSpPr>
          <p:cNvPr id="5" name="Date Placeholder 4">
            <a:extLst>
              <a:ext uri="{FF2B5EF4-FFF2-40B4-BE49-F238E27FC236}">
                <a16:creationId xmlns:a16="http://schemas.microsoft.com/office/drawing/2014/main" id="{A93BB36F-B3B8-E195-3F72-03142E597327}"/>
              </a:ext>
            </a:extLst>
          </p:cNvPr>
          <p:cNvSpPr>
            <a:spLocks noGrp="1"/>
          </p:cNvSpPr>
          <p:nvPr>
            <p:ph type="dt" sz="half" idx="10"/>
          </p:nvPr>
        </p:nvSpPr>
        <p:spPr/>
        <p:txBody>
          <a:bodyPr/>
          <a:lstStyle/>
          <a:p>
            <a:fld id="{A057D7A6-B908-46FB-AE89-85CAC30DE4CE}" type="datetime1">
              <a:rPr lang="en-US" smtClean="0"/>
              <a:t>7/24/2023</a:t>
            </a:fld>
            <a:endParaRPr lang="en-US"/>
          </a:p>
        </p:txBody>
      </p:sp>
      <p:sp>
        <p:nvSpPr>
          <p:cNvPr id="6" name="Footer Placeholder 5">
            <a:extLst>
              <a:ext uri="{FF2B5EF4-FFF2-40B4-BE49-F238E27FC236}">
                <a16:creationId xmlns:a16="http://schemas.microsoft.com/office/drawing/2014/main" id="{285BBCDC-EA06-F7B0-9491-35DF66CE13AE}"/>
              </a:ext>
            </a:extLst>
          </p:cNvPr>
          <p:cNvSpPr>
            <a:spLocks noGrp="1"/>
          </p:cNvSpPr>
          <p:nvPr>
            <p:ph type="ftr" sz="quarter" idx="11"/>
          </p:nvPr>
        </p:nvSpPr>
        <p:spPr/>
        <p:txBody>
          <a:bodyPr/>
          <a:lstStyle/>
          <a:p>
            <a:r>
              <a:rPr lang="en-US"/>
              <a:t>https://www.toptechschool.us</a:t>
            </a:r>
          </a:p>
        </p:txBody>
      </p:sp>
      <p:sp>
        <p:nvSpPr>
          <p:cNvPr id="7" name="Slide Number Placeholder 6">
            <a:extLst>
              <a:ext uri="{FF2B5EF4-FFF2-40B4-BE49-F238E27FC236}">
                <a16:creationId xmlns:a16="http://schemas.microsoft.com/office/drawing/2014/main" id="{9BE3FB2A-B0E2-3A5A-A4C9-CFE34538374A}"/>
              </a:ext>
            </a:extLst>
          </p:cNvPr>
          <p:cNvSpPr>
            <a:spLocks noGrp="1"/>
          </p:cNvSpPr>
          <p:nvPr>
            <p:ph type="sldNum" sz="quarter" idx="12"/>
          </p:nvPr>
        </p:nvSpPr>
        <p:spPr/>
        <p:txBody>
          <a:bodyPr/>
          <a:lstStyle/>
          <a:p>
            <a:fld id="{9E4B46C7-3753-4BDD-8496-2797342392DE}" type="slidenum">
              <a:rPr lang="en-US" smtClean="0"/>
              <a:t>9</a:t>
            </a:fld>
            <a:endParaRPr lang="en-US"/>
          </a:p>
        </p:txBody>
      </p:sp>
    </p:spTree>
    <p:extLst>
      <p:ext uri="{BB962C8B-B14F-4D97-AF65-F5344CB8AC3E}">
        <p14:creationId xmlns:p14="http://schemas.microsoft.com/office/powerpoint/2010/main" val="3153662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5945</Words>
  <Application>Microsoft Office PowerPoint</Application>
  <PresentationFormat>Widescreen</PresentationFormat>
  <Paragraphs>634</Paragraphs>
  <Slides>38</Slides>
  <Notes>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38</vt:i4>
      </vt:variant>
    </vt:vector>
  </HeadingPairs>
  <TitlesOfParts>
    <vt:vector size="64" baseType="lpstr">
      <vt:lpstr>-apple-system</vt:lpstr>
      <vt:lpstr>Arial</vt:lpstr>
      <vt:lpstr>Arial Unicode MS</vt:lpstr>
      <vt:lpstr>barlow-medium</vt:lpstr>
      <vt:lpstr>Calibri</vt:lpstr>
      <vt:lpstr>Calibri Light</vt:lpstr>
      <vt:lpstr>Consolas</vt:lpstr>
      <vt:lpstr>Courier New</vt:lpstr>
      <vt:lpstr>DejaVu Sans</vt:lpstr>
      <vt:lpstr>DejaVu Serif</vt:lpstr>
      <vt:lpstr>encode sans</vt:lpstr>
      <vt:lpstr>encode sans</vt:lpstr>
      <vt:lpstr>Google Sans</vt:lpstr>
      <vt:lpstr>Helvetica</vt:lpstr>
      <vt:lpstr>inherit</vt:lpstr>
      <vt:lpstr>Nunito</vt:lpstr>
      <vt:lpstr>open sans</vt:lpstr>
      <vt:lpstr>Roboto</vt:lpstr>
      <vt:lpstr>Segoe UI</vt:lpstr>
      <vt:lpstr>SFMono-Regular</vt:lpstr>
      <vt:lpstr>Symbol</vt:lpstr>
      <vt:lpstr>Times New Roman</vt:lpstr>
      <vt:lpstr>var(--bs-font-monospace)</vt:lpstr>
      <vt:lpstr>Verdana</vt:lpstr>
      <vt:lpstr>Wingdings</vt:lpstr>
      <vt:lpstr>Office Theme</vt:lpstr>
      <vt:lpstr>Selenium WebDriver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SetProperty in Selenium: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XPath Axes An axis represents a relationship to the context (current) node, and is used to locate  nodes relative to that node on the tree. </vt:lpstr>
      <vt:lpstr>Xpath Axes and Relationship of Nodes:</vt:lpstr>
      <vt:lpstr>PowerPoint Presentation</vt:lpstr>
      <vt:lpstr>PowerPoint Presentation</vt:lpstr>
      <vt:lpstr>PowerPoint Presentation</vt:lpstr>
      <vt:lpstr>What is Actions Class in Selenium?</vt:lpstr>
      <vt:lpstr>Select Class in Selenium | Select Class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Selenium WebDriver</dc:title>
  <dc:creator>Sayed Sadat</dc:creator>
  <cp:lastModifiedBy>Sayed Sadat</cp:lastModifiedBy>
  <cp:revision>6</cp:revision>
  <dcterms:created xsi:type="dcterms:W3CDTF">2023-07-02T15:31:52Z</dcterms:created>
  <dcterms:modified xsi:type="dcterms:W3CDTF">2023-07-24T11:56:21Z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f7843b-9da5-4554-9252-08a55fc495c1_Enabled">
    <vt:lpwstr>true</vt:lpwstr>
  </property>
  <property fmtid="{D5CDD505-2E9C-101B-9397-08002B2CF9AE}" pid="3" name="MSIP_Label_28f7843b-9da5-4554-9252-08a55fc495c1_SetDate">
    <vt:lpwstr>2023-07-02T15:55:19Z</vt:lpwstr>
  </property>
  <property fmtid="{D5CDD505-2E9C-101B-9397-08002B2CF9AE}" pid="4" name="MSIP_Label_28f7843b-9da5-4554-9252-08a55fc495c1_Method">
    <vt:lpwstr>Standard</vt:lpwstr>
  </property>
  <property fmtid="{D5CDD505-2E9C-101B-9397-08002B2CF9AE}" pid="5" name="MSIP_Label_28f7843b-9da5-4554-9252-08a55fc495c1_Name">
    <vt:lpwstr>Public</vt:lpwstr>
  </property>
  <property fmtid="{D5CDD505-2E9C-101B-9397-08002B2CF9AE}" pid="6" name="MSIP_Label_28f7843b-9da5-4554-9252-08a55fc495c1_SiteId">
    <vt:lpwstr>07df114f-9900-4691-85ce-623959269882</vt:lpwstr>
  </property>
  <property fmtid="{D5CDD505-2E9C-101B-9397-08002B2CF9AE}" pid="7" name="MSIP_Label_28f7843b-9da5-4554-9252-08a55fc495c1_ActionId">
    <vt:lpwstr>6bf9b83c-63e4-478e-98fb-6363000f1844</vt:lpwstr>
  </property>
  <property fmtid="{D5CDD505-2E9C-101B-9397-08002B2CF9AE}" pid="8" name="MSIP_Label_28f7843b-9da5-4554-9252-08a55fc495c1_ContentBits">
    <vt:lpwstr>0</vt:lpwstr>
  </property>
</Properties>
</file>