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4" autoAdjust="0"/>
    <p:restoredTop sz="94660"/>
  </p:normalViewPr>
  <p:slideViewPr>
    <p:cSldViewPr snapToGrid="0">
      <p:cViewPr varScale="1">
        <p:scale>
          <a:sx n="82" d="100"/>
          <a:sy n="82" d="100"/>
        </p:scale>
        <p:origin x="58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1874-D728-0C90-9EFD-A1FE75D14E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F5C212-612C-E8B3-CE3D-0127F74A12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84B8FA-42A7-481A-32A6-DA568042E106}"/>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BD306FF7-5D85-CE35-382C-C08C1DE4B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89D7B2-0D9E-59BE-DEA5-B33CEA5759C6}"/>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1438696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31C40-028A-8E49-BFE1-FD5D924B0A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427E3A-9FE1-DCCC-DBC6-55F23BDB62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0DCC5-82ED-F0AC-508C-6F546283C8C7}"/>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286C06C7-0A98-CFD7-AC04-0216F2F71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93A0A3-DAA1-BA2A-B4B3-00FF9AAA7735}"/>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1412336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769A2B-A75C-AE12-CE3E-9571C154DD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92E0A-DEBF-45F5-9C07-D7A319AC0F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9C323F-C664-500A-B78C-99F6889E2844}"/>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F646C423-E76C-77CC-3787-D64C72EC53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1D6FE-61C3-AE18-AEA0-1B5A58D16DFF}"/>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381371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29A2-3743-6206-29B8-9ECA51585B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01821-7C4C-289F-CA22-98710EDB43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8DD7E1-6348-0270-C949-F9B3D9243B44}"/>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966545FC-8AB6-1B8D-CDCC-79A6BB475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15D31-574B-7297-05CE-D206ABCD2E9A}"/>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79691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A4551-20E1-06C8-E879-BDB638BCB9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7ABB4D-4362-E62C-8A12-31B76397BC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D583C0-31EB-FD51-BD25-78F43B58B0E9}"/>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EFF71BCC-00C7-9AA9-A954-27DD2CF87C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75821-8F37-A69B-B03B-25C5BAAE3A5D}"/>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742910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BB6DC-981A-EB3D-8AA8-8C26BD0D7F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14FCE6-30DA-C2E3-558F-0AA5A63485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616BED-668F-5809-2BA4-BD675784FE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B0DC9C-418E-6B59-A0D2-9972D7194BE8}"/>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6" name="Footer Placeholder 5">
            <a:extLst>
              <a:ext uri="{FF2B5EF4-FFF2-40B4-BE49-F238E27FC236}">
                <a16:creationId xmlns:a16="http://schemas.microsoft.com/office/drawing/2014/main" id="{6A219CBF-82AA-C393-C4B1-F83E9BE5A9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6226FA-7EBB-4AC5-9EF6-FE4379D1D7BE}"/>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88992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DB7A4-36E8-1269-FFBB-3A95ABA472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7C3D62-FB17-AC56-76CB-12759CA268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4AAC60-BC98-57C6-9CBB-14C9FA74C6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5FE83E-566A-9DF4-1063-805744443F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DFFE1A-3A63-BF0D-6D55-C438D1441B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55BFEC-57E0-B30B-70D1-997F300C2287}"/>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8" name="Footer Placeholder 7">
            <a:extLst>
              <a:ext uri="{FF2B5EF4-FFF2-40B4-BE49-F238E27FC236}">
                <a16:creationId xmlns:a16="http://schemas.microsoft.com/office/drawing/2014/main" id="{18D480C3-807D-8646-5D60-4D516150BA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64E614-56B7-A9FE-DED5-E678C4AEB552}"/>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1523913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DEE33-E17C-6A87-32D3-88D2A4F3E7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DF7F30-47B2-DE9D-8CC8-5342E2ECDF62}"/>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4" name="Footer Placeholder 3">
            <a:extLst>
              <a:ext uri="{FF2B5EF4-FFF2-40B4-BE49-F238E27FC236}">
                <a16:creationId xmlns:a16="http://schemas.microsoft.com/office/drawing/2014/main" id="{F1E6FA64-BF6C-B446-4488-45957F5A23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452763-A09B-2133-BE3C-73471F08120A}"/>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2024548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5E469-9F8C-BB51-0170-4F9B0FF76387}"/>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3" name="Footer Placeholder 2">
            <a:extLst>
              <a:ext uri="{FF2B5EF4-FFF2-40B4-BE49-F238E27FC236}">
                <a16:creationId xmlns:a16="http://schemas.microsoft.com/office/drawing/2014/main" id="{6BCB5697-AAB0-98BA-4E97-C2038F3D3E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69026B-BC83-558C-7BD0-27B64E5FB22A}"/>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599890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FF8B5-BFF9-018A-E090-39082D7B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737F64-3D17-50AB-F835-FE2DF77C0C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1D0FD1-984A-2B9E-CF3C-F5975329D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F12D27-299D-4621-A445-8FA02F382C5A}"/>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6" name="Footer Placeholder 5">
            <a:extLst>
              <a:ext uri="{FF2B5EF4-FFF2-40B4-BE49-F238E27FC236}">
                <a16:creationId xmlns:a16="http://schemas.microsoft.com/office/drawing/2014/main" id="{AA0F3D24-9EAE-7F0E-FA74-86FBAA963A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AA8F4F-2A34-BA9B-D4EC-04739E98E6AC}"/>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214850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434CE-0BC3-0C57-F52F-241B7BA790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A4BB22-B39C-AB2B-C3F5-3AC6600203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E26172-33F9-481E-7FA9-2A0CF0EB1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981971-D127-F67D-E116-388832EF139E}"/>
              </a:ext>
            </a:extLst>
          </p:cNvPr>
          <p:cNvSpPr>
            <a:spLocks noGrp="1"/>
          </p:cNvSpPr>
          <p:nvPr>
            <p:ph type="dt" sz="half" idx="10"/>
          </p:nvPr>
        </p:nvSpPr>
        <p:spPr/>
        <p:txBody>
          <a:bodyPr/>
          <a:lstStyle/>
          <a:p>
            <a:fld id="{CAF4C357-5970-4B14-9ECA-ED8331B39FC7}" type="datetimeFigureOut">
              <a:rPr lang="en-US" smtClean="0"/>
              <a:t>7/19/2023</a:t>
            </a:fld>
            <a:endParaRPr lang="en-US"/>
          </a:p>
        </p:txBody>
      </p:sp>
      <p:sp>
        <p:nvSpPr>
          <p:cNvPr id="6" name="Footer Placeholder 5">
            <a:extLst>
              <a:ext uri="{FF2B5EF4-FFF2-40B4-BE49-F238E27FC236}">
                <a16:creationId xmlns:a16="http://schemas.microsoft.com/office/drawing/2014/main" id="{7045D266-78DB-288E-5081-8815D6E7B1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9ABD30-0A3C-B35C-BB53-9104E21217EA}"/>
              </a:ext>
            </a:extLst>
          </p:cNvPr>
          <p:cNvSpPr>
            <a:spLocks noGrp="1"/>
          </p:cNvSpPr>
          <p:nvPr>
            <p:ph type="sldNum" sz="quarter" idx="12"/>
          </p:nvPr>
        </p:nvSpPr>
        <p:spPr/>
        <p:txBody>
          <a:bodyPr/>
          <a:lstStyle/>
          <a:p>
            <a:fld id="{015C5D84-D885-4B46-B316-68E004CEE7B6}" type="slidenum">
              <a:rPr lang="en-US" smtClean="0"/>
              <a:t>‹#›</a:t>
            </a:fld>
            <a:endParaRPr lang="en-US"/>
          </a:p>
        </p:txBody>
      </p:sp>
    </p:spTree>
    <p:extLst>
      <p:ext uri="{BB962C8B-B14F-4D97-AF65-F5344CB8AC3E}">
        <p14:creationId xmlns:p14="http://schemas.microsoft.com/office/powerpoint/2010/main" val="273392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E65725-9EAA-5EC2-6199-9AA94A030D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828B38-92E9-72C0-869F-6A8409DE78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74FC1-A6D2-3AFE-710F-DF6E82DA6C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4C357-5970-4B14-9ECA-ED8331B39FC7}" type="datetimeFigureOut">
              <a:rPr lang="en-US" smtClean="0"/>
              <a:t>7/19/2023</a:t>
            </a:fld>
            <a:endParaRPr lang="en-US"/>
          </a:p>
        </p:txBody>
      </p:sp>
      <p:sp>
        <p:nvSpPr>
          <p:cNvPr id="5" name="Footer Placeholder 4">
            <a:extLst>
              <a:ext uri="{FF2B5EF4-FFF2-40B4-BE49-F238E27FC236}">
                <a16:creationId xmlns:a16="http://schemas.microsoft.com/office/drawing/2014/main" id="{FCE6705F-0FCB-BBA8-677C-2C1583DBEE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B13D4C-65BD-254D-C583-913472DDAC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C5D84-D885-4B46-B316-68E004CEE7B6}" type="slidenum">
              <a:rPr lang="en-US" smtClean="0"/>
              <a:t>‹#›</a:t>
            </a:fld>
            <a:endParaRPr lang="en-US"/>
          </a:p>
        </p:txBody>
      </p:sp>
    </p:spTree>
    <p:extLst>
      <p:ext uri="{BB962C8B-B14F-4D97-AF65-F5344CB8AC3E}">
        <p14:creationId xmlns:p14="http://schemas.microsoft.com/office/powerpoint/2010/main" val="1481963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ftwaretestingmaterial.com/locators-in-seleniu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selenium.dev/selenium/docs/api/py/common/selenium.common.exceptions.html#selenium.common.exceptions.NoSuchFrameException" TargetMode="External"/><Relationship Id="rId13" Type="http://schemas.openxmlformats.org/officeDocument/2006/relationships/hyperlink" Target="https://www.selenium.dev/selenium/docs/api/py/common/selenium.common.exceptions.html" TargetMode="External"/><Relationship Id="rId3" Type="http://schemas.openxmlformats.org/officeDocument/2006/relationships/hyperlink" Target="https://www.selenium.dev/selenium/docs/api/py/common/selenium.common.exceptions.html#selenium.common.exceptions.ElementNotInteractableException" TargetMode="External"/><Relationship Id="rId7" Type="http://schemas.openxmlformats.org/officeDocument/2006/relationships/hyperlink" Target="https://www.selenium.dev/selenium/docs/api/py/common/selenium.common.exceptions.html#selenium.common.exceptions.NoSuchElementException" TargetMode="External"/><Relationship Id="rId12" Type="http://schemas.openxmlformats.org/officeDocument/2006/relationships/hyperlink" Target="https://www.selenium.dev/selenium/docs/api/py/common/selenium.common.exceptions.html#selenium.common.exceptions.WebDriverException" TargetMode="External"/><Relationship Id="rId2" Type="http://schemas.openxmlformats.org/officeDocument/2006/relationships/hyperlink" Target="https://www.selenium.dev/selenium/docs/api/py/common/selenium.common.exceptions.html#selenium.common.exceptions.InvalidArgumentException" TargetMode="External"/><Relationship Id="rId1" Type="http://schemas.openxmlformats.org/officeDocument/2006/relationships/slideLayout" Target="../slideLayouts/slideLayout2.xml"/><Relationship Id="rId6" Type="http://schemas.openxmlformats.org/officeDocument/2006/relationships/hyperlink" Target="https://www.selenium.dev/selenium/docs/api/py/common/selenium.common.exceptions.html#selenium.common.exceptions.NoAlertPresentException" TargetMode="External"/><Relationship Id="rId11" Type="http://schemas.openxmlformats.org/officeDocument/2006/relationships/hyperlink" Target="https://www.selenium.dev/selenium/docs/api/py/common/selenium.common.exceptions.html#selenium.common.exceptions.TimeoutException" TargetMode="External"/><Relationship Id="rId5" Type="http://schemas.openxmlformats.org/officeDocument/2006/relationships/hyperlink" Target="https://www.selenium.dev/selenium/docs/api/py/common/selenium.common.exceptions.html#selenium.common.exceptions.ElementNotVisibleException" TargetMode="External"/><Relationship Id="rId10" Type="http://schemas.openxmlformats.org/officeDocument/2006/relationships/hyperlink" Target="https://www.selenium.dev/selenium/docs/api/py/common/selenium.common.exceptions.html#selenium.common.exceptions.StaleElementReferenceException" TargetMode="External"/><Relationship Id="rId4" Type="http://schemas.openxmlformats.org/officeDocument/2006/relationships/hyperlink" Target="https://www.selenium.dev/selenium/docs/api/py/common/selenium.common.exceptions.html#selenium.common.exceptions.ElementNotSelectableException" TargetMode="External"/><Relationship Id="rId9" Type="http://schemas.openxmlformats.org/officeDocument/2006/relationships/hyperlink" Target="https://www.selenium.dev/selenium/docs/api/py/common/selenium.common.exceptions.html#selenium.common.exceptions.NoSuchWindowException"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chromedriver.chromium.org/capabiliti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oolsqa.com/selenium-webdriver/selenium-test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eleniumhq.github.io/" TargetMode="External"/><Relationship Id="rId2" Type="http://schemas.openxmlformats.org/officeDocument/2006/relationships/hyperlink" Target="https://www.selenium.dev/documentation/webdriver/interactions/windows/#switching-windows-or-tabs" TargetMode="External"/><Relationship Id="rId1" Type="http://schemas.openxmlformats.org/officeDocument/2006/relationships/slideLayout" Target="../slideLayouts/slideLayout2.xml"/><Relationship Id="rId6" Type="http://schemas.openxmlformats.org/officeDocument/2006/relationships/hyperlink" Target="https://www.toolsqa.com/java/list-interface/#:~:text=Method%3A%20iterator()&amp;text=For%20the%20reader%20unfamiliar%20with,point%20to%20the%20next%20page.&amp;text=%2F%2F%20Get%20a%20list%20iterator%20over%20the%20elements%20in%20the%20list.,-ListIterator%20listIterator" TargetMode="External"/><Relationship Id="rId5" Type="http://schemas.openxmlformats.org/officeDocument/2006/relationships/hyperlink" Target="https://www.toolsqa.com/java/string-class/" TargetMode="External"/><Relationship Id="rId4" Type="http://schemas.openxmlformats.org/officeDocument/2006/relationships/hyperlink" Target="https://www.selenium.dev/documentation/webdriver/interactions/windows/#create-new-window-or-new-tab-and-switch"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410F9D-48CA-F068-E78B-EBE3DFC55614}"/>
              </a:ext>
            </a:extLst>
          </p:cNvPr>
          <p:cNvSpPr>
            <a:spLocks noGrp="1"/>
          </p:cNvSpPr>
          <p:nvPr>
            <p:ph type="subTitle" idx="1"/>
          </p:nvPr>
        </p:nvSpPr>
        <p:spPr>
          <a:xfrm>
            <a:off x="301841" y="704849"/>
            <a:ext cx="11523215" cy="5820237"/>
          </a:xfrm>
        </p:spPr>
        <p:txBody>
          <a:bodyPr>
            <a:normAutofit fontScale="77500" lnSpcReduction="20000"/>
          </a:bodyPr>
          <a:lstStyle/>
          <a:p>
            <a:r>
              <a:rPr lang="en-US" sz="2800" b="1" i="0" dirty="0" err="1">
                <a:effectLst/>
              </a:rPr>
              <a:t>Javascript</a:t>
            </a:r>
            <a:r>
              <a:rPr lang="en-US" sz="2800" b="1" i="0" dirty="0">
                <a:effectLst/>
              </a:rPr>
              <a:t> Executor </a:t>
            </a:r>
            <a:r>
              <a:rPr lang="en-US" sz="2800" b="1" i="0">
                <a:effectLst/>
              </a:rPr>
              <a:t>in Selenium</a:t>
            </a:r>
          </a:p>
          <a:p>
            <a:endParaRPr lang="en-US" sz="2800" b="1" i="0" dirty="0">
              <a:effectLst/>
            </a:endParaRPr>
          </a:p>
          <a:p>
            <a:pPr algn="l" fontAlgn="base"/>
            <a:r>
              <a:rPr lang="en-US" b="1" i="0" dirty="0">
                <a:solidFill>
                  <a:srgbClr val="273239"/>
                </a:solidFill>
                <a:effectLst/>
                <a:latin typeface="Nunito" pitchFamily="2" charset="0"/>
              </a:rPr>
              <a:t>What is </a:t>
            </a:r>
            <a:r>
              <a:rPr lang="en-US" b="1" i="0" dirty="0" err="1">
                <a:solidFill>
                  <a:srgbClr val="273239"/>
                </a:solidFill>
                <a:effectLst/>
                <a:latin typeface="Nunito" pitchFamily="2" charset="0"/>
              </a:rPr>
              <a:t>JavaScriptExecutor</a:t>
            </a:r>
            <a:r>
              <a:rPr lang="en-US" b="1" i="0" dirty="0">
                <a:solidFill>
                  <a:srgbClr val="273239"/>
                </a:solidFill>
                <a:effectLst/>
                <a:latin typeface="Nunito" pitchFamily="2" charset="0"/>
              </a:rPr>
              <a:t> in Selenium?</a:t>
            </a:r>
          </a:p>
          <a:p>
            <a:pPr algn="l" fontAlgn="base"/>
            <a:r>
              <a:rPr lang="en-US" b="0" i="0" dirty="0" err="1">
                <a:solidFill>
                  <a:srgbClr val="273239"/>
                </a:solidFill>
                <a:effectLst/>
                <a:latin typeface="Nunito" pitchFamily="2" charset="0"/>
              </a:rPr>
              <a:t>JavaScriptExecutor</a:t>
            </a:r>
            <a:r>
              <a:rPr lang="en-US" b="0" i="0" dirty="0">
                <a:solidFill>
                  <a:srgbClr val="273239"/>
                </a:solidFill>
                <a:effectLst/>
                <a:latin typeface="Nunito" pitchFamily="2" charset="0"/>
              </a:rPr>
              <a:t> is an interface that is used to execute </a:t>
            </a:r>
            <a:r>
              <a:rPr lang="en-US" b="0" i="0" dirty="0" err="1">
                <a:solidFill>
                  <a:srgbClr val="273239"/>
                </a:solidFill>
                <a:effectLst/>
                <a:latin typeface="Nunito" pitchFamily="2" charset="0"/>
              </a:rPr>
              <a:t>JavaScriprt</a:t>
            </a:r>
            <a:r>
              <a:rPr lang="en-US" b="0" i="0" dirty="0">
                <a:solidFill>
                  <a:srgbClr val="273239"/>
                </a:solidFill>
                <a:effectLst/>
                <a:latin typeface="Nunito" pitchFamily="2" charset="0"/>
              </a:rPr>
              <a:t> through selenium </a:t>
            </a:r>
            <a:r>
              <a:rPr lang="en-US" b="0" i="0" dirty="0" err="1">
                <a:solidFill>
                  <a:srgbClr val="273239"/>
                </a:solidFill>
                <a:effectLst/>
                <a:latin typeface="Nunito" pitchFamily="2" charset="0"/>
              </a:rPr>
              <a:t>webdriver</a:t>
            </a:r>
            <a:r>
              <a:rPr lang="en-US" b="0" i="0" dirty="0">
                <a:solidFill>
                  <a:srgbClr val="273239"/>
                </a:solidFill>
                <a:effectLst/>
                <a:latin typeface="Nunito" pitchFamily="2" charset="0"/>
              </a:rPr>
              <a:t>.</a:t>
            </a:r>
          </a:p>
          <a:p>
            <a:pPr algn="l" fontAlgn="base"/>
            <a:r>
              <a:rPr lang="en-US" b="0" i="0" dirty="0">
                <a:solidFill>
                  <a:srgbClr val="273239"/>
                </a:solidFill>
                <a:effectLst/>
                <a:latin typeface="Nunito" pitchFamily="2" charset="0"/>
              </a:rPr>
              <a:t> JavaScript is a programming language that interacts with HTML in a browser, and to use this function in Selenium, </a:t>
            </a:r>
            <a:r>
              <a:rPr lang="en-US" b="0" i="0" dirty="0" err="1">
                <a:solidFill>
                  <a:srgbClr val="273239"/>
                </a:solidFill>
                <a:effectLst/>
                <a:latin typeface="Nunito" pitchFamily="2" charset="0"/>
              </a:rPr>
              <a:t>JavascriptExecutor</a:t>
            </a:r>
            <a:r>
              <a:rPr lang="en-US" b="0" i="0" dirty="0">
                <a:solidFill>
                  <a:srgbClr val="273239"/>
                </a:solidFill>
                <a:effectLst/>
                <a:latin typeface="Nunito" pitchFamily="2" charset="0"/>
              </a:rPr>
              <a:t> is required.</a:t>
            </a:r>
          </a:p>
          <a:p>
            <a:pPr algn="l" rtl="0"/>
            <a:r>
              <a:rPr lang="en-US" b="0" i="0" dirty="0">
                <a:solidFill>
                  <a:srgbClr val="282829"/>
                </a:solidFill>
                <a:effectLst/>
                <a:latin typeface="-apple-system"/>
              </a:rPr>
              <a:t>JavaScript Executor can be used when </a:t>
            </a:r>
            <a:r>
              <a:rPr lang="en-US" b="0" i="0" dirty="0" err="1">
                <a:solidFill>
                  <a:srgbClr val="282829"/>
                </a:solidFill>
                <a:effectLst/>
                <a:latin typeface="-apple-system"/>
              </a:rPr>
              <a:t>webdriver</a:t>
            </a:r>
            <a:r>
              <a:rPr lang="en-US" b="0" i="0" dirty="0">
                <a:solidFill>
                  <a:srgbClr val="282829"/>
                </a:solidFill>
                <a:effectLst/>
                <a:latin typeface="-apple-system"/>
              </a:rPr>
              <a:t> fails to click or select any Element. It will enable the </a:t>
            </a:r>
            <a:r>
              <a:rPr lang="en-US" b="0" i="0" dirty="0" err="1">
                <a:solidFill>
                  <a:srgbClr val="282829"/>
                </a:solidFill>
                <a:effectLst/>
                <a:latin typeface="-apple-system"/>
              </a:rPr>
              <a:t>Webdriver</a:t>
            </a:r>
            <a:r>
              <a:rPr lang="en-US" b="0" i="0" dirty="0">
                <a:solidFill>
                  <a:srgbClr val="282829"/>
                </a:solidFill>
                <a:effectLst/>
                <a:latin typeface="-apple-system"/>
              </a:rPr>
              <a:t> to directly interact with the HTML elements.</a:t>
            </a:r>
          </a:p>
          <a:p>
            <a:pPr algn="l" rtl="0"/>
            <a:r>
              <a:rPr lang="en-US" b="0" i="0" dirty="0">
                <a:solidFill>
                  <a:srgbClr val="282829"/>
                </a:solidFill>
                <a:effectLst/>
                <a:latin typeface="-apple-system"/>
              </a:rPr>
              <a:t>Java script can also be used when the Element is not Interactable</a:t>
            </a:r>
          </a:p>
          <a:p>
            <a:r>
              <a:rPr lang="en-US" b="0" i="0" dirty="0">
                <a:solidFill>
                  <a:srgbClr val="000000"/>
                </a:solidFill>
                <a:effectLst/>
                <a:latin typeface="barlow-medium"/>
              </a:rPr>
              <a:t> </a:t>
            </a:r>
          </a:p>
          <a:p>
            <a:pPr algn="l"/>
            <a:r>
              <a:rPr lang="en-US" b="1" i="0" dirty="0">
                <a:effectLst/>
                <a:latin typeface="-apple-system"/>
              </a:rPr>
              <a:t>Why we use </a:t>
            </a:r>
            <a:r>
              <a:rPr lang="en-US" b="1" i="0" dirty="0" err="1">
                <a:effectLst/>
                <a:latin typeface="-apple-system"/>
              </a:rPr>
              <a:t>JavaScriptExecutor</a:t>
            </a:r>
            <a:r>
              <a:rPr lang="en-US" b="1" i="0" dirty="0">
                <a:effectLst/>
                <a:latin typeface="-apple-system"/>
              </a:rPr>
              <a:t>?</a:t>
            </a:r>
            <a:endParaRPr lang="en-US" b="0" i="0" dirty="0">
              <a:effectLst/>
              <a:latin typeface="-apple-system"/>
            </a:endParaRPr>
          </a:p>
          <a:p>
            <a:pPr algn="l"/>
            <a:r>
              <a:rPr lang="en-US" b="0" i="0" dirty="0">
                <a:solidFill>
                  <a:srgbClr val="2D3748"/>
                </a:solidFill>
                <a:effectLst/>
                <a:latin typeface="-apple-system"/>
              </a:rPr>
              <a:t>There are </a:t>
            </a:r>
            <a:r>
              <a:rPr lang="en-US" b="0" i="0" dirty="0">
                <a:solidFill>
                  <a:srgbClr val="2D3748"/>
                </a:solidFill>
                <a:effectLst/>
                <a:latin typeface="-apple-system"/>
                <a:hlinkClick r:id="rId2"/>
              </a:rPr>
              <a:t>locators in Selenium WebDriver</a:t>
            </a:r>
            <a:r>
              <a:rPr lang="en-US" b="0" i="0" dirty="0">
                <a:solidFill>
                  <a:srgbClr val="2D3748"/>
                </a:solidFill>
                <a:effectLst/>
                <a:latin typeface="-apple-system"/>
              </a:rPr>
              <a:t> like ID, Class, XPath, etc., to work with elements on a web page.</a:t>
            </a:r>
          </a:p>
          <a:p>
            <a:pPr algn="l"/>
            <a:r>
              <a:rPr lang="en-US" b="0" i="0" dirty="0">
                <a:solidFill>
                  <a:srgbClr val="2D3748"/>
                </a:solidFill>
                <a:effectLst/>
                <a:latin typeface="-apple-system"/>
              </a:rPr>
              <a:t>Sometimes these default Selenium locators may not work. Here comes the </a:t>
            </a:r>
            <a:r>
              <a:rPr lang="en-US" b="0" i="0" dirty="0" err="1">
                <a:solidFill>
                  <a:srgbClr val="2D3748"/>
                </a:solidFill>
                <a:effectLst/>
                <a:latin typeface="-apple-system"/>
              </a:rPr>
              <a:t>JavaScriptExecutor</a:t>
            </a:r>
            <a:r>
              <a:rPr lang="en-US" b="0" i="0" dirty="0">
                <a:solidFill>
                  <a:srgbClr val="2D3748"/>
                </a:solidFill>
                <a:effectLst/>
                <a:latin typeface="-apple-system"/>
              </a:rPr>
              <a:t> in the picture.</a:t>
            </a:r>
          </a:p>
          <a:p>
            <a:pPr algn="l"/>
            <a:r>
              <a:rPr lang="en-US" b="0" i="0" dirty="0" err="1">
                <a:solidFill>
                  <a:srgbClr val="2D3748"/>
                </a:solidFill>
                <a:effectLst/>
                <a:latin typeface="-apple-system"/>
              </a:rPr>
              <a:t>JavaScriptExecutor</a:t>
            </a:r>
            <a:r>
              <a:rPr lang="en-US" b="0" i="0" dirty="0">
                <a:solidFill>
                  <a:srgbClr val="2D3748"/>
                </a:solidFill>
                <a:effectLst/>
                <a:latin typeface="-apple-system"/>
              </a:rPr>
              <a:t> is used to perform operations on a web page.</a:t>
            </a:r>
          </a:p>
          <a:p>
            <a:pPr algn="l"/>
            <a:r>
              <a:rPr lang="en-US" b="0" i="0" dirty="0" err="1">
                <a:solidFill>
                  <a:srgbClr val="2D3748"/>
                </a:solidFill>
                <a:effectLst/>
                <a:latin typeface="-apple-system"/>
              </a:rPr>
              <a:t>JavascriptExecutor</a:t>
            </a:r>
            <a:r>
              <a:rPr lang="en-US" b="0" i="0" dirty="0">
                <a:solidFill>
                  <a:srgbClr val="2D3748"/>
                </a:solidFill>
                <a:effectLst/>
                <a:latin typeface="-apple-system"/>
              </a:rPr>
              <a:t> in Selenium enables the WebDriver to interact with HTML DOM within the browser</a:t>
            </a:r>
            <a:endParaRPr lang="en-US" b="0" i="0" dirty="0">
              <a:solidFill>
                <a:srgbClr val="000000"/>
              </a:solidFill>
              <a:effectLst/>
              <a:latin typeface="barlow-medium"/>
            </a:endParaRPr>
          </a:p>
          <a:p>
            <a:pPr algn="l" fontAlgn="base"/>
            <a:r>
              <a:rPr lang="en-US" b="1" i="0" dirty="0" err="1">
                <a:solidFill>
                  <a:srgbClr val="273239"/>
                </a:solidFill>
                <a:effectLst/>
                <a:latin typeface="Nunito" pitchFamily="2" charset="0"/>
              </a:rPr>
              <a:t>JavascriptExecutor</a:t>
            </a:r>
            <a:r>
              <a:rPr lang="en-US" b="1" i="0" dirty="0">
                <a:solidFill>
                  <a:srgbClr val="273239"/>
                </a:solidFill>
                <a:effectLst/>
                <a:latin typeface="Nunito" pitchFamily="2" charset="0"/>
              </a:rPr>
              <a:t> Provides Methods like:</a:t>
            </a:r>
            <a:endParaRPr lang="en-US" b="0" i="0" dirty="0">
              <a:solidFill>
                <a:srgbClr val="273239"/>
              </a:solidFill>
              <a:effectLst/>
              <a:latin typeface="Nunito" pitchFamily="2" charset="0"/>
            </a:endParaRPr>
          </a:p>
          <a:p>
            <a:pPr algn="l" fontAlgn="base">
              <a:buFont typeface="+mj-lt"/>
              <a:buAutoNum type="arabicPeriod"/>
            </a:pPr>
            <a:r>
              <a:rPr lang="en-US" b="0" i="0" dirty="0" err="1">
                <a:solidFill>
                  <a:srgbClr val="273239"/>
                </a:solidFill>
                <a:effectLst/>
                <a:latin typeface="Nunito" pitchFamily="2" charset="0"/>
              </a:rPr>
              <a:t>ExecuteScript</a:t>
            </a:r>
            <a:endParaRPr lang="en-US" b="0" i="0" dirty="0">
              <a:solidFill>
                <a:srgbClr val="273239"/>
              </a:solidFill>
              <a:effectLst/>
              <a:latin typeface="Nunito" pitchFamily="2" charset="0"/>
            </a:endParaRPr>
          </a:p>
          <a:p>
            <a:pPr algn="l" fontAlgn="base">
              <a:buFont typeface="+mj-lt"/>
              <a:buAutoNum type="arabicPeriod"/>
            </a:pPr>
            <a:r>
              <a:rPr lang="en-US" b="0" i="0" dirty="0" err="1">
                <a:solidFill>
                  <a:srgbClr val="273239"/>
                </a:solidFill>
                <a:effectLst/>
                <a:latin typeface="Nunito" pitchFamily="2" charset="0"/>
              </a:rPr>
              <a:t>ExecuteAsyncScript</a:t>
            </a:r>
            <a:r>
              <a:rPr lang="en-US" dirty="0">
                <a:solidFill>
                  <a:srgbClr val="273239"/>
                </a:solidFill>
                <a:latin typeface="Nunito" pitchFamily="2" charset="0"/>
              </a:rPr>
              <a:t>  </a:t>
            </a:r>
            <a:endParaRPr lang="en-US" b="0" i="0" dirty="0">
              <a:solidFill>
                <a:srgbClr val="273239"/>
              </a:solidFill>
              <a:effectLst/>
              <a:latin typeface="Nunito" pitchFamily="2" charset="0"/>
            </a:endParaRPr>
          </a:p>
          <a:p>
            <a:pPr algn="l" fontAlgn="base"/>
            <a:endParaRPr lang="en-US" b="0" i="0" dirty="0">
              <a:solidFill>
                <a:srgbClr val="273239"/>
              </a:solidFill>
              <a:effectLst/>
              <a:latin typeface="Nunito" pitchFamily="2" charset="0"/>
            </a:endParaRPr>
          </a:p>
          <a:p>
            <a:endParaRPr lang="en-US" dirty="0"/>
          </a:p>
        </p:txBody>
      </p:sp>
    </p:spTree>
    <p:extLst>
      <p:ext uri="{BB962C8B-B14F-4D97-AF65-F5344CB8AC3E}">
        <p14:creationId xmlns:p14="http://schemas.microsoft.com/office/powerpoint/2010/main" val="1275336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E222D1A-5B9E-39D9-B454-5D1B55934B32}"/>
              </a:ext>
            </a:extLst>
          </p:cNvPr>
          <p:cNvGraphicFramePr>
            <a:graphicFrameLocks noGrp="1"/>
          </p:cNvGraphicFramePr>
          <p:nvPr>
            <p:ph idx="1"/>
            <p:extLst>
              <p:ext uri="{D42A27DB-BD31-4B8C-83A1-F6EECF244321}">
                <p14:modId xmlns:p14="http://schemas.microsoft.com/office/powerpoint/2010/main" val="281079986"/>
              </p:ext>
            </p:extLst>
          </p:nvPr>
        </p:nvGraphicFramePr>
        <p:xfrm>
          <a:off x="133345" y="809347"/>
          <a:ext cx="11734800" cy="563880"/>
        </p:xfrm>
        <a:graphic>
          <a:graphicData uri="http://schemas.openxmlformats.org/drawingml/2006/table">
            <a:tbl>
              <a:tblPr/>
              <a:tblGrid>
                <a:gridCol w="5867400">
                  <a:extLst>
                    <a:ext uri="{9D8B030D-6E8A-4147-A177-3AD203B41FA5}">
                      <a16:colId xmlns:a16="http://schemas.microsoft.com/office/drawing/2014/main" val="3851577089"/>
                    </a:ext>
                  </a:extLst>
                </a:gridCol>
                <a:gridCol w="5867400">
                  <a:extLst>
                    <a:ext uri="{9D8B030D-6E8A-4147-A177-3AD203B41FA5}">
                      <a16:colId xmlns:a16="http://schemas.microsoft.com/office/drawing/2014/main" val="3171930602"/>
                    </a:ext>
                  </a:extLst>
                </a:gridCol>
              </a:tblGrid>
              <a:tr h="0">
                <a:tc>
                  <a:txBody>
                    <a:bodyPr/>
                    <a:lstStyle/>
                    <a:p>
                      <a:pPr algn="l"/>
                      <a:r>
                        <a:rPr lang="en-US" u="none" strike="noStrike" dirty="0" err="1">
                          <a:solidFill>
                            <a:srgbClr val="355F7C"/>
                          </a:solidFill>
                          <a:effectLst/>
                          <a:hlinkClick r:id="rId2" tooltip="selenium.common.exceptions.InvalidArgumentException"/>
                        </a:rPr>
                        <a:t>InvalidArgumentException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The arguments passed to a command are either invalid or malformed.</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1102233688"/>
                  </a:ext>
                </a:extLst>
              </a:tr>
            </a:tbl>
          </a:graphicData>
        </a:graphic>
      </p:graphicFrame>
      <p:graphicFrame>
        <p:nvGraphicFramePr>
          <p:cNvPr id="5" name="Table 4">
            <a:extLst>
              <a:ext uri="{FF2B5EF4-FFF2-40B4-BE49-F238E27FC236}">
                <a16:creationId xmlns:a16="http://schemas.microsoft.com/office/drawing/2014/main" id="{1BFC400F-699E-FF61-FE38-7CAC570EEFCA}"/>
              </a:ext>
            </a:extLst>
          </p:cNvPr>
          <p:cNvGraphicFramePr>
            <a:graphicFrameLocks noGrp="1"/>
          </p:cNvGraphicFramePr>
          <p:nvPr>
            <p:extLst>
              <p:ext uri="{D42A27DB-BD31-4B8C-83A1-F6EECF244321}">
                <p14:modId xmlns:p14="http://schemas.microsoft.com/office/powerpoint/2010/main" val="3113827785"/>
              </p:ext>
            </p:extLst>
          </p:nvPr>
        </p:nvGraphicFramePr>
        <p:xfrm>
          <a:off x="133345" y="1316127"/>
          <a:ext cx="11734800" cy="838200"/>
        </p:xfrm>
        <a:graphic>
          <a:graphicData uri="http://schemas.openxmlformats.org/drawingml/2006/table">
            <a:tbl>
              <a:tblPr/>
              <a:tblGrid>
                <a:gridCol w="5867400">
                  <a:extLst>
                    <a:ext uri="{9D8B030D-6E8A-4147-A177-3AD203B41FA5}">
                      <a16:colId xmlns:a16="http://schemas.microsoft.com/office/drawing/2014/main" val="2210206342"/>
                    </a:ext>
                  </a:extLst>
                </a:gridCol>
                <a:gridCol w="5867400">
                  <a:extLst>
                    <a:ext uri="{9D8B030D-6E8A-4147-A177-3AD203B41FA5}">
                      <a16:colId xmlns:a16="http://schemas.microsoft.com/office/drawing/2014/main" val="2139210481"/>
                    </a:ext>
                  </a:extLst>
                </a:gridCol>
              </a:tblGrid>
              <a:tr h="653524">
                <a:tc>
                  <a:txBody>
                    <a:bodyPr/>
                    <a:lstStyle/>
                    <a:p>
                      <a:pPr algn="l"/>
                      <a:r>
                        <a:rPr lang="en-US" u="none" strike="noStrike" dirty="0" err="1">
                          <a:solidFill>
                            <a:srgbClr val="355F7C"/>
                          </a:solidFill>
                          <a:effectLst/>
                          <a:hlinkClick r:id="rId3" tooltip="selenium.common.exceptions.ElementNotInteractableException"/>
                        </a:rPr>
                        <a:t>ElementNotInteractableException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an element is present in the DOM but interactions with that element will hit another element due to paint order.</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3587395578"/>
                  </a:ext>
                </a:extLst>
              </a:tr>
            </a:tbl>
          </a:graphicData>
        </a:graphic>
      </p:graphicFrame>
      <p:graphicFrame>
        <p:nvGraphicFramePr>
          <p:cNvPr id="6" name="Table 5">
            <a:extLst>
              <a:ext uri="{FF2B5EF4-FFF2-40B4-BE49-F238E27FC236}">
                <a16:creationId xmlns:a16="http://schemas.microsoft.com/office/drawing/2014/main" id="{178735C1-7DB2-6AA3-7D1D-3CC7405B8334}"/>
              </a:ext>
            </a:extLst>
          </p:cNvPr>
          <p:cNvGraphicFramePr>
            <a:graphicFrameLocks noGrp="1"/>
          </p:cNvGraphicFramePr>
          <p:nvPr>
            <p:extLst>
              <p:ext uri="{D42A27DB-BD31-4B8C-83A1-F6EECF244321}">
                <p14:modId xmlns:p14="http://schemas.microsoft.com/office/powerpoint/2010/main" val="3753712789"/>
              </p:ext>
            </p:extLst>
          </p:nvPr>
        </p:nvGraphicFramePr>
        <p:xfrm>
          <a:off x="133345" y="2149068"/>
          <a:ext cx="11644314" cy="289560"/>
        </p:xfrm>
        <a:graphic>
          <a:graphicData uri="http://schemas.openxmlformats.org/drawingml/2006/table">
            <a:tbl>
              <a:tblPr/>
              <a:tblGrid>
                <a:gridCol w="5822157">
                  <a:extLst>
                    <a:ext uri="{9D8B030D-6E8A-4147-A177-3AD203B41FA5}">
                      <a16:colId xmlns:a16="http://schemas.microsoft.com/office/drawing/2014/main" val="4057565901"/>
                    </a:ext>
                  </a:extLst>
                </a:gridCol>
                <a:gridCol w="5822157">
                  <a:extLst>
                    <a:ext uri="{9D8B030D-6E8A-4147-A177-3AD203B41FA5}">
                      <a16:colId xmlns:a16="http://schemas.microsoft.com/office/drawing/2014/main" val="2248070425"/>
                    </a:ext>
                  </a:extLst>
                </a:gridCol>
              </a:tblGrid>
              <a:tr h="0">
                <a:tc>
                  <a:txBody>
                    <a:bodyPr/>
                    <a:lstStyle/>
                    <a:p>
                      <a:pPr algn="l"/>
                      <a:r>
                        <a:rPr lang="en-US" u="none" strike="noStrike" dirty="0" err="1">
                          <a:solidFill>
                            <a:srgbClr val="355F7C"/>
                          </a:solidFill>
                          <a:effectLst/>
                          <a:hlinkClick r:id="rId4" tooltip="selenium.common.exceptions.ElementNotSelectableException"/>
                        </a:rPr>
                        <a:t>ElementNotSelectableException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trying to select an </a:t>
                      </a:r>
                      <a:r>
                        <a:rPr lang="en-US" dirty="0" err="1">
                          <a:effectLst/>
                        </a:rPr>
                        <a:t>unselectable</a:t>
                      </a:r>
                      <a:r>
                        <a:rPr lang="en-US" dirty="0">
                          <a:effectLst/>
                        </a:rPr>
                        <a:t> element.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2352595005"/>
                  </a:ext>
                </a:extLst>
              </a:tr>
            </a:tbl>
          </a:graphicData>
        </a:graphic>
      </p:graphicFrame>
      <p:graphicFrame>
        <p:nvGraphicFramePr>
          <p:cNvPr id="7" name="Table 6">
            <a:extLst>
              <a:ext uri="{FF2B5EF4-FFF2-40B4-BE49-F238E27FC236}">
                <a16:creationId xmlns:a16="http://schemas.microsoft.com/office/drawing/2014/main" id="{D1FA7702-C2DE-2A4B-B328-43D8B10968C3}"/>
              </a:ext>
            </a:extLst>
          </p:cNvPr>
          <p:cNvGraphicFramePr>
            <a:graphicFrameLocks noGrp="1"/>
          </p:cNvGraphicFramePr>
          <p:nvPr>
            <p:extLst>
              <p:ext uri="{D42A27DB-BD31-4B8C-83A1-F6EECF244321}">
                <p14:modId xmlns:p14="http://schemas.microsoft.com/office/powerpoint/2010/main" val="3218514695"/>
              </p:ext>
            </p:extLst>
          </p:nvPr>
        </p:nvGraphicFramePr>
        <p:xfrm>
          <a:off x="133345" y="2502704"/>
          <a:ext cx="11553826" cy="563880"/>
        </p:xfrm>
        <a:graphic>
          <a:graphicData uri="http://schemas.openxmlformats.org/drawingml/2006/table">
            <a:tbl>
              <a:tblPr/>
              <a:tblGrid>
                <a:gridCol w="5776913">
                  <a:extLst>
                    <a:ext uri="{9D8B030D-6E8A-4147-A177-3AD203B41FA5}">
                      <a16:colId xmlns:a16="http://schemas.microsoft.com/office/drawing/2014/main" val="3971717331"/>
                    </a:ext>
                  </a:extLst>
                </a:gridCol>
                <a:gridCol w="5776913">
                  <a:extLst>
                    <a:ext uri="{9D8B030D-6E8A-4147-A177-3AD203B41FA5}">
                      <a16:colId xmlns:a16="http://schemas.microsoft.com/office/drawing/2014/main" val="4128836637"/>
                    </a:ext>
                  </a:extLst>
                </a:gridCol>
              </a:tblGrid>
              <a:tr h="0">
                <a:tc>
                  <a:txBody>
                    <a:bodyPr/>
                    <a:lstStyle/>
                    <a:p>
                      <a:pPr algn="l"/>
                      <a:r>
                        <a:rPr lang="en-US" u="none" strike="noStrike" dirty="0" err="1">
                          <a:solidFill>
                            <a:srgbClr val="355F7C"/>
                          </a:solidFill>
                          <a:effectLst/>
                          <a:hlinkClick r:id="rId5" tooltip="selenium.common.exceptions.ElementNotVisibleException"/>
                        </a:rPr>
                        <a:t>ElementNotVisibleException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an element is present on the DOM, but it is not visible, and so is not able to be interacted with.</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261988176"/>
                  </a:ext>
                </a:extLst>
              </a:tr>
            </a:tbl>
          </a:graphicData>
        </a:graphic>
      </p:graphicFrame>
      <p:graphicFrame>
        <p:nvGraphicFramePr>
          <p:cNvPr id="8" name="Table 7">
            <a:extLst>
              <a:ext uri="{FF2B5EF4-FFF2-40B4-BE49-F238E27FC236}">
                <a16:creationId xmlns:a16="http://schemas.microsoft.com/office/drawing/2014/main" id="{46482861-DAA0-DDA8-EE19-43724206C975}"/>
              </a:ext>
            </a:extLst>
          </p:cNvPr>
          <p:cNvGraphicFramePr>
            <a:graphicFrameLocks noGrp="1"/>
          </p:cNvGraphicFramePr>
          <p:nvPr>
            <p:extLst>
              <p:ext uri="{D42A27DB-BD31-4B8C-83A1-F6EECF244321}">
                <p14:modId xmlns:p14="http://schemas.microsoft.com/office/powerpoint/2010/main" val="3166067435"/>
              </p:ext>
            </p:extLst>
          </p:nvPr>
        </p:nvGraphicFramePr>
        <p:xfrm>
          <a:off x="133345" y="3134241"/>
          <a:ext cx="11734800" cy="289560"/>
        </p:xfrm>
        <a:graphic>
          <a:graphicData uri="http://schemas.openxmlformats.org/drawingml/2006/table">
            <a:tbl>
              <a:tblPr/>
              <a:tblGrid>
                <a:gridCol w="5867400">
                  <a:extLst>
                    <a:ext uri="{9D8B030D-6E8A-4147-A177-3AD203B41FA5}">
                      <a16:colId xmlns:a16="http://schemas.microsoft.com/office/drawing/2014/main" val="806006009"/>
                    </a:ext>
                  </a:extLst>
                </a:gridCol>
                <a:gridCol w="5867400">
                  <a:extLst>
                    <a:ext uri="{9D8B030D-6E8A-4147-A177-3AD203B41FA5}">
                      <a16:colId xmlns:a16="http://schemas.microsoft.com/office/drawing/2014/main" val="1094740124"/>
                    </a:ext>
                  </a:extLst>
                </a:gridCol>
              </a:tblGrid>
              <a:tr h="0">
                <a:tc>
                  <a:txBody>
                    <a:bodyPr/>
                    <a:lstStyle/>
                    <a:p>
                      <a:pPr algn="l"/>
                      <a:r>
                        <a:rPr lang="en-US" u="none" strike="noStrike" dirty="0" err="1">
                          <a:solidFill>
                            <a:srgbClr val="355F7C"/>
                          </a:solidFill>
                          <a:effectLst/>
                          <a:hlinkClick r:id="rId6" tooltip="selenium.common.exceptions.NoAlertPresentException"/>
                        </a:rPr>
                        <a:t>NoAlertPresentException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switching to no presented alert.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756874616"/>
                  </a:ext>
                </a:extLst>
              </a:tr>
            </a:tbl>
          </a:graphicData>
        </a:graphic>
      </p:graphicFrame>
      <p:graphicFrame>
        <p:nvGraphicFramePr>
          <p:cNvPr id="9" name="Table 8">
            <a:extLst>
              <a:ext uri="{FF2B5EF4-FFF2-40B4-BE49-F238E27FC236}">
                <a16:creationId xmlns:a16="http://schemas.microsoft.com/office/drawing/2014/main" id="{54D270F4-2B6F-9E74-4BD6-953F0B6F8223}"/>
              </a:ext>
            </a:extLst>
          </p:cNvPr>
          <p:cNvGraphicFramePr>
            <a:graphicFrameLocks noGrp="1"/>
          </p:cNvGraphicFramePr>
          <p:nvPr>
            <p:extLst>
              <p:ext uri="{D42A27DB-BD31-4B8C-83A1-F6EECF244321}">
                <p14:modId xmlns:p14="http://schemas.microsoft.com/office/powerpoint/2010/main" val="3451266627"/>
              </p:ext>
            </p:extLst>
          </p:nvPr>
        </p:nvGraphicFramePr>
        <p:xfrm>
          <a:off x="133347" y="3500001"/>
          <a:ext cx="11549062" cy="289560"/>
        </p:xfrm>
        <a:graphic>
          <a:graphicData uri="http://schemas.openxmlformats.org/drawingml/2006/table">
            <a:tbl>
              <a:tblPr/>
              <a:tblGrid>
                <a:gridCol w="5774531">
                  <a:extLst>
                    <a:ext uri="{9D8B030D-6E8A-4147-A177-3AD203B41FA5}">
                      <a16:colId xmlns:a16="http://schemas.microsoft.com/office/drawing/2014/main" val="2219096988"/>
                    </a:ext>
                  </a:extLst>
                </a:gridCol>
                <a:gridCol w="5774531">
                  <a:extLst>
                    <a:ext uri="{9D8B030D-6E8A-4147-A177-3AD203B41FA5}">
                      <a16:colId xmlns:a16="http://schemas.microsoft.com/office/drawing/2014/main" val="4241024903"/>
                    </a:ext>
                  </a:extLst>
                </a:gridCol>
              </a:tblGrid>
              <a:tr h="0">
                <a:tc>
                  <a:txBody>
                    <a:bodyPr/>
                    <a:lstStyle/>
                    <a:p>
                      <a:pPr algn="l"/>
                      <a:r>
                        <a:rPr lang="en-US" u="none" strike="noStrike" dirty="0" err="1">
                          <a:solidFill>
                            <a:srgbClr val="355F7C"/>
                          </a:solidFill>
                          <a:effectLst/>
                          <a:hlinkClick r:id="rId7" tooltip="selenium.common.exceptions.NoSuchElementException"/>
                        </a:rPr>
                        <a:t>NoSuchElementException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element could not be found.</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916563771"/>
                  </a:ext>
                </a:extLst>
              </a:tr>
            </a:tbl>
          </a:graphicData>
        </a:graphic>
      </p:graphicFrame>
      <p:graphicFrame>
        <p:nvGraphicFramePr>
          <p:cNvPr id="10" name="Table 9">
            <a:extLst>
              <a:ext uri="{FF2B5EF4-FFF2-40B4-BE49-F238E27FC236}">
                <a16:creationId xmlns:a16="http://schemas.microsoft.com/office/drawing/2014/main" id="{2130D877-2872-A456-94A4-C76C43B5BF49}"/>
              </a:ext>
            </a:extLst>
          </p:cNvPr>
          <p:cNvGraphicFramePr>
            <a:graphicFrameLocks noGrp="1"/>
          </p:cNvGraphicFramePr>
          <p:nvPr>
            <p:extLst>
              <p:ext uri="{D42A27DB-BD31-4B8C-83A1-F6EECF244321}">
                <p14:modId xmlns:p14="http://schemas.microsoft.com/office/powerpoint/2010/main" val="1364199079"/>
              </p:ext>
            </p:extLst>
          </p:nvPr>
        </p:nvGraphicFramePr>
        <p:xfrm>
          <a:off x="133346" y="3862467"/>
          <a:ext cx="11734800" cy="289560"/>
        </p:xfrm>
        <a:graphic>
          <a:graphicData uri="http://schemas.openxmlformats.org/drawingml/2006/table">
            <a:tbl>
              <a:tblPr/>
              <a:tblGrid>
                <a:gridCol w="5867400">
                  <a:extLst>
                    <a:ext uri="{9D8B030D-6E8A-4147-A177-3AD203B41FA5}">
                      <a16:colId xmlns:a16="http://schemas.microsoft.com/office/drawing/2014/main" val="3732198067"/>
                    </a:ext>
                  </a:extLst>
                </a:gridCol>
                <a:gridCol w="5867400">
                  <a:extLst>
                    <a:ext uri="{9D8B030D-6E8A-4147-A177-3AD203B41FA5}">
                      <a16:colId xmlns:a16="http://schemas.microsoft.com/office/drawing/2014/main" val="3563498112"/>
                    </a:ext>
                  </a:extLst>
                </a:gridCol>
              </a:tblGrid>
              <a:tr h="0">
                <a:tc>
                  <a:txBody>
                    <a:bodyPr/>
                    <a:lstStyle/>
                    <a:p>
                      <a:pPr algn="l"/>
                      <a:r>
                        <a:rPr lang="en-US" u="none" strike="noStrike" dirty="0" err="1">
                          <a:solidFill>
                            <a:srgbClr val="355F7C"/>
                          </a:solidFill>
                          <a:effectLst/>
                          <a:hlinkClick r:id="rId8" tooltip="selenium.common.exceptions.NoSuchFrameException"/>
                        </a:rPr>
                        <a:t>NoSuchFrameException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frame target to be switched doesn’t exist.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1821873014"/>
                  </a:ext>
                </a:extLst>
              </a:tr>
            </a:tbl>
          </a:graphicData>
        </a:graphic>
      </p:graphicFrame>
      <p:graphicFrame>
        <p:nvGraphicFramePr>
          <p:cNvPr id="11" name="Table 10">
            <a:extLst>
              <a:ext uri="{FF2B5EF4-FFF2-40B4-BE49-F238E27FC236}">
                <a16:creationId xmlns:a16="http://schemas.microsoft.com/office/drawing/2014/main" id="{B6CEBA3E-5082-19E5-68C3-9F74BB8E0584}"/>
              </a:ext>
            </a:extLst>
          </p:cNvPr>
          <p:cNvGraphicFramePr>
            <a:graphicFrameLocks noGrp="1"/>
          </p:cNvGraphicFramePr>
          <p:nvPr>
            <p:extLst>
              <p:ext uri="{D42A27DB-BD31-4B8C-83A1-F6EECF244321}">
                <p14:modId xmlns:p14="http://schemas.microsoft.com/office/powerpoint/2010/main" val="1987080853"/>
              </p:ext>
            </p:extLst>
          </p:nvPr>
        </p:nvGraphicFramePr>
        <p:xfrm>
          <a:off x="133346" y="4256742"/>
          <a:ext cx="11734800" cy="289560"/>
        </p:xfrm>
        <a:graphic>
          <a:graphicData uri="http://schemas.openxmlformats.org/drawingml/2006/table">
            <a:tbl>
              <a:tblPr/>
              <a:tblGrid>
                <a:gridCol w="5867400">
                  <a:extLst>
                    <a:ext uri="{9D8B030D-6E8A-4147-A177-3AD203B41FA5}">
                      <a16:colId xmlns:a16="http://schemas.microsoft.com/office/drawing/2014/main" val="1247804921"/>
                    </a:ext>
                  </a:extLst>
                </a:gridCol>
                <a:gridCol w="5867400">
                  <a:extLst>
                    <a:ext uri="{9D8B030D-6E8A-4147-A177-3AD203B41FA5}">
                      <a16:colId xmlns:a16="http://schemas.microsoft.com/office/drawing/2014/main" val="647816686"/>
                    </a:ext>
                  </a:extLst>
                </a:gridCol>
              </a:tblGrid>
              <a:tr h="0">
                <a:tc>
                  <a:txBody>
                    <a:bodyPr/>
                    <a:lstStyle/>
                    <a:p>
                      <a:pPr algn="l"/>
                      <a:r>
                        <a:rPr lang="en-US" u="sng" dirty="0" err="1">
                          <a:solidFill>
                            <a:srgbClr val="355F7C"/>
                          </a:solidFill>
                          <a:effectLst/>
                          <a:hlinkClick r:id="rId9" tooltip="selenium.common.exceptions.NoSuchWindowException"/>
                        </a:rPr>
                        <a:t>NoSuchWindowException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window target to be switched doesn’t exist.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3316162984"/>
                  </a:ext>
                </a:extLst>
              </a:tr>
            </a:tbl>
          </a:graphicData>
        </a:graphic>
      </p:graphicFrame>
      <p:graphicFrame>
        <p:nvGraphicFramePr>
          <p:cNvPr id="12" name="Table 11">
            <a:extLst>
              <a:ext uri="{FF2B5EF4-FFF2-40B4-BE49-F238E27FC236}">
                <a16:creationId xmlns:a16="http://schemas.microsoft.com/office/drawing/2014/main" id="{9BE87BD2-52D2-0CF7-721E-E9DA0BB25A7F}"/>
              </a:ext>
            </a:extLst>
          </p:cNvPr>
          <p:cNvGraphicFramePr>
            <a:graphicFrameLocks noGrp="1"/>
          </p:cNvGraphicFramePr>
          <p:nvPr>
            <p:extLst>
              <p:ext uri="{D42A27DB-BD31-4B8C-83A1-F6EECF244321}">
                <p14:modId xmlns:p14="http://schemas.microsoft.com/office/powerpoint/2010/main" val="3580681440"/>
              </p:ext>
            </p:extLst>
          </p:nvPr>
        </p:nvGraphicFramePr>
        <p:xfrm>
          <a:off x="133347" y="4681617"/>
          <a:ext cx="11644312" cy="289560"/>
        </p:xfrm>
        <a:graphic>
          <a:graphicData uri="http://schemas.openxmlformats.org/drawingml/2006/table">
            <a:tbl>
              <a:tblPr/>
              <a:tblGrid>
                <a:gridCol w="5822156">
                  <a:extLst>
                    <a:ext uri="{9D8B030D-6E8A-4147-A177-3AD203B41FA5}">
                      <a16:colId xmlns:a16="http://schemas.microsoft.com/office/drawing/2014/main" val="3137898610"/>
                    </a:ext>
                  </a:extLst>
                </a:gridCol>
                <a:gridCol w="5822156">
                  <a:extLst>
                    <a:ext uri="{9D8B030D-6E8A-4147-A177-3AD203B41FA5}">
                      <a16:colId xmlns:a16="http://schemas.microsoft.com/office/drawing/2014/main" val="3039424166"/>
                    </a:ext>
                  </a:extLst>
                </a:gridCol>
              </a:tblGrid>
              <a:tr h="0">
                <a:tc>
                  <a:txBody>
                    <a:bodyPr/>
                    <a:lstStyle/>
                    <a:p>
                      <a:pPr algn="l"/>
                      <a:r>
                        <a:rPr lang="en-US" u="none" strike="noStrike" dirty="0" err="1">
                          <a:solidFill>
                            <a:srgbClr val="355F7C"/>
                          </a:solidFill>
                          <a:effectLst/>
                          <a:hlinkClick r:id="rId10" tooltip="selenium.common.exceptions.StaleElementReferenceException"/>
                        </a:rPr>
                        <a:t>StaleElementReferenceException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a reference to an element is now “stale”.</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458104020"/>
                  </a:ext>
                </a:extLst>
              </a:tr>
            </a:tbl>
          </a:graphicData>
        </a:graphic>
      </p:graphicFrame>
      <p:graphicFrame>
        <p:nvGraphicFramePr>
          <p:cNvPr id="13" name="Table 12">
            <a:extLst>
              <a:ext uri="{FF2B5EF4-FFF2-40B4-BE49-F238E27FC236}">
                <a16:creationId xmlns:a16="http://schemas.microsoft.com/office/drawing/2014/main" id="{8F7C586F-6964-AD18-A7C4-8C1103AF740C}"/>
              </a:ext>
            </a:extLst>
          </p:cNvPr>
          <p:cNvGraphicFramePr>
            <a:graphicFrameLocks noGrp="1"/>
          </p:cNvGraphicFramePr>
          <p:nvPr>
            <p:extLst>
              <p:ext uri="{D42A27DB-BD31-4B8C-83A1-F6EECF244321}">
                <p14:modId xmlns:p14="http://schemas.microsoft.com/office/powerpoint/2010/main" val="4276830938"/>
              </p:ext>
            </p:extLst>
          </p:nvPr>
        </p:nvGraphicFramePr>
        <p:xfrm>
          <a:off x="133346" y="5080497"/>
          <a:ext cx="11734800" cy="289560"/>
        </p:xfrm>
        <a:graphic>
          <a:graphicData uri="http://schemas.openxmlformats.org/drawingml/2006/table">
            <a:tbl>
              <a:tblPr/>
              <a:tblGrid>
                <a:gridCol w="5867400">
                  <a:extLst>
                    <a:ext uri="{9D8B030D-6E8A-4147-A177-3AD203B41FA5}">
                      <a16:colId xmlns:a16="http://schemas.microsoft.com/office/drawing/2014/main" val="3165578638"/>
                    </a:ext>
                  </a:extLst>
                </a:gridCol>
                <a:gridCol w="5867400">
                  <a:extLst>
                    <a:ext uri="{9D8B030D-6E8A-4147-A177-3AD203B41FA5}">
                      <a16:colId xmlns:a16="http://schemas.microsoft.com/office/drawing/2014/main" val="1299029755"/>
                    </a:ext>
                  </a:extLst>
                </a:gridCol>
              </a:tblGrid>
              <a:tr h="0">
                <a:tc>
                  <a:txBody>
                    <a:bodyPr/>
                    <a:lstStyle/>
                    <a:p>
                      <a:pPr algn="l"/>
                      <a:r>
                        <a:rPr lang="en-US" u="none" strike="noStrike" dirty="0" err="1">
                          <a:solidFill>
                            <a:srgbClr val="355F7C"/>
                          </a:solidFill>
                          <a:effectLst/>
                          <a:hlinkClick r:id="rId11" tooltip="selenium.common.exceptions.TimeoutException"/>
                        </a:rPr>
                        <a:t>TimeoutException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Thrown when a command does not complete in enough time.</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201391516"/>
                  </a:ext>
                </a:extLst>
              </a:tr>
            </a:tbl>
          </a:graphicData>
        </a:graphic>
      </p:graphicFrame>
      <p:graphicFrame>
        <p:nvGraphicFramePr>
          <p:cNvPr id="14" name="Table 13">
            <a:extLst>
              <a:ext uri="{FF2B5EF4-FFF2-40B4-BE49-F238E27FC236}">
                <a16:creationId xmlns:a16="http://schemas.microsoft.com/office/drawing/2014/main" id="{3D3DC872-F5D8-D4E8-6ED1-BFEFD2BF406C}"/>
              </a:ext>
            </a:extLst>
          </p:cNvPr>
          <p:cNvGraphicFramePr>
            <a:graphicFrameLocks noGrp="1"/>
          </p:cNvGraphicFramePr>
          <p:nvPr>
            <p:extLst>
              <p:ext uri="{D42A27DB-BD31-4B8C-83A1-F6EECF244321}">
                <p14:modId xmlns:p14="http://schemas.microsoft.com/office/powerpoint/2010/main" val="944041920"/>
              </p:ext>
            </p:extLst>
          </p:nvPr>
        </p:nvGraphicFramePr>
        <p:xfrm>
          <a:off x="133345" y="5463462"/>
          <a:ext cx="11834822" cy="289560"/>
        </p:xfrm>
        <a:graphic>
          <a:graphicData uri="http://schemas.openxmlformats.org/drawingml/2006/table">
            <a:tbl>
              <a:tblPr/>
              <a:tblGrid>
                <a:gridCol w="5917411">
                  <a:extLst>
                    <a:ext uri="{9D8B030D-6E8A-4147-A177-3AD203B41FA5}">
                      <a16:colId xmlns:a16="http://schemas.microsoft.com/office/drawing/2014/main" val="240279008"/>
                    </a:ext>
                  </a:extLst>
                </a:gridCol>
                <a:gridCol w="5917411">
                  <a:extLst>
                    <a:ext uri="{9D8B030D-6E8A-4147-A177-3AD203B41FA5}">
                      <a16:colId xmlns:a16="http://schemas.microsoft.com/office/drawing/2014/main" val="3215116290"/>
                    </a:ext>
                  </a:extLst>
                </a:gridCol>
              </a:tblGrid>
              <a:tr h="0">
                <a:tc>
                  <a:txBody>
                    <a:bodyPr/>
                    <a:lstStyle/>
                    <a:p>
                      <a:pPr algn="l"/>
                      <a:r>
                        <a:rPr lang="en-US" u="none" strike="noStrike" dirty="0" err="1">
                          <a:solidFill>
                            <a:srgbClr val="355F7C"/>
                          </a:solidFill>
                          <a:effectLst/>
                          <a:hlinkClick r:id="rId12" tooltip="selenium.common.exceptions.WebDriverException"/>
                        </a:rPr>
                        <a:t>WebDriverException</a:t>
                      </a:r>
                      <a:r>
                        <a:rPr lang="en-US" dirty="0">
                          <a:effectLst/>
                        </a:rPr>
                        <a:t>()</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tc>
                  <a:txBody>
                    <a:bodyPr/>
                    <a:lstStyle/>
                    <a:p>
                      <a:pPr algn="l"/>
                      <a:r>
                        <a:rPr lang="en-US" dirty="0">
                          <a:effectLst/>
                        </a:rPr>
                        <a:t>Base </a:t>
                      </a:r>
                      <a:r>
                        <a:rPr lang="en-US" dirty="0" err="1">
                          <a:effectLst/>
                        </a:rPr>
                        <a:t>webdriver</a:t>
                      </a:r>
                      <a:r>
                        <a:rPr lang="en-US" dirty="0">
                          <a:effectLst/>
                        </a:rPr>
                        <a:t> exception.</a:t>
                      </a:r>
                    </a:p>
                  </a:txBody>
                  <a:tcPr marL="38100" marR="60960" marT="7620" marB="7620" anchor="ctr">
                    <a:lnL>
                      <a:noFill/>
                    </a:lnL>
                    <a:lnR>
                      <a:noFill/>
                    </a:lnR>
                    <a:lnT>
                      <a:noFill/>
                    </a:lnT>
                    <a:lnB w="7620"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1178184879"/>
                  </a:ext>
                </a:extLst>
              </a:tr>
            </a:tbl>
          </a:graphicData>
        </a:graphic>
      </p:graphicFrame>
      <p:sp>
        <p:nvSpPr>
          <p:cNvPr id="16" name="TextBox 15">
            <a:extLst>
              <a:ext uri="{FF2B5EF4-FFF2-40B4-BE49-F238E27FC236}">
                <a16:creationId xmlns:a16="http://schemas.microsoft.com/office/drawing/2014/main" id="{4E67678B-4419-6FFA-0806-AD3420F04F20}"/>
              </a:ext>
            </a:extLst>
          </p:cNvPr>
          <p:cNvSpPr txBox="1"/>
          <p:nvPr/>
        </p:nvSpPr>
        <p:spPr>
          <a:xfrm>
            <a:off x="133345" y="6035537"/>
            <a:ext cx="11544685" cy="646331"/>
          </a:xfrm>
          <a:prstGeom prst="rect">
            <a:avLst/>
          </a:prstGeom>
          <a:noFill/>
        </p:spPr>
        <p:txBody>
          <a:bodyPr wrap="square">
            <a:spAutoFit/>
          </a:bodyPr>
          <a:lstStyle/>
          <a:p>
            <a:r>
              <a:rPr lang="en-US" dirty="0">
                <a:hlinkClick r:id="rId13"/>
              </a:rPr>
              <a:t>https://www.selenium.dev/selenium/docs/api/py/common/selenium.common.exceptions.html</a:t>
            </a:r>
            <a:endParaRPr lang="en-US" dirty="0"/>
          </a:p>
          <a:p>
            <a:endParaRPr lang="en-US" dirty="0"/>
          </a:p>
        </p:txBody>
      </p:sp>
      <p:sp>
        <p:nvSpPr>
          <p:cNvPr id="17" name="Rectangle 3">
            <a:extLst>
              <a:ext uri="{FF2B5EF4-FFF2-40B4-BE49-F238E27FC236}">
                <a16:creationId xmlns:a16="http://schemas.microsoft.com/office/drawing/2014/main" id="{B9D0AE35-EB04-559A-0910-17DAF819188F}"/>
              </a:ext>
            </a:extLst>
          </p:cNvPr>
          <p:cNvSpPr>
            <a:spLocks noChangeArrowheads="1"/>
          </p:cNvSpPr>
          <p:nvPr/>
        </p:nvSpPr>
        <p:spPr bwMode="auto">
          <a:xfrm>
            <a:off x="2744739" y="241655"/>
            <a:ext cx="7901489" cy="4308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b="1" dirty="0">
                <a:solidFill>
                  <a:srgbClr val="273239"/>
                </a:solidFill>
                <a:latin typeface="Nunito" pitchFamily="2" charset="0"/>
              </a:rPr>
              <a:t>Common Exceptions in Selenium </a:t>
            </a:r>
            <a:endParaRPr kumimoji="0" lang="en-US" alt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144901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2AAABA-2B14-456E-4C4E-E6978FC2FE3A}"/>
              </a:ext>
            </a:extLst>
          </p:cNvPr>
          <p:cNvSpPr>
            <a:spLocks noGrp="1"/>
          </p:cNvSpPr>
          <p:nvPr>
            <p:ph idx="1"/>
          </p:nvPr>
        </p:nvSpPr>
        <p:spPr>
          <a:xfrm>
            <a:off x="230819" y="488272"/>
            <a:ext cx="11122981" cy="5688691"/>
          </a:xfrm>
        </p:spPr>
        <p:txBody>
          <a:bodyPr/>
          <a:lstStyle/>
          <a:p>
            <a:pPr marL="0" indent="0" algn="ctr">
              <a:buNone/>
            </a:pPr>
            <a:r>
              <a:rPr lang="en-US" b="0" i="0" u="none" strike="noStrike" dirty="0" err="1">
                <a:solidFill>
                  <a:srgbClr val="59CBE8"/>
                </a:solidFill>
                <a:effectLst/>
                <a:latin typeface="Encode Sans"/>
                <a:hlinkClick r:id="rId2"/>
              </a:rPr>
              <a:t>ChromeOptions</a:t>
            </a:r>
            <a:r>
              <a:rPr lang="en-US" b="0" i="0" u="none" strike="noStrike" dirty="0">
                <a:solidFill>
                  <a:srgbClr val="59CBE8"/>
                </a:solidFill>
                <a:effectLst/>
                <a:latin typeface="Encode Sans"/>
              </a:rPr>
              <a:t> </a:t>
            </a:r>
          </a:p>
          <a:p>
            <a:r>
              <a:rPr lang="en-US" sz="1600" i="0" dirty="0">
                <a:solidFill>
                  <a:srgbClr val="5F6368"/>
                </a:solidFill>
                <a:effectLst/>
                <a:latin typeface="Roboto" panose="02000000000000000000" pitchFamily="2" charset="0"/>
              </a:rPr>
              <a:t>It is a Class to manage options and capabilities specific to </a:t>
            </a:r>
            <a:r>
              <a:rPr lang="en-US" sz="1600" i="0" dirty="0" err="1">
                <a:solidFill>
                  <a:srgbClr val="5F6368"/>
                </a:solidFill>
                <a:effectLst/>
                <a:latin typeface="Roboto" panose="02000000000000000000" pitchFamily="2" charset="0"/>
              </a:rPr>
              <a:t>ChromeDriver</a:t>
            </a:r>
            <a:r>
              <a:rPr lang="en-US" sz="1600" i="0" dirty="0">
                <a:solidFill>
                  <a:srgbClr val="5F6368"/>
                </a:solidFill>
                <a:effectLst/>
                <a:latin typeface="Roboto" panose="02000000000000000000" pitchFamily="2" charset="0"/>
              </a:rPr>
              <a:t> as follows: </a:t>
            </a:r>
          </a:p>
          <a:p>
            <a:endParaRPr lang="en-US" b="1" dirty="0">
              <a:solidFill>
                <a:srgbClr val="5F6368"/>
              </a:solidFill>
              <a:latin typeface="Roboto" panose="02000000000000000000" pitchFamily="2" charset="0"/>
            </a:endParaRPr>
          </a:p>
        </p:txBody>
      </p:sp>
      <p:pic>
        <p:nvPicPr>
          <p:cNvPr id="5" name="Picture 4">
            <a:extLst>
              <a:ext uri="{FF2B5EF4-FFF2-40B4-BE49-F238E27FC236}">
                <a16:creationId xmlns:a16="http://schemas.microsoft.com/office/drawing/2014/main" id="{338E6321-E0B8-7414-543E-B9AB0AEA87DB}"/>
              </a:ext>
            </a:extLst>
          </p:cNvPr>
          <p:cNvPicPr>
            <a:picLocks noChangeAspect="1"/>
          </p:cNvPicPr>
          <p:nvPr/>
        </p:nvPicPr>
        <p:blipFill>
          <a:blip r:embed="rId3"/>
          <a:stretch>
            <a:fillRect/>
          </a:stretch>
        </p:blipFill>
        <p:spPr>
          <a:xfrm>
            <a:off x="521528" y="1429232"/>
            <a:ext cx="4206605" cy="777307"/>
          </a:xfrm>
          <a:prstGeom prst="rect">
            <a:avLst/>
          </a:prstGeom>
        </p:spPr>
      </p:pic>
      <p:sp>
        <p:nvSpPr>
          <p:cNvPr id="6" name="Rectangle 1">
            <a:extLst>
              <a:ext uri="{FF2B5EF4-FFF2-40B4-BE49-F238E27FC236}">
                <a16:creationId xmlns:a16="http://schemas.microsoft.com/office/drawing/2014/main" id="{94A361C0-AEC7-0927-E19E-6A7F2AD899B2}"/>
              </a:ext>
            </a:extLst>
          </p:cNvPr>
          <p:cNvSpPr>
            <a:spLocks noChangeArrowheads="1"/>
          </p:cNvSpPr>
          <p:nvPr/>
        </p:nvSpPr>
        <p:spPr bwMode="auto">
          <a:xfrm>
            <a:off x="609599" y="2391977"/>
            <a:ext cx="10515600"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effectLst/>
                <a:latin typeface="Encode Sans"/>
              </a:rPr>
              <a:t>Arguments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Encode Sans"/>
              </a:rPr>
              <a:t>The </a:t>
            </a:r>
            <a:r>
              <a:rPr kumimoji="0" lang="en-US" altLang="en-US" b="0" i="0" u="none" strike="noStrike" cap="none" normalizeH="0" baseline="0" dirty="0" err="1">
                <a:ln>
                  <a:noFill/>
                </a:ln>
                <a:effectLst/>
                <a:latin typeface="var(--bs-font-monospace)"/>
              </a:rPr>
              <a:t>args</a:t>
            </a:r>
            <a:r>
              <a:rPr kumimoji="0" lang="en-US" altLang="en-US" b="0" i="0" u="none" strike="noStrike" cap="none" normalizeH="0" baseline="0" dirty="0">
                <a:ln>
                  <a:noFill/>
                </a:ln>
                <a:effectLst/>
                <a:latin typeface="Encode Sans"/>
              </a:rPr>
              <a:t> parameter is for a list of command line switches to be used when starting the browser. </a:t>
            </a:r>
            <a:endParaRPr kumimoji="0" lang="en-US" altLang="en-US" b="0" i="0" u="none" strike="noStrike" cap="none" normalizeH="0" baseline="0" dirty="0">
              <a:ln>
                <a:noFill/>
              </a:ln>
              <a:effectLst/>
              <a:latin typeface="Arial" panose="020B0604020202020204" pitchFamily="34" charset="0"/>
            </a:endParaRPr>
          </a:p>
        </p:txBody>
      </p:sp>
      <p:sp>
        <p:nvSpPr>
          <p:cNvPr id="7" name="Rectangle 2">
            <a:extLst>
              <a:ext uri="{FF2B5EF4-FFF2-40B4-BE49-F238E27FC236}">
                <a16:creationId xmlns:a16="http://schemas.microsoft.com/office/drawing/2014/main" id="{C6CFAEBB-DBF2-AB7D-ED37-04F4D67761E3}"/>
              </a:ext>
            </a:extLst>
          </p:cNvPr>
          <p:cNvSpPr>
            <a:spLocks noChangeArrowheads="1"/>
          </p:cNvSpPr>
          <p:nvPr/>
        </p:nvSpPr>
        <p:spPr bwMode="auto">
          <a:xfrm>
            <a:off x="521528" y="3053220"/>
            <a:ext cx="253992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effectLst/>
                <a:latin typeface="Encode Sans"/>
              </a:rPr>
              <a:t>Commonly used </a:t>
            </a:r>
            <a:r>
              <a:rPr kumimoji="0" lang="en-US" altLang="en-US" sz="1600" b="1" i="0" u="none" strike="noStrike" cap="none" normalizeH="0" baseline="0" dirty="0" err="1">
                <a:ln>
                  <a:noFill/>
                </a:ln>
                <a:effectLst/>
                <a:latin typeface="Encode Sans"/>
              </a:rPr>
              <a:t>args</a:t>
            </a:r>
            <a:r>
              <a:rPr kumimoji="0" lang="en-US" altLang="en-US" sz="1600" b="1" i="0" u="none" strike="noStrike" cap="none" normalizeH="0" baseline="0" dirty="0">
                <a:ln>
                  <a:noFill/>
                </a:ln>
                <a:effectLst/>
                <a:latin typeface="Encode Sans"/>
              </a:rPr>
              <a:t> include </a:t>
            </a:r>
            <a:r>
              <a:rPr kumimoji="0" lang="en-US" altLang="en-US" sz="1600" b="0" i="0" u="none" strike="noStrike" cap="none" normalizeH="0" baseline="0" dirty="0">
                <a:ln>
                  <a:noFill/>
                </a:ln>
                <a:effectLst/>
                <a:latin typeface="Encode Sans"/>
              </a:rPr>
              <a:t>;</a:t>
            </a:r>
            <a:endParaRPr kumimoji="0" lang="en-US" altLang="en-US" sz="1600" b="0" i="0" u="none" strike="noStrike" cap="none" normalizeH="0" baseline="0" dirty="0">
              <a:ln>
                <a:noFill/>
              </a:ln>
              <a:effectLst/>
              <a:latin typeface="Arial" panose="020B0604020202020204" pitchFamily="34" charset="0"/>
            </a:endParaRPr>
          </a:p>
        </p:txBody>
      </p:sp>
      <p:sp>
        <p:nvSpPr>
          <p:cNvPr id="10" name="Rectangle 3">
            <a:extLst>
              <a:ext uri="{FF2B5EF4-FFF2-40B4-BE49-F238E27FC236}">
                <a16:creationId xmlns:a16="http://schemas.microsoft.com/office/drawing/2014/main" id="{D27A43B8-8F93-26D6-0882-F9AB495594B6}"/>
              </a:ext>
            </a:extLst>
          </p:cNvPr>
          <p:cNvSpPr>
            <a:spLocks noChangeArrowheads="1"/>
          </p:cNvSpPr>
          <p:nvPr/>
        </p:nvSpPr>
        <p:spPr bwMode="auto">
          <a:xfrm>
            <a:off x="521528" y="3557018"/>
            <a:ext cx="938188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inherit"/>
              </a:rPr>
              <a:t>WebDriverManager.chromedriver().setup();</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inherit"/>
              </a:rPr>
              <a:t> </a:t>
            </a:r>
            <a:r>
              <a:rPr kumimoji="0" lang="en-US" altLang="en-US" sz="1400" b="1" i="0" u="none" strike="noStrike" cap="none" normalizeH="0" baseline="0" dirty="0">
                <a:ln>
                  <a:noFill/>
                </a:ln>
                <a:solidFill>
                  <a:schemeClr val="tx1"/>
                </a:solidFill>
                <a:effectLst/>
                <a:latin typeface="inherit"/>
              </a:rPr>
              <a:t>System.setProperty("</a:t>
            </a:r>
            <a:r>
              <a:rPr kumimoji="0" lang="en-US" altLang="en-US" sz="1400" b="1" i="0" u="none" strike="noStrike" cap="none" normalizeH="0" baseline="0" dirty="0" err="1">
                <a:ln>
                  <a:noFill/>
                </a:ln>
                <a:solidFill>
                  <a:schemeClr val="tx1"/>
                </a:solidFill>
                <a:effectLst/>
                <a:latin typeface="inherit"/>
              </a:rPr>
              <a:t>webdriver.chrome.driver","C</a:t>
            </a:r>
            <a:r>
              <a:rPr kumimoji="0" lang="en-US" altLang="en-US" sz="1400" b="1" i="0" u="none" strike="noStrike" cap="none" normalizeH="0" baseline="0" dirty="0">
                <a:ln>
                  <a:noFill/>
                </a:ln>
                <a:solidFill>
                  <a:schemeClr val="tx1"/>
                </a:solidFill>
                <a:effectLst/>
                <a:latin typeface="inherit"/>
              </a:rPr>
              <a:t>:\\Users\\***\\****\\Desktop\\Automation\\chromedriver.exe");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inherit"/>
              </a:rPr>
              <a:t> </a:t>
            </a:r>
            <a:r>
              <a:rPr kumimoji="0" lang="en-US" altLang="en-US" sz="1400" b="0" i="0" u="none" strike="noStrike" cap="none" normalizeH="0" baseline="0" dirty="0" err="1">
                <a:ln>
                  <a:noFill/>
                </a:ln>
                <a:solidFill>
                  <a:schemeClr val="tx1"/>
                </a:solidFill>
                <a:effectLst/>
                <a:latin typeface="inherit"/>
              </a:rPr>
              <a:t>ChromeOptions</a:t>
            </a:r>
            <a:r>
              <a:rPr kumimoji="0" lang="en-US" altLang="en-US" sz="1400" b="0" i="0" u="none" strike="noStrike" cap="none" normalizeH="0" baseline="0" dirty="0">
                <a:ln>
                  <a:noFill/>
                </a:ln>
                <a:solidFill>
                  <a:schemeClr val="tx1"/>
                </a:solidFill>
                <a:effectLst/>
                <a:latin typeface="inherit"/>
              </a:rPr>
              <a:t> options = new </a:t>
            </a:r>
            <a:r>
              <a:rPr kumimoji="0" lang="en-US" altLang="en-US" sz="1400" b="0" i="0" u="none" strike="noStrike" cap="none" normalizeH="0" baseline="0" dirty="0" err="1">
                <a:ln>
                  <a:noFill/>
                </a:ln>
                <a:solidFill>
                  <a:schemeClr val="tx1"/>
                </a:solidFill>
                <a:effectLst/>
                <a:latin typeface="inherit"/>
              </a:rPr>
              <a:t>ChromeOptions</a:t>
            </a:r>
            <a:r>
              <a:rPr kumimoji="0" lang="en-US" altLang="en-US" sz="1400" b="0" i="0" u="none" strike="noStrike" cap="none" normalizeH="0" baseline="0" dirty="0">
                <a:ln>
                  <a:noFill/>
                </a:ln>
                <a:solidFill>
                  <a:schemeClr val="tx1"/>
                </a:solidFill>
                <a:effectLst/>
                <a:latin typeface="inheri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inherit"/>
              </a:rPr>
              <a:t> </a:t>
            </a:r>
            <a:r>
              <a:rPr kumimoji="0" lang="en-US" altLang="en-US" sz="1400" b="0" i="0" u="none" strike="noStrike" cap="none" normalizeH="0" baseline="0" dirty="0" err="1">
                <a:ln>
                  <a:noFill/>
                </a:ln>
                <a:solidFill>
                  <a:schemeClr val="tx1"/>
                </a:solidFill>
                <a:effectLst/>
                <a:latin typeface="inherit"/>
              </a:rPr>
              <a:t>options.addArguments</a:t>
            </a:r>
            <a:r>
              <a:rPr kumimoji="0" lang="en-US" altLang="en-US" sz="1400" b="0" i="0" u="none" strike="noStrike" cap="none" normalizeH="0" baseline="0" dirty="0">
                <a:ln>
                  <a:noFill/>
                </a:ln>
                <a:solidFill>
                  <a:schemeClr val="tx1"/>
                </a:solidFill>
                <a:effectLst/>
                <a:latin typeface="inherit"/>
              </a:rPr>
              <a:t>("--start-maximized");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err="1">
                <a:ln>
                  <a:noFill/>
                </a:ln>
                <a:solidFill>
                  <a:schemeClr val="tx1"/>
                </a:solidFill>
                <a:effectLst/>
                <a:latin typeface="inherit"/>
              </a:rPr>
              <a:t>options.addArguments</a:t>
            </a:r>
            <a:r>
              <a:rPr kumimoji="0" lang="en-US" altLang="en-US" sz="1400" b="0" i="0" u="none" strike="noStrike" cap="none" normalizeH="0" baseline="0" dirty="0">
                <a:ln>
                  <a:noFill/>
                </a:ln>
                <a:solidFill>
                  <a:schemeClr val="tx1"/>
                </a:solidFill>
                <a:effectLst/>
                <a:latin typeface="inherit"/>
              </a:rPr>
              <a:t>("--window-size=1920, 1080");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err="1">
                <a:ln>
                  <a:noFill/>
                </a:ln>
                <a:solidFill>
                  <a:schemeClr val="tx1"/>
                </a:solidFill>
                <a:effectLst/>
                <a:latin typeface="inherit"/>
              </a:rPr>
              <a:t>Options.adArguments</a:t>
            </a:r>
            <a:r>
              <a:rPr kumimoji="0" lang="en-US" altLang="en-US" sz="1400" b="0" i="0" u="none" strike="noStrike" cap="none" normalizeH="0" baseline="0" dirty="0">
                <a:ln>
                  <a:noFill/>
                </a:ln>
                <a:solidFill>
                  <a:schemeClr val="tx1"/>
                </a:solidFill>
                <a:effectLst/>
                <a:latin typeface="inherit"/>
              </a:rPr>
              <a:t>(“—headless”);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err="1">
                <a:ln>
                  <a:noFill/>
                </a:ln>
                <a:solidFill>
                  <a:schemeClr val="tx1"/>
                </a:solidFill>
                <a:effectLst/>
                <a:latin typeface="inherit"/>
              </a:rPr>
              <a:t>Options.addArguments</a:t>
            </a:r>
            <a:r>
              <a:rPr kumimoji="0" lang="en-US" altLang="en-US" sz="1400" b="0" i="0" u="none" strike="noStrike" cap="none" normalizeH="0" baseline="0">
                <a:ln>
                  <a:noFill/>
                </a:ln>
                <a:solidFill>
                  <a:schemeClr val="tx1"/>
                </a:solidFill>
                <a:effectLst/>
                <a:latin typeface="inherit"/>
              </a:rPr>
              <a:t>(“—incognito”);</a:t>
            </a:r>
            <a:endParaRPr kumimoji="0" lang="en-US" altLang="en-US" sz="1400" b="0" i="0" u="none" strike="noStrike" cap="none" normalizeH="0" baseline="0" dirty="0">
              <a:ln>
                <a:noFill/>
              </a:ln>
              <a:solidFill>
                <a:schemeClr val="tx1"/>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inherit"/>
              </a:rPr>
              <a:t>WebDriver driver = new </a:t>
            </a:r>
            <a:r>
              <a:rPr kumimoji="0" lang="en-US" altLang="en-US" sz="1400" b="0" i="0" u="none" strike="noStrike" cap="none" normalizeH="0" baseline="0" dirty="0" err="1">
                <a:ln>
                  <a:noFill/>
                </a:ln>
                <a:solidFill>
                  <a:schemeClr val="tx1"/>
                </a:solidFill>
                <a:effectLst/>
                <a:latin typeface="inherit"/>
              </a:rPr>
              <a:t>ChromeDriver</a:t>
            </a:r>
            <a:r>
              <a:rPr kumimoji="0" lang="en-US" altLang="en-US" sz="1400" b="0" i="0" u="none" strike="noStrike" cap="none" normalizeH="0" baseline="0" dirty="0">
                <a:ln>
                  <a:noFill/>
                </a:ln>
                <a:solidFill>
                  <a:schemeClr val="tx1"/>
                </a:solidFill>
                <a:effectLst/>
                <a:latin typeface="inherit"/>
              </a:rPr>
              <a:t>(options);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err="1">
                <a:ln>
                  <a:noFill/>
                </a:ln>
                <a:solidFill>
                  <a:schemeClr val="tx1"/>
                </a:solidFill>
                <a:effectLst/>
                <a:latin typeface="inherit"/>
              </a:rPr>
              <a:t>driver.get</a:t>
            </a:r>
            <a:r>
              <a:rPr kumimoji="0" lang="en-US" altLang="en-US" sz="1400" b="0" i="0" u="none" strike="noStrike" cap="none" normalizeH="0" baseline="0" dirty="0">
                <a:ln>
                  <a:noFill/>
                </a:ln>
                <a:solidFill>
                  <a:schemeClr val="tx1"/>
                </a:solidFill>
                <a:effectLst/>
                <a:latin typeface="inherit"/>
              </a:rPr>
              <a:t>("http://www.google.com");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358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C1141B-0BDE-5A63-5366-37A05858B973}"/>
              </a:ext>
            </a:extLst>
          </p:cNvPr>
          <p:cNvSpPr>
            <a:spLocks noGrp="1"/>
          </p:cNvSpPr>
          <p:nvPr>
            <p:ph idx="1"/>
          </p:nvPr>
        </p:nvSpPr>
        <p:spPr>
          <a:xfrm>
            <a:off x="523783" y="99874"/>
            <a:ext cx="10670219" cy="6549501"/>
          </a:xfrm>
        </p:spPr>
        <p:txBody>
          <a:bodyPr/>
          <a:lstStyle/>
          <a:p>
            <a:pPr marL="0" indent="0">
              <a:buNone/>
            </a:pPr>
            <a:r>
              <a:rPr lang="en-US" b="1" dirty="0">
                <a:solidFill>
                  <a:srgbClr val="273239"/>
                </a:solidFill>
                <a:latin typeface="Nunito" pitchFamily="2" charset="0"/>
              </a:rPr>
              <a:t>How to Apply</a:t>
            </a:r>
            <a:r>
              <a:rPr lang="en-US" b="1" i="0" dirty="0">
                <a:solidFill>
                  <a:srgbClr val="273239"/>
                </a:solidFill>
                <a:effectLst/>
                <a:latin typeface="Nunito" pitchFamily="2" charset="0"/>
              </a:rPr>
              <a:t> </a:t>
            </a:r>
            <a:r>
              <a:rPr lang="en-US" b="1" i="0" dirty="0" err="1">
                <a:solidFill>
                  <a:srgbClr val="273239"/>
                </a:solidFill>
                <a:effectLst/>
                <a:latin typeface="Nunito" pitchFamily="2" charset="0"/>
              </a:rPr>
              <a:t>JavaScriptExecutor</a:t>
            </a:r>
            <a:endParaRPr lang="en-US" b="1" i="0" dirty="0">
              <a:solidFill>
                <a:srgbClr val="273239"/>
              </a:solidFill>
              <a:effectLst/>
              <a:latin typeface="Nunito" pitchFamily="2" charset="0"/>
            </a:endParaRPr>
          </a:p>
          <a:p>
            <a:endParaRPr lang="en-US" b="1" i="0" dirty="0">
              <a:solidFill>
                <a:srgbClr val="273239"/>
              </a:solidFill>
              <a:effectLst/>
              <a:latin typeface="Nunito" pitchFamily="2" charset="0"/>
            </a:endParaRPr>
          </a:p>
          <a:p>
            <a:endParaRPr lang="en-US" dirty="0"/>
          </a:p>
        </p:txBody>
      </p:sp>
      <p:sp>
        <p:nvSpPr>
          <p:cNvPr id="4" name="Rectangle 1">
            <a:extLst>
              <a:ext uri="{FF2B5EF4-FFF2-40B4-BE49-F238E27FC236}">
                <a16:creationId xmlns:a16="http://schemas.microsoft.com/office/drawing/2014/main" id="{977547A9-3CFA-EFE7-1FE4-99F1446EB36F}"/>
              </a:ext>
            </a:extLst>
          </p:cNvPr>
          <p:cNvSpPr>
            <a:spLocks noChangeArrowheads="1"/>
          </p:cNvSpPr>
          <p:nvPr/>
        </p:nvSpPr>
        <p:spPr bwMode="auto">
          <a:xfrm>
            <a:off x="701336" y="860680"/>
            <a:ext cx="3515557"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1. Import the package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Import </a:t>
            </a:r>
            <a:r>
              <a:rPr kumimoji="0" lang="en-US" altLang="en-US" sz="1200" b="0" i="0" u="none" strike="noStrike" cap="none" normalizeH="0" baseline="0" dirty="0" err="1">
                <a:ln>
                  <a:noFill/>
                </a:ln>
                <a:solidFill>
                  <a:schemeClr val="tx1"/>
                </a:solidFill>
                <a:effectLst/>
                <a:latin typeface="Arial" panose="020B0604020202020204" pitchFamily="34" charset="0"/>
              </a:rPr>
              <a:t>org.openqa.selenium.JavascriptExecutor</a:t>
            </a:r>
            <a:r>
              <a:rPr kumimoji="0" lang="en-US" altLang="en-US" sz="1200" b="0" i="0" u="none" strike="noStrike" cap="none" normalizeH="0" baseline="0" dirty="0">
                <a:ln>
                  <a:noFill/>
                </a:ln>
                <a:solidFill>
                  <a:schemeClr val="tx1"/>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94ED4142-4437-87C2-9523-EA79E7C10D4F}"/>
              </a:ext>
            </a:extLst>
          </p:cNvPr>
          <p:cNvSpPr>
            <a:spLocks noChangeArrowheads="1"/>
          </p:cNvSpPr>
          <p:nvPr/>
        </p:nvSpPr>
        <p:spPr bwMode="auto">
          <a:xfrm>
            <a:off x="701336" y="1375585"/>
            <a:ext cx="363984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2. Create a reference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driver;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550BC144-F2D9-CDB9-3411-E430EECFCAA5}"/>
              </a:ext>
            </a:extLst>
          </p:cNvPr>
          <p:cNvSpPr>
            <a:spLocks noChangeArrowheads="1"/>
          </p:cNvSpPr>
          <p:nvPr/>
        </p:nvSpPr>
        <p:spPr bwMode="auto">
          <a:xfrm>
            <a:off x="701336" y="1898460"/>
            <a:ext cx="3515557"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3. Call the </a:t>
            </a:r>
            <a:r>
              <a:rPr kumimoji="0" lang="en-US" altLang="en-US" sz="1200" b="1" i="0" u="none" strike="noStrike" cap="none" normalizeH="0" baseline="0" dirty="0" err="1">
                <a:ln>
                  <a:noFill/>
                </a:ln>
                <a:solidFill>
                  <a:srgbClr val="273239"/>
                </a:solidFill>
                <a:effectLst/>
                <a:latin typeface="Nunito" pitchFamily="2" charset="0"/>
              </a:rPr>
              <a:t>JavascriptExecutor</a:t>
            </a:r>
            <a:r>
              <a:rPr kumimoji="0" lang="en-US" altLang="en-US" sz="1200" b="1" i="0" u="none" strike="noStrike" cap="none" normalizeH="0" baseline="0" dirty="0">
                <a:ln>
                  <a:noFill/>
                </a:ln>
                <a:solidFill>
                  <a:srgbClr val="273239"/>
                </a:solidFill>
                <a:effectLst/>
                <a:latin typeface="Nunito" pitchFamily="2" charset="0"/>
              </a:rPr>
              <a:t> method</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js.executeScript</a:t>
            </a:r>
            <a:r>
              <a:rPr kumimoji="0" lang="en-US" altLang="en-US" sz="1200" b="0" i="0" u="none" strike="noStrike" cap="none" normalizeH="0" baseline="0" dirty="0">
                <a:ln>
                  <a:noFill/>
                </a:ln>
                <a:solidFill>
                  <a:schemeClr val="tx1"/>
                </a:solidFill>
                <a:effectLst/>
                <a:latin typeface="Arial" panose="020B0604020202020204" pitchFamily="34" charset="0"/>
              </a:rPr>
              <a:t>(script, </a:t>
            </a:r>
            <a:r>
              <a:rPr kumimoji="0" lang="en-US" altLang="en-US" sz="1200" b="0" i="0" u="none" strike="noStrike" cap="none" normalizeH="0" baseline="0" dirty="0" err="1">
                <a:ln>
                  <a:noFill/>
                </a:ln>
                <a:solidFill>
                  <a:schemeClr val="tx1"/>
                </a:solidFill>
                <a:effectLst/>
                <a:latin typeface="Arial" panose="020B0604020202020204" pitchFamily="34" charset="0"/>
              </a:rPr>
              <a:t>args</a:t>
            </a:r>
            <a:r>
              <a:rPr kumimoji="0" lang="en-US" altLang="en-US" sz="1200" b="0" i="0" u="none" strike="noStrike" cap="none" normalizeH="0" baseline="0" dirty="0">
                <a:ln>
                  <a:noFill/>
                </a:ln>
                <a:solidFill>
                  <a:schemeClr val="tx1"/>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4B7B15EB-677E-525A-F52C-FCF33864F45C}"/>
              </a:ext>
            </a:extLst>
          </p:cNvPr>
          <p:cNvSpPr txBox="1"/>
          <p:nvPr/>
        </p:nvSpPr>
        <p:spPr>
          <a:xfrm>
            <a:off x="472736" y="2421335"/>
            <a:ext cx="5102441" cy="369332"/>
          </a:xfrm>
          <a:prstGeom prst="rect">
            <a:avLst/>
          </a:prstGeom>
          <a:noFill/>
        </p:spPr>
        <p:txBody>
          <a:bodyPr wrap="square">
            <a:spAutoFit/>
          </a:bodyPr>
          <a:lstStyle/>
          <a:p>
            <a:pPr algn="l" fontAlgn="base"/>
            <a:r>
              <a:rPr lang="en-US" b="1" i="0" dirty="0">
                <a:solidFill>
                  <a:srgbClr val="273239"/>
                </a:solidFill>
                <a:effectLst/>
                <a:latin typeface="Nunito" pitchFamily="2" charset="0"/>
              </a:rPr>
              <a:t>Examples of </a:t>
            </a:r>
            <a:r>
              <a:rPr lang="en-US" b="1" i="0" dirty="0" err="1">
                <a:solidFill>
                  <a:srgbClr val="273239"/>
                </a:solidFill>
                <a:effectLst/>
                <a:latin typeface="Nunito" pitchFamily="2" charset="0"/>
              </a:rPr>
              <a:t>JavascriptExecutor</a:t>
            </a:r>
            <a:r>
              <a:rPr lang="en-US" b="1" i="0" dirty="0">
                <a:solidFill>
                  <a:srgbClr val="273239"/>
                </a:solidFill>
                <a:effectLst/>
                <a:latin typeface="Nunito" pitchFamily="2" charset="0"/>
              </a:rPr>
              <a:t> in Selenium </a:t>
            </a:r>
          </a:p>
        </p:txBody>
      </p:sp>
      <p:sp>
        <p:nvSpPr>
          <p:cNvPr id="9" name="Rectangle 4">
            <a:extLst>
              <a:ext uri="{FF2B5EF4-FFF2-40B4-BE49-F238E27FC236}">
                <a16:creationId xmlns:a16="http://schemas.microsoft.com/office/drawing/2014/main" id="{59EC67DD-3F24-E774-46A0-F638FBBE6FF4}"/>
              </a:ext>
            </a:extLst>
          </p:cNvPr>
          <p:cNvSpPr>
            <a:spLocks noChangeArrowheads="1"/>
          </p:cNvSpPr>
          <p:nvPr/>
        </p:nvSpPr>
        <p:spPr bwMode="auto">
          <a:xfrm>
            <a:off x="603681" y="2875002"/>
            <a:ext cx="5406502"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Example 1. </a:t>
            </a:r>
            <a:r>
              <a:rPr kumimoji="0" lang="en-US" altLang="en-US" sz="1200" b="1" i="0" u="none" strike="noStrike" cap="none" normalizeH="0" baseline="0" dirty="0" err="1">
                <a:ln>
                  <a:noFill/>
                </a:ln>
                <a:solidFill>
                  <a:srgbClr val="273239"/>
                </a:solidFill>
                <a:effectLst/>
                <a:latin typeface="Nunito" pitchFamily="2" charset="0"/>
              </a:rPr>
              <a:t>JavascriptExecutor</a:t>
            </a:r>
            <a:r>
              <a:rPr kumimoji="0" lang="en-US" altLang="en-US" sz="1200" b="1" i="0" u="none" strike="noStrike" cap="none" normalizeH="0" baseline="0" dirty="0">
                <a:ln>
                  <a:noFill/>
                </a:ln>
                <a:solidFill>
                  <a:srgbClr val="273239"/>
                </a:solidFill>
                <a:effectLst/>
                <a:latin typeface="Nunito" pitchFamily="2" charset="0"/>
              </a:rPr>
              <a:t> in Selenium to refresh the browser window</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driver;</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js.executeScript</a:t>
            </a: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err="1">
                <a:ln>
                  <a:noFill/>
                </a:ln>
                <a:solidFill>
                  <a:schemeClr val="tx1"/>
                </a:solidFill>
                <a:effectLst/>
                <a:latin typeface="Arial" panose="020B0604020202020204" pitchFamily="34" charset="0"/>
              </a:rPr>
              <a:t>location.reload</a:t>
            </a:r>
            <a:r>
              <a:rPr kumimoji="0" lang="en-US" altLang="en-US" sz="1200" b="0" i="0" u="none" strike="noStrike" cap="none" normalizeH="0" baseline="0" dirty="0">
                <a:ln>
                  <a:noFill/>
                </a:ln>
                <a:solidFill>
                  <a:schemeClr val="tx1"/>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5">
            <a:extLst>
              <a:ext uri="{FF2B5EF4-FFF2-40B4-BE49-F238E27FC236}">
                <a16:creationId xmlns:a16="http://schemas.microsoft.com/office/drawing/2014/main" id="{A86887B4-D999-BA80-2D70-5CD5A8385997}"/>
              </a:ext>
            </a:extLst>
          </p:cNvPr>
          <p:cNvSpPr>
            <a:spLocks noChangeArrowheads="1"/>
          </p:cNvSpPr>
          <p:nvPr/>
        </p:nvSpPr>
        <p:spPr bwMode="auto">
          <a:xfrm>
            <a:off x="603681" y="3495003"/>
            <a:ext cx="5406502"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Example 2. </a:t>
            </a:r>
            <a:r>
              <a:rPr kumimoji="0" lang="en-US" altLang="en-US" sz="1200" b="1" i="0" u="none" strike="noStrike" cap="none" normalizeH="0" baseline="0" dirty="0" err="1">
                <a:ln>
                  <a:noFill/>
                </a:ln>
                <a:solidFill>
                  <a:srgbClr val="273239"/>
                </a:solidFill>
                <a:effectLst/>
                <a:latin typeface="Nunito" pitchFamily="2" charset="0"/>
              </a:rPr>
              <a:t>JavascriptExecutor</a:t>
            </a:r>
            <a:r>
              <a:rPr kumimoji="0" lang="en-US" altLang="en-US" sz="1200" b="1" i="0" u="none" strike="noStrike" cap="none" normalizeH="0" baseline="0" dirty="0">
                <a:ln>
                  <a:noFill/>
                </a:ln>
                <a:solidFill>
                  <a:srgbClr val="273239"/>
                </a:solidFill>
                <a:effectLst/>
                <a:latin typeface="Nunito" pitchFamily="2" charset="0"/>
              </a:rPr>
              <a:t> in Selenium to send text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driver;</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js.executeScript</a:t>
            </a: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err="1">
                <a:ln>
                  <a:noFill/>
                </a:ln>
                <a:solidFill>
                  <a:schemeClr val="tx1"/>
                </a:solidFill>
                <a:effectLst/>
                <a:latin typeface="Arial" panose="020B0604020202020204" pitchFamily="34" charset="0"/>
              </a:rPr>
              <a:t>document.getElementByID</a:t>
            </a:r>
            <a:r>
              <a:rPr kumimoji="0" lang="en-US" altLang="en-US" sz="1200" b="0" i="0" u="none" strike="noStrike" cap="none" normalizeH="0" baseline="0" dirty="0">
                <a:ln>
                  <a:noFill/>
                </a:ln>
                <a:solidFill>
                  <a:schemeClr val="tx1"/>
                </a:solidFill>
                <a:effectLst/>
                <a:latin typeface="Arial" panose="020B0604020202020204" pitchFamily="34" charset="0"/>
              </a:rPr>
              <a:t>(‘element id ’).value = ‘</a:t>
            </a:r>
            <a:r>
              <a:rPr kumimoji="0" lang="en-US" altLang="en-US" sz="1200" b="0" i="0" u="none" strike="noStrike" cap="none" normalizeH="0" baseline="0" dirty="0" err="1">
                <a:ln>
                  <a:noFill/>
                </a:ln>
                <a:solidFill>
                  <a:schemeClr val="tx1"/>
                </a:solidFill>
                <a:effectLst/>
                <a:latin typeface="Arial" panose="020B0604020202020204" pitchFamily="34" charset="0"/>
              </a:rPr>
              <a:t>xyz</a:t>
            </a:r>
            <a:r>
              <a:rPr kumimoji="0" lang="en-US" altLang="en-US" sz="1200" b="0" i="0" u="none" strike="noStrike" cap="none" normalizeH="0" baseline="0" dirty="0">
                <a:ln>
                  <a:noFill/>
                </a:ln>
                <a:solidFill>
                  <a:schemeClr val="tx1"/>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E3F31388-F6FB-965E-A7F4-B59703EB7C50}"/>
              </a:ext>
            </a:extLst>
          </p:cNvPr>
          <p:cNvSpPr>
            <a:spLocks noChangeArrowheads="1"/>
          </p:cNvSpPr>
          <p:nvPr/>
        </p:nvSpPr>
        <p:spPr bwMode="auto">
          <a:xfrm>
            <a:off x="603681" y="4154718"/>
            <a:ext cx="5069150"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Example 3. Get Title of a </a:t>
            </a:r>
            <a:r>
              <a:rPr kumimoji="0" lang="en-US" altLang="en-US" sz="1200" b="1" i="0" u="none" strike="noStrike" cap="none" normalizeH="0" baseline="0" dirty="0" err="1">
                <a:ln>
                  <a:noFill/>
                </a:ln>
                <a:solidFill>
                  <a:srgbClr val="273239"/>
                </a:solidFill>
                <a:effectLst/>
                <a:latin typeface="Nunito" pitchFamily="2" charset="0"/>
              </a:rPr>
              <a:t>WebPage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)driver;</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string </a:t>
            </a:r>
            <a:r>
              <a:rPr kumimoji="0" lang="en-US" altLang="en-US" sz="1200" b="0" i="0" u="none" strike="noStrike" cap="none" normalizeH="0" baseline="0" dirty="0" err="1">
                <a:ln>
                  <a:noFill/>
                </a:ln>
                <a:solidFill>
                  <a:schemeClr val="tx1"/>
                </a:solidFill>
                <a:effectLst/>
                <a:latin typeface="Arial" panose="020B0604020202020204" pitchFamily="34" charset="0"/>
              </a:rPr>
              <a:t>sText</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js.executeScript</a:t>
            </a:r>
            <a:r>
              <a:rPr kumimoji="0" lang="en-US" altLang="en-US" sz="1200" b="0" i="0" u="none" strike="noStrike" cap="none" normalizeH="0" baseline="0" dirty="0">
                <a:ln>
                  <a:noFill/>
                </a:ln>
                <a:solidFill>
                  <a:schemeClr val="tx1"/>
                </a:solidFill>
                <a:effectLst/>
                <a:latin typeface="Arial" panose="020B0604020202020204" pitchFamily="34" charset="0"/>
              </a:rPr>
              <a:t>(“return </a:t>
            </a:r>
            <a:r>
              <a:rPr kumimoji="0" lang="en-US" altLang="en-US" sz="1200" b="0" i="0" u="none" strike="noStrike" cap="none" normalizeH="0" baseline="0" dirty="0" err="1">
                <a:ln>
                  <a:noFill/>
                </a:ln>
                <a:solidFill>
                  <a:schemeClr val="tx1"/>
                </a:solidFill>
                <a:effectLst/>
                <a:latin typeface="Arial" panose="020B0604020202020204" pitchFamily="34" charset="0"/>
              </a:rPr>
              <a:t>document.title</a:t>
            </a: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err="1">
                <a:ln>
                  <a:noFill/>
                </a:ln>
                <a:solidFill>
                  <a:schemeClr val="tx1"/>
                </a:solidFill>
                <a:effectLst/>
                <a:latin typeface="Arial" panose="020B0604020202020204" pitchFamily="34" charset="0"/>
              </a:rPr>
              <a:t>toString</a:t>
            </a:r>
            <a:r>
              <a:rPr kumimoji="0" lang="en-US" altLang="en-US" sz="1200" b="0" i="0" u="none" strike="noStrike" cap="none" normalizeH="0" baseline="0" dirty="0">
                <a:ln>
                  <a:noFill/>
                </a:ln>
                <a:solidFill>
                  <a:schemeClr val="tx1"/>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7">
            <a:extLst>
              <a:ext uri="{FF2B5EF4-FFF2-40B4-BE49-F238E27FC236}">
                <a16:creationId xmlns:a16="http://schemas.microsoft.com/office/drawing/2014/main" id="{2BA8CD72-CD7D-036D-CBFB-20B5893A2DC3}"/>
              </a:ext>
            </a:extLst>
          </p:cNvPr>
          <p:cNvSpPr>
            <a:spLocks noChangeArrowheads="1"/>
          </p:cNvSpPr>
          <p:nvPr/>
        </p:nvSpPr>
        <p:spPr bwMode="auto">
          <a:xfrm>
            <a:off x="603681" y="4820620"/>
            <a:ext cx="4785064"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Nunito" pitchFamily="2" charset="0"/>
              </a:rPr>
              <a:t>Example 4. Scroll Page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a:t>
            </a:r>
            <a:r>
              <a:rPr kumimoji="0" lang="en-US" altLang="en-US" sz="1200" b="0" i="0" u="none" strike="noStrike" cap="none" normalizeH="0" baseline="0" dirty="0">
                <a:ln>
                  <a:noFill/>
                </a:ln>
                <a:solidFill>
                  <a:schemeClr val="tx1"/>
                </a:solidFill>
                <a:effectLst/>
                <a:latin typeface="Arial" panose="020B0604020202020204" pitchFamily="34" charset="0"/>
              </a:rPr>
              <a:t> = (</a:t>
            </a:r>
            <a:r>
              <a:rPr kumimoji="0" lang="en-US" altLang="en-US" sz="1200" b="0" i="0" u="none" strike="noStrike" cap="none" normalizeH="0" baseline="0" dirty="0" err="1">
                <a:ln>
                  <a:noFill/>
                </a:ln>
                <a:solidFill>
                  <a:schemeClr val="tx1"/>
                </a:solidFill>
                <a:effectLst/>
                <a:latin typeface="Arial" panose="020B0604020202020204" pitchFamily="34" charset="0"/>
              </a:rPr>
              <a:t>JavascriptExecutor</a:t>
            </a:r>
            <a:r>
              <a:rPr kumimoji="0" lang="en-US" altLang="en-US" sz="1200" b="0" i="0" u="none" strike="noStrike" cap="none" normalizeH="0" baseline="0" dirty="0">
                <a:ln>
                  <a:noFill/>
                </a:ln>
                <a:solidFill>
                  <a:schemeClr val="tx1"/>
                </a:solidFill>
                <a:effectLst/>
                <a:latin typeface="Arial" panose="020B0604020202020204" pitchFamily="34" charset="0"/>
              </a:rPr>
              <a:t>)driver;</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//Vertical scroll – down by 150  pixels</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js.executeScript</a:t>
            </a: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err="1">
                <a:ln>
                  <a:noFill/>
                </a:ln>
                <a:solidFill>
                  <a:schemeClr val="tx1"/>
                </a:solidFill>
                <a:effectLst/>
                <a:latin typeface="Arial" panose="020B0604020202020204" pitchFamily="34" charset="0"/>
              </a:rPr>
              <a:t>window.scrollBy</a:t>
            </a:r>
            <a:r>
              <a:rPr kumimoji="0" lang="en-US" altLang="en-US" sz="1200" b="0" i="0" u="none" strike="noStrike" cap="none" normalizeH="0" baseline="0" dirty="0">
                <a:ln>
                  <a:noFill/>
                </a:ln>
                <a:solidFill>
                  <a:schemeClr val="tx1"/>
                </a:solidFill>
                <a:effectLst/>
                <a:latin typeface="Arial" panose="020B0604020202020204" pitchFamily="34" charset="0"/>
              </a:rPr>
              <a:t>(0,150)”);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FC174947-DF06-8E66-B738-DFFE52319B1A}"/>
              </a:ext>
            </a:extLst>
          </p:cNvPr>
          <p:cNvSpPr txBox="1"/>
          <p:nvPr/>
        </p:nvSpPr>
        <p:spPr>
          <a:xfrm>
            <a:off x="543757" y="11690781"/>
            <a:ext cx="6094520" cy="646331"/>
          </a:xfrm>
          <a:prstGeom prst="rect">
            <a:avLst/>
          </a:prstGeom>
          <a:noFill/>
        </p:spPr>
        <p:txBody>
          <a:bodyPr wrap="square">
            <a:spAutoFit/>
          </a:bodyPr>
          <a:lstStyle/>
          <a:p>
            <a:pPr algn="l" fontAlgn="base"/>
            <a:r>
              <a:rPr lang="en-US" b="1" dirty="0">
                <a:solidFill>
                  <a:srgbClr val="273239"/>
                </a:solidFill>
                <a:latin typeface="Nunito" pitchFamily="2" charset="0"/>
              </a:rPr>
              <a:t>Example 5. click an element</a:t>
            </a:r>
          </a:p>
          <a:p>
            <a:pPr algn="l" fontAlgn="base"/>
            <a:endParaRPr lang="en-US" b="1" i="0" dirty="0">
              <a:solidFill>
                <a:srgbClr val="273239"/>
              </a:solidFill>
              <a:effectLst/>
              <a:latin typeface="Nunito" pitchFamily="2" charset="0"/>
            </a:endParaRPr>
          </a:p>
        </p:txBody>
      </p:sp>
      <p:sp>
        <p:nvSpPr>
          <p:cNvPr id="15" name="Rectangle 8">
            <a:extLst>
              <a:ext uri="{FF2B5EF4-FFF2-40B4-BE49-F238E27FC236}">
                <a16:creationId xmlns:a16="http://schemas.microsoft.com/office/drawing/2014/main" id="{C94E3694-9E25-FDC8-2365-2943F3D56226}"/>
              </a:ext>
            </a:extLst>
          </p:cNvPr>
          <p:cNvSpPr>
            <a:spLocks noChangeArrowheads="1"/>
          </p:cNvSpPr>
          <p:nvPr/>
        </p:nvSpPr>
        <p:spPr bwMode="auto">
          <a:xfrm>
            <a:off x="531180" y="5704234"/>
            <a:ext cx="5069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73239"/>
                </a:solidFill>
                <a:effectLst/>
                <a:latin typeface="Consolas" panose="020B0609020204030204" pitchFamily="49" charset="0"/>
              </a:rPr>
              <a:t>Example 5. Click an Element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rgbClr val="000000"/>
                </a:solidFill>
                <a:effectLst/>
                <a:latin typeface="Consolas" panose="020B0609020204030204" pitchFamily="49" charset="0"/>
              </a:rPr>
              <a:t>JavascriptExecutor</a:t>
            </a:r>
            <a:r>
              <a:rPr kumimoji="0" lang="en-US" altLang="en-US" sz="1100" b="0" i="0" u="none" strike="noStrike" cap="none" normalizeH="0" baseline="0" dirty="0">
                <a:ln>
                  <a:noFill/>
                </a:ln>
                <a:solidFill>
                  <a:srgbClr val="000000"/>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js</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0" i="0" u="none" strike="noStrike" cap="none" normalizeH="0" baseline="0" dirty="0" err="1">
                <a:ln>
                  <a:noFill/>
                </a:ln>
                <a:solidFill>
                  <a:srgbClr val="000000"/>
                </a:solidFill>
                <a:effectLst/>
                <a:latin typeface="Consolas" panose="020B0609020204030204" pitchFamily="49" charset="0"/>
              </a:rPr>
              <a:t>JavascriptExecutor</a:t>
            </a:r>
            <a:r>
              <a:rPr kumimoji="0" lang="en-US" altLang="en-US" sz="1100" b="0" i="0" u="none" strike="noStrike" cap="none" normalizeH="0" baseline="0" dirty="0">
                <a:ln>
                  <a:noFill/>
                </a:ln>
                <a:solidFill>
                  <a:srgbClr val="000000"/>
                </a:solidFill>
                <a:effectLst/>
                <a:latin typeface="Consolas" panose="020B0609020204030204" pitchFamily="49" charset="0"/>
              </a:rPr>
              <a:t>)driver;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js.executeScript</a:t>
            </a:r>
            <a:r>
              <a:rPr kumimoji="0" lang="en-US" altLang="en-US" sz="1100" b="0" i="0" u="none" strike="noStrike" cap="none" normalizeH="0" baseline="0" dirty="0">
                <a:ln>
                  <a:noFill/>
                </a:ln>
                <a:solidFill>
                  <a:srgbClr val="000000"/>
                </a:solidFill>
                <a:effectLst/>
                <a:latin typeface="Consolas" panose="020B0609020204030204" pitchFamily="49" charset="0"/>
              </a:rPr>
              <a:t>(</a:t>
            </a:r>
            <a:r>
              <a:rPr kumimoji="0" lang="en-US" altLang="en-US" sz="1100" b="0" i="0" u="none" strike="noStrike" cap="none" normalizeH="0" baseline="0" dirty="0">
                <a:ln>
                  <a:noFill/>
                </a:ln>
                <a:solidFill>
                  <a:srgbClr val="0000FF"/>
                </a:solidFill>
                <a:effectLst/>
                <a:latin typeface="Consolas" panose="020B0609020204030204" pitchFamily="49" charset="0"/>
              </a:rPr>
              <a:t>"arguments[0].click();"</a:t>
            </a:r>
            <a:r>
              <a:rPr kumimoji="0" lang="en-US" altLang="en-US" sz="1100" b="0" i="0" u="none" strike="noStrike" cap="none" normalizeH="0" baseline="0" dirty="0">
                <a:ln>
                  <a:noFill/>
                </a:ln>
                <a:solidFill>
                  <a:srgbClr val="000000"/>
                </a:solidFill>
                <a:effectLst/>
                <a:latin typeface="Consolas" panose="020B0609020204030204" pitchFamily="49" charset="0"/>
              </a:rPr>
              <a:t>, java);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Content Placeholder 2">
            <a:extLst>
              <a:ext uri="{FF2B5EF4-FFF2-40B4-BE49-F238E27FC236}">
                <a16:creationId xmlns:a16="http://schemas.microsoft.com/office/drawing/2014/main" id="{D53084AA-DDBF-4F82-22FE-A4DCE3AB6A0B}"/>
              </a:ext>
            </a:extLst>
          </p:cNvPr>
          <p:cNvSpPr txBox="1">
            <a:spLocks/>
          </p:cNvSpPr>
          <p:nvPr/>
        </p:nvSpPr>
        <p:spPr>
          <a:xfrm>
            <a:off x="6315907" y="608669"/>
            <a:ext cx="5495648" cy="58341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b="1" dirty="0">
              <a:solidFill>
                <a:srgbClr val="273239"/>
              </a:solidFill>
              <a:latin typeface="Nunito" pitchFamily="2" charset="0"/>
            </a:endParaRPr>
          </a:p>
          <a:p>
            <a:endParaRPr lang="en-US" b="1" dirty="0">
              <a:solidFill>
                <a:srgbClr val="273239"/>
              </a:solidFill>
              <a:latin typeface="Nunito" pitchFamily="2" charset="0"/>
            </a:endParaRPr>
          </a:p>
          <a:p>
            <a:endParaRPr lang="en-US" dirty="0"/>
          </a:p>
        </p:txBody>
      </p:sp>
    </p:spTree>
    <p:extLst>
      <p:ext uri="{BB962C8B-B14F-4D97-AF65-F5344CB8AC3E}">
        <p14:creationId xmlns:p14="http://schemas.microsoft.com/office/powerpoint/2010/main" val="222500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9373E1-75C7-E572-6F2F-A3ADBB671442}"/>
              </a:ext>
            </a:extLst>
          </p:cNvPr>
          <p:cNvSpPr>
            <a:spLocks noGrp="1"/>
          </p:cNvSpPr>
          <p:nvPr>
            <p:ph idx="1"/>
          </p:nvPr>
        </p:nvSpPr>
        <p:spPr>
          <a:xfrm>
            <a:off x="348672" y="203200"/>
            <a:ext cx="11843327" cy="6567055"/>
          </a:xfrm>
        </p:spPr>
        <p:txBody>
          <a:bodyPr/>
          <a:lstStyle/>
          <a:p>
            <a:r>
              <a:rPr lang="en-US" sz="1400" dirty="0">
                <a:solidFill>
                  <a:srgbClr val="80F2F6"/>
                </a:solidFill>
                <a:highlight>
                  <a:srgbClr val="000000"/>
                </a:highlight>
                <a:latin typeface="Consolas" panose="020B0609020204030204" pitchFamily="49" charset="0"/>
              </a:rPr>
              <a:t>1.Scrol to an element:</a:t>
            </a:r>
          </a:p>
          <a:p>
            <a:r>
              <a:rPr lang="en-US" sz="1400" dirty="0" err="1">
                <a:solidFill>
                  <a:srgbClr val="80F2F6"/>
                </a:solidFill>
                <a:highlight>
                  <a:srgbClr val="000000"/>
                </a:highlight>
                <a:latin typeface="Consolas" panose="020B0609020204030204" pitchFamily="49" charset="0"/>
              </a:rPr>
              <a:t>JavascriptExecutor</a:t>
            </a:r>
            <a:r>
              <a:rPr lang="en-US" sz="1400" dirty="0">
                <a:solidFill>
                  <a:srgbClr val="D9E8F7"/>
                </a:solidFill>
                <a:highlight>
                  <a:srgbClr val="000000"/>
                </a:highlight>
                <a:latin typeface="Consolas" panose="020B0609020204030204" pitchFamily="49" charset="0"/>
              </a:rPr>
              <a:t> </a:t>
            </a:r>
            <a:r>
              <a:rPr lang="en-US" sz="1400" dirty="0" err="1">
                <a:solidFill>
                  <a:srgbClr val="F2F200"/>
                </a:solidFill>
                <a:highlight>
                  <a:srgbClr val="000000"/>
                </a:highlight>
                <a:latin typeface="Consolas" panose="020B0609020204030204" pitchFamily="49" charset="0"/>
              </a:rPr>
              <a:t>js</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F9FAF4"/>
                </a:solidFill>
                <a:highlight>
                  <a:srgbClr val="000000"/>
                </a:highlight>
                <a:latin typeface="Consolas" panose="020B0609020204030204" pitchFamily="49" charset="0"/>
              </a:rPr>
              <a:t>((</a:t>
            </a:r>
            <a:r>
              <a:rPr lang="en-US" sz="1400" dirty="0" err="1">
                <a:solidFill>
                  <a:srgbClr val="80F2F6"/>
                </a:solidFill>
                <a:highlight>
                  <a:srgbClr val="000000"/>
                </a:highlight>
                <a:latin typeface="Consolas" panose="020B0609020204030204" pitchFamily="49" charset="0"/>
              </a:rPr>
              <a:t>JavascriptExecutor</a:t>
            </a:r>
            <a:r>
              <a:rPr lang="en-US" sz="1400" dirty="0">
                <a:solidFill>
                  <a:srgbClr val="F9FAF4"/>
                </a:solidFill>
                <a:highlight>
                  <a:srgbClr val="000000"/>
                </a:highlight>
                <a:latin typeface="Consolas" panose="020B0609020204030204" pitchFamily="49" charset="0"/>
              </a:rPr>
              <a:t>)</a:t>
            </a:r>
            <a:r>
              <a:rPr lang="en-US" sz="1400" dirty="0">
                <a:solidFill>
                  <a:srgbClr val="79ABFF"/>
                </a:solidFill>
                <a:highlight>
                  <a:srgbClr val="000000"/>
                </a:highlight>
                <a:latin typeface="Consolas" panose="020B0609020204030204" pitchFamily="49" charset="0"/>
              </a:rPr>
              <a:t>driver</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endParaRPr lang="en-US" sz="1400" dirty="0">
              <a:solidFill>
                <a:srgbClr val="F3EC79"/>
              </a:solidFill>
              <a:highlight>
                <a:srgbClr val="000000"/>
              </a:highlight>
              <a:latin typeface="Consolas" panose="020B0609020204030204" pitchFamily="49" charset="0"/>
            </a:endParaRPr>
          </a:p>
          <a:p>
            <a:r>
              <a:rPr lang="en-US" sz="1400" dirty="0" err="1">
                <a:solidFill>
                  <a:srgbClr val="F3EC79"/>
                </a:solidFill>
                <a:highlight>
                  <a:srgbClr val="000000"/>
                </a:highlight>
                <a:latin typeface="Consolas" panose="020B0609020204030204" pitchFamily="49" charset="0"/>
              </a:rPr>
              <a:t>js</a:t>
            </a:r>
            <a:r>
              <a:rPr lang="en-US" sz="1400" dirty="0" err="1">
                <a:solidFill>
                  <a:srgbClr val="E6E6FA"/>
                </a:solidFill>
                <a:highlight>
                  <a:srgbClr val="000000"/>
                </a:highlight>
                <a:latin typeface="Consolas" panose="020B0609020204030204" pitchFamily="49" charset="0"/>
              </a:rPr>
              <a:t>.</a:t>
            </a:r>
            <a:r>
              <a:rPr lang="en-US" sz="1400" dirty="0" err="1">
                <a:solidFill>
                  <a:srgbClr val="80F6A7"/>
                </a:solidFill>
                <a:highlight>
                  <a:srgbClr val="000000"/>
                </a:highlight>
                <a:latin typeface="Consolas" panose="020B0609020204030204" pitchFamily="49" charset="0"/>
              </a:rPr>
              <a:t>executeScript</a:t>
            </a:r>
            <a:r>
              <a:rPr lang="en-US" sz="1400" dirty="0">
                <a:solidFill>
                  <a:srgbClr val="F9FAF4"/>
                </a:solidFill>
                <a:highlight>
                  <a:srgbClr val="000000"/>
                </a:highlight>
                <a:latin typeface="Consolas" panose="020B0609020204030204" pitchFamily="49" charset="0"/>
              </a:rPr>
              <a:t>(</a:t>
            </a:r>
            <a:r>
              <a:rPr lang="en-US" sz="1400" dirty="0">
                <a:solidFill>
                  <a:srgbClr val="17C6A3"/>
                </a:solidFill>
                <a:highlight>
                  <a:srgbClr val="000000"/>
                </a:highlight>
                <a:latin typeface="Consolas" panose="020B0609020204030204" pitchFamily="49" charset="0"/>
              </a:rPr>
              <a:t>"arguments[0].</a:t>
            </a:r>
            <a:r>
              <a:rPr lang="en-US" sz="1400" dirty="0" err="1">
                <a:solidFill>
                  <a:srgbClr val="17C6A3"/>
                </a:solidFill>
                <a:highlight>
                  <a:srgbClr val="000000"/>
                </a:highlight>
                <a:latin typeface="Consolas" panose="020B0609020204030204" pitchFamily="49" charset="0"/>
              </a:rPr>
              <a:t>scrollIntoView</a:t>
            </a:r>
            <a:r>
              <a:rPr lang="en-US" sz="1400" dirty="0">
                <a:solidFill>
                  <a:srgbClr val="17C6A3"/>
                </a:solidFill>
                <a:highlight>
                  <a:srgbClr val="000000"/>
                </a:highlight>
                <a:latin typeface="Consolas" panose="020B0609020204030204" pitchFamily="49" charset="0"/>
              </a:rPr>
              <a:t>(true);"</a:t>
            </a:r>
            <a:r>
              <a:rPr lang="en-US" sz="1400" dirty="0">
                <a:solidFill>
                  <a:srgbClr val="E6E6FA"/>
                </a:solidFill>
                <a:highlight>
                  <a:srgbClr val="000000"/>
                </a:highlight>
                <a:latin typeface="Consolas" panose="020B0609020204030204" pitchFamily="49" charset="0"/>
              </a:rPr>
              <a:t>,</a:t>
            </a:r>
            <a:r>
              <a:rPr lang="en-US" sz="1400" dirty="0">
                <a:solidFill>
                  <a:srgbClr val="79ABFF"/>
                </a:solidFill>
                <a:highlight>
                  <a:srgbClr val="000000"/>
                </a:highlight>
                <a:latin typeface="Consolas" panose="020B0609020204030204" pitchFamily="49" charset="0"/>
              </a:rPr>
              <a:t>element</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endParaRPr lang="en-US" sz="1800" dirty="0">
              <a:solidFill>
                <a:srgbClr val="E6E6FA"/>
              </a:solidFill>
              <a:highlight>
                <a:srgbClr val="000000"/>
              </a:highlight>
              <a:latin typeface="Consolas" panose="020B0609020204030204" pitchFamily="49" charset="0"/>
            </a:endParaRPr>
          </a:p>
          <a:p>
            <a:r>
              <a:rPr lang="en-US" sz="1400" dirty="0">
                <a:solidFill>
                  <a:srgbClr val="E6E6FA"/>
                </a:solidFill>
                <a:highlight>
                  <a:srgbClr val="000000"/>
                </a:highlight>
                <a:latin typeface="Consolas" panose="020B0609020204030204" pitchFamily="49" charset="0"/>
              </a:rPr>
              <a:t>2. Click an element:</a:t>
            </a:r>
          </a:p>
          <a:p>
            <a:pPr algn="l"/>
            <a:r>
              <a:rPr lang="en-US" sz="1400" dirty="0" err="1">
                <a:solidFill>
                  <a:srgbClr val="80F2F6"/>
                </a:solidFill>
                <a:highlight>
                  <a:srgbClr val="000000"/>
                </a:highlight>
                <a:latin typeface="Consolas" panose="020B0609020204030204" pitchFamily="49" charset="0"/>
              </a:rPr>
              <a:t>JavascriptExecutor</a:t>
            </a:r>
            <a:r>
              <a:rPr lang="en-US" sz="1400" dirty="0">
                <a:solidFill>
                  <a:srgbClr val="D9E8F7"/>
                </a:solidFill>
                <a:highlight>
                  <a:srgbClr val="000000"/>
                </a:highlight>
                <a:latin typeface="Consolas" panose="020B0609020204030204" pitchFamily="49" charset="0"/>
              </a:rPr>
              <a:t> </a:t>
            </a:r>
            <a:r>
              <a:rPr lang="en-US" sz="1400" dirty="0" err="1">
                <a:solidFill>
                  <a:srgbClr val="F2F200"/>
                </a:solidFill>
                <a:highlight>
                  <a:srgbClr val="000000"/>
                </a:highlight>
                <a:latin typeface="Consolas" panose="020B0609020204030204" pitchFamily="49" charset="0"/>
              </a:rPr>
              <a:t>js</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F9FAF4"/>
                </a:solidFill>
                <a:highlight>
                  <a:srgbClr val="000000"/>
                </a:highlight>
                <a:latin typeface="Consolas" panose="020B0609020204030204" pitchFamily="49" charset="0"/>
              </a:rPr>
              <a:t>((</a:t>
            </a:r>
            <a:r>
              <a:rPr lang="en-US" sz="1400" dirty="0" err="1">
                <a:solidFill>
                  <a:srgbClr val="80F2F6"/>
                </a:solidFill>
                <a:highlight>
                  <a:srgbClr val="000000"/>
                </a:highlight>
                <a:latin typeface="Consolas" panose="020B0609020204030204" pitchFamily="49" charset="0"/>
              </a:rPr>
              <a:t>JavascriptExecutor</a:t>
            </a:r>
            <a:r>
              <a:rPr lang="en-US" sz="1400" dirty="0">
                <a:solidFill>
                  <a:srgbClr val="F9FAF4"/>
                </a:solidFill>
                <a:highlight>
                  <a:srgbClr val="000000"/>
                </a:highlight>
                <a:latin typeface="Consolas" panose="020B0609020204030204" pitchFamily="49" charset="0"/>
              </a:rPr>
              <a:t>)</a:t>
            </a:r>
            <a:r>
              <a:rPr lang="en-US" sz="1400" dirty="0">
                <a:solidFill>
                  <a:srgbClr val="79ABFF"/>
                </a:solidFill>
                <a:highlight>
                  <a:srgbClr val="000000"/>
                </a:highlight>
                <a:latin typeface="Consolas" panose="020B0609020204030204" pitchFamily="49" charset="0"/>
              </a:rPr>
              <a:t>driver</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err="1">
                <a:solidFill>
                  <a:srgbClr val="F3EC79"/>
                </a:solidFill>
                <a:highlight>
                  <a:srgbClr val="000000"/>
                </a:highlight>
                <a:latin typeface="Consolas" panose="020B0609020204030204" pitchFamily="49" charset="0"/>
              </a:rPr>
              <a:t>js</a:t>
            </a:r>
            <a:r>
              <a:rPr lang="en-US" sz="1400" dirty="0" err="1">
                <a:solidFill>
                  <a:srgbClr val="E6E6FA"/>
                </a:solidFill>
                <a:highlight>
                  <a:srgbClr val="000000"/>
                </a:highlight>
                <a:latin typeface="Consolas" panose="020B0609020204030204" pitchFamily="49" charset="0"/>
              </a:rPr>
              <a:t>.</a:t>
            </a:r>
            <a:r>
              <a:rPr lang="en-US" sz="1400" dirty="0" err="1">
                <a:solidFill>
                  <a:srgbClr val="80F6A7"/>
                </a:solidFill>
                <a:highlight>
                  <a:srgbClr val="000000"/>
                </a:highlight>
                <a:latin typeface="Consolas" panose="020B0609020204030204" pitchFamily="49" charset="0"/>
              </a:rPr>
              <a:t>executeAsyncScript</a:t>
            </a:r>
            <a:r>
              <a:rPr lang="en-US" sz="1400" dirty="0">
                <a:solidFill>
                  <a:srgbClr val="F9FAF4"/>
                </a:solidFill>
                <a:highlight>
                  <a:srgbClr val="000000"/>
                </a:highlight>
                <a:latin typeface="Consolas" panose="020B0609020204030204" pitchFamily="49" charset="0"/>
              </a:rPr>
              <a:t>(</a:t>
            </a:r>
            <a:r>
              <a:rPr lang="en-US" sz="1400" dirty="0">
                <a:solidFill>
                  <a:srgbClr val="17C6A3"/>
                </a:solidFill>
                <a:highlight>
                  <a:srgbClr val="000000"/>
                </a:highlight>
                <a:latin typeface="Consolas" panose="020B0609020204030204" pitchFamily="49" charset="0"/>
              </a:rPr>
              <a:t>"arguments[0].click"</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element</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endParaRPr lang="en-US" sz="1400" dirty="0">
              <a:solidFill>
                <a:srgbClr val="E6E6FA"/>
              </a:solidFill>
              <a:highlight>
                <a:srgbClr val="000000"/>
              </a:highlight>
              <a:latin typeface="Consolas" panose="020B0609020204030204" pitchFamily="49" charset="0"/>
            </a:endParaRPr>
          </a:p>
          <a:p>
            <a:pPr algn="l"/>
            <a:r>
              <a:rPr lang="en-US" sz="1400" dirty="0">
                <a:solidFill>
                  <a:srgbClr val="E6E6FA"/>
                </a:solidFill>
                <a:highlight>
                  <a:srgbClr val="000000"/>
                </a:highlight>
                <a:latin typeface="Consolas" panose="020B0609020204030204" pitchFamily="49" charset="0"/>
              </a:rPr>
              <a:t>3. </a:t>
            </a:r>
            <a:r>
              <a:rPr lang="en-US" sz="1400" dirty="0" err="1">
                <a:solidFill>
                  <a:srgbClr val="E6E6FA"/>
                </a:solidFill>
                <a:highlight>
                  <a:srgbClr val="000000"/>
                </a:highlight>
                <a:latin typeface="Consolas" panose="020B0609020204030204" pitchFamily="49" charset="0"/>
              </a:rPr>
              <a:t>Sendkkeys</a:t>
            </a:r>
            <a:r>
              <a:rPr lang="en-US" sz="1400" dirty="0">
                <a:solidFill>
                  <a:srgbClr val="E6E6FA"/>
                </a:solidFill>
                <a:highlight>
                  <a:srgbClr val="000000"/>
                </a:highlight>
                <a:latin typeface="Consolas" panose="020B0609020204030204" pitchFamily="49" charset="0"/>
              </a:rPr>
              <a:t>:</a:t>
            </a:r>
          </a:p>
          <a:p>
            <a:pPr algn="l"/>
            <a:r>
              <a:rPr lang="en-US" sz="1400" dirty="0" err="1">
                <a:solidFill>
                  <a:srgbClr val="80F2F6"/>
                </a:solidFill>
                <a:highlight>
                  <a:srgbClr val="000000"/>
                </a:highlight>
                <a:latin typeface="Consolas" panose="020B0609020204030204" pitchFamily="49" charset="0"/>
              </a:rPr>
              <a:t>JavascriptExecutor</a:t>
            </a:r>
            <a:r>
              <a:rPr lang="en-US" sz="1400" dirty="0">
                <a:solidFill>
                  <a:srgbClr val="D9E8F7"/>
                </a:solidFill>
                <a:highlight>
                  <a:srgbClr val="000000"/>
                </a:highlight>
                <a:latin typeface="Consolas" panose="020B0609020204030204" pitchFamily="49" charset="0"/>
              </a:rPr>
              <a:t> </a:t>
            </a:r>
            <a:r>
              <a:rPr lang="en-US" sz="1400" dirty="0" err="1">
                <a:solidFill>
                  <a:srgbClr val="F2F200"/>
                </a:solidFill>
                <a:highlight>
                  <a:srgbClr val="000000"/>
                </a:highlight>
                <a:latin typeface="Consolas" panose="020B0609020204030204" pitchFamily="49" charset="0"/>
              </a:rPr>
              <a:t>js</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F9FAF4"/>
                </a:solidFill>
                <a:highlight>
                  <a:srgbClr val="000000"/>
                </a:highlight>
                <a:latin typeface="Consolas" panose="020B0609020204030204" pitchFamily="49" charset="0"/>
              </a:rPr>
              <a:t>((</a:t>
            </a:r>
            <a:r>
              <a:rPr lang="en-US" sz="1400" dirty="0" err="1">
                <a:solidFill>
                  <a:srgbClr val="80F2F6"/>
                </a:solidFill>
                <a:highlight>
                  <a:srgbClr val="000000"/>
                </a:highlight>
                <a:latin typeface="Consolas" panose="020B0609020204030204" pitchFamily="49" charset="0"/>
              </a:rPr>
              <a:t>JavascriptExecutor</a:t>
            </a:r>
            <a:r>
              <a:rPr lang="en-US" sz="1400" dirty="0">
                <a:solidFill>
                  <a:srgbClr val="F9FAF4"/>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driver</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err="1">
                <a:solidFill>
                  <a:srgbClr val="F3EC79"/>
                </a:solidFill>
                <a:highlight>
                  <a:srgbClr val="000000"/>
                </a:highlight>
                <a:latin typeface="Consolas" panose="020B0609020204030204" pitchFamily="49" charset="0"/>
              </a:rPr>
              <a:t>js</a:t>
            </a:r>
            <a:r>
              <a:rPr lang="en-US" sz="1400" dirty="0" err="1">
                <a:solidFill>
                  <a:srgbClr val="E6E6FA"/>
                </a:solidFill>
                <a:highlight>
                  <a:srgbClr val="000000"/>
                </a:highlight>
                <a:latin typeface="Consolas" panose="020B0609020204030204" pitchFamily="49" charset="0"/>
              </a:rPr>
              <a:t>.</a:t>
            </a:r>
            <a:r>
              <a:rPr lang="en-US" sz="1400" dirty="0" err="1">
                <a:solidFill>
                  <a:srgbClr val="80F6A7"/>
                </a:solidFill>
                <a:highlight>
                  <a:srgbClr val="000000"/>
                </a:highlight>
                <a:latin typeface="Consolas" panose="020B0609020204030204" pitchFamily="49" charset="0"/>
              </a:rPr>
              <a:t>executeScript</a:t>
            </a:r>
            <a:r>
              <a:rPr lang="en-US" sz="1400" dirty="0">
                <a:solidFill>
                  <a:srgbClr val="F9FAF4"/>
                </a:solidFill>
                <a:highlight>
                  <a:srgbClr val="000000"/>
                </a:highlight>
                <a:latin typeface="Consolas" panose="020B0609020204030204" pitchFamily="49" charset="0"/>
              </a:rPr>
              <a:t>(</a:t>
            </a:r>
            <a:r>
              <a:rPr lang="en-US" sz="1400" dirty="0">
                <a:solidFill>
                  <a:srgbClr val="17C6A3"/>
                </a:solidFill>
                <a:highlight>
                  <a:srgbClr val="000000"/>
                </a:highlight>
                <a:latin typeface="Consolas" panose="020B0609020204030204" pitchFamily="49" charset="0"/>
              </a:rPr>
              <a:t>"</a:t>
            </a:r>
            <a:r>
              <a:rPr lang="en-US" sz="1400" dirty="0" err="1">
                <a:solidFill>
                  <a:srgbClr val="17C6A3"/>
                </a:solidFill>
                <a:highlight>
                  <a:srgbClr val="000000"/>
                </a:highlight>
                <a:latin typeface="Consolas" panose="020B0609020204030204" pitchFamily="49" charset="0"/>
              </a:rPr>
              <a:t>document.getElementById</a:t>
            </a:r>
            <a:r>
              <a:rPr lang="en-US" sz="1400" dirty="0">
                <a:solidFill>
                  <a:srgbClr val="17C6A3"/>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element</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17C6A3"/>
                </a:solidFill>
                <a:highlight>
                  <a:srgbClr val="000000"/>
                </a:highlight>
                <a:latin typeface="Consolas" panose="020B0609020204030204" pitchFamily="49" charset="0"/>
              </a:rPr>
              <a:t>"').value='"</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value</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17C6A3"/>
                </a:solidFill>
                <a:highlight>
                  <a:srgbClr val="000000"/>
                </a:highlight>
                <a:latin typeface="Consolas" panose="020B0609020204030204" pitchFamily="49" charset="0"/>
              </a:rPr>
              <a:t>“’”</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a:solidFill>
                  <a:srgbClr val="80F2F6"/>
                </a:solidFill>
                <a:highlight>
                  <a:srgbClr val="000000"/>
                </a:highlight>
                <a:latin typeface="Consolas" panose="020B0609020204030204" pitchFamily="49" charset="0"/>
              </a:rPr>
              <a:t>4.SelectCalenderDate:</a:t>
            </a:r>
          </a:p>
          <a:p>
            <a:pPr algn="l"/>
            <a:r>
              <a:rPr lang="en-US" sz="1400" dirty="0" err="1">
                <a:solidFill>
                  <a:srgbClr val="80F2F6"/>
                </a:solidFill>
                <a:highlight>
                  <a:srgbClr val="000000"/>
                </a:highlight>
                <a:latin typeface="Consolas" panose="020B0609020204030204" pitchFamily="49" charset="0"/>
              </a:rPr>
              <a:t>JavascriptExecutor</a:t>
            </a:r>
            <a:r>
              <a:rPr lang="en-US" sz="1400" dirty="0">
                <a:solidFill>
                  <a:srgbClr val="D9E8F7"/>
                </a:solidFill>
                <a:highlight>
                  <a:srgbClr val="000000"/>
                </a:highlight>
                <a:latin typeface="Consolas" panose="020B0609020204030204" pitchFamily="49" charset="0"/>
              </a:rPr>
              <a:t> </a:t>
            </a:r>
            <a:r>
              <a:rPr lang="en-US" sz="1400" dirty="0" err="1">
                <a:solidFill>
                  <a:srgbClr val="F2F200"/>
                </a:solidFill>
                <a:highlight>
                  <a:srgbClr val="000000"/>
                </a:highlight>
                <a:latin typeface="Consolas" panose="020B0609020204030204" pitchFamily="49" charset="0"/>
              </a:rPr>
              <a:t>js</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F9FAF4"/>
                </a:solidFill>
                <a:highlight>
                  <a:srgbClr val="000000"/>
                </a:highlight>
                <a:latin typeface="Consolas" panose="020B0609020204030204" pitchFamily="49" charset="0"/>
              </a:rPr>
              <a:t>((</a:t>
            </a:r>
            <a:r>
              <a:rPr lang="en-US" sz="1400" dirty="0" err="1">
                <a:solidFill>
                  <a:srgbClr val="80F2F6"/>
                </a:solidFill>
                <a:highlight>
                  <a:srgbClr val="000000"/>
                </a:highlight>
                <a:latin typeface="Consolas" panose="020B0609020204030204" pitchFamily="49" charset="0"/>
              </a:rPr>
              <a:t>JavascriptExecutor</a:t>
            </a:r>
            <a:r>
              <a:rPr lang="en-US" sz="1400" dirty="0">
                <a:solidFill>
                  <a:srgbClr val="F9FAF4"/>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driver</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err="1">
                <a:solidFill>
                  <a:srgbClr val="F3EC79"/>
                </a:solidFill>
                <a:highlight>
                  <a:srgbClr val="000000"/>
                </a:highlight>
                <a:latin typeface="Consolas" panose="020B0609020204030204" pitchFamily="49" charset="0"/>
              </a:rPr>
              <a:t>js</a:t>
            </a:r>
            <a:r>
              <a:rPr lang="en-US" sz="1400" dirty="0" err="1">
                <a:solidFill>
                  <a:srgbClr val="E6E6FA"/>
                </a:solidFill>
                <a:highlight>
                  <a:srgbClr val="000000"/>
                </a:highlight>
                <a:latin typeface="Consolas" panose="020B0609020204030204" pitchFamily="49" charset="0"/>
              </a:rPr>
              <a:t>.</a:t>
            </a:r>
            <a:r>
              <a:rPr lang="en-US" sz="1400" dirty="0" err="1">
                <a:solidFill>
                  <a:srgbClr val="80F6A7"/>
                </a:solidFill>
                <a:highlight>
                  <a:srgbClr val="000000"/>
                </a:highlight>
                <a:latin typeface="Consolas" panose="020B0609020204030204" pitchFamily="49" charset="0"/>
              </a:rPr>
              <a:t>executeScript</a:t>
            </a:r>
            <a:r>
              <a:rPr lang="en-US" sz="1400" dirty="0">
                <a:solidFill>
                  <a:srgbClr val="F9FAF4"/>
                </a:solidFill>
                <a:highlight>
                  <a:srgbClr val="000000"/>
                </a:highlight>
                <a:latin typeface="Consolas" panose="020B0609020204030204" pitchFamily="49" charset="0"/>
              </a:rPr>
              <a:t>(</a:t>
            </a:r>
            <a:r>
              <a:rPr lang="en-US" sz="1400" dirty="0">
                <a:solidFill>
                  <a:srgbClr val="17C6A3"/>
                </a:solidFill>
                <a:highlight>
                  <a:srgbClr val="000000"/>
                </a:highlight>
                <a:latin typeface="Consolas" panose="020B0609020204030204" pitchFamily="49" charset="0"/>
              </a:rPr>
              <a:t>"arguments[0].</a:t>
            </a:r>
            <a:r>
              <a:rPr lang="en-US" sz="1400" dirty="0" err="1">
                <a:solidFill>
                  <a:srgbClr val="17C6A3"/>
                </a:solidFill>
                <a:highlight>
                  <a:srgbClr val="000000"/>
                </a:highlight>
                <a:latin typeface="Consolas" panose="020B0609020204030204" pitchFamily="49" charset="0"/>
              </a:rPr>
              <a:t>setAttribute</a:t>
            </a:r>
            <a:r>
              <a:rPr lang="en-US" sz="1400" dirty="0">
                <a:solidFill>
                  <a:srgbClr val="17C6A3"/>
                </a:solidFill>
                <a:highlight>
                  <a:srgbClr val="000000"/>
                </a:highlight>
                <a:latin typeface="Consolas" panose="020B0609020204030204" pitchFamily="49" charset="0"/>
              </a:rPr>
              <a:t>('value','"</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date</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17C6A3"/>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79ABFF"/>
                </a:solidFill>
                <a:highlight>
                  <a:srgbClr val="000000"/>
                </a:highlight>
                <a:latin typeface="Consolas" panose="020B0609020204030204" pitchFamily="49" charset="0"/>
              </a:rPr>
              <a:t>element</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endParaRPr lang="en-US" sz="1400" dirty="0">
              <a:solidFill>
                <a:srgbClr val="E6E6FA"/>
              </a:solidFill>
              <a:highlight>
                <a:srgbClr val="000000"/>
              </a:highlight>
              <a:latin typeface="Consolas" panose="020B0609020204030204" pitchFamily="49" charset="0"/>
            </a:endParaRPr>
          </a:p>
          <a:p>
            <a:pPr algn="l"/>
            <a:r>
              <a:rPr lang="en-US" sz="1400" dirty="0">
                <a:solidFill>
                  <a:srgbClr val="E6E6FA"/>
                </a:solidFill>
                <a:highlight>
                  <a:srgbClr val="000000"/>
                </a:highlight>
                <a:latin typeface="Consolas" panose="020B0609020204030204" pitchFamily="49" charset="0"/>
              </a:rPr>
              <a:t>5.Get title of the page: </a:t>
            </a:r>
          </a:p>
        </p:txBody>
      </p:sp>
      <p:sp>
        <p:nvSpPr>
          <p:cNvPr id="5" name="TextBox 4">
            <a:extLst>
              <a:ext uri="{FF2B5EF4-FFF2-40B4-BE49-F238E27FC236}">
                <a16:creationId xmlns:a16="http://schemas.microsoft.com/office/drawing/2014/main" id="{2B5D46A5-B8FC-3E2D-4B96-A5AE7AEFCDB1}"/>
              </a:ext>
            </a:extLst>
          </p:cNvPr>
          <p:cNvSpPr txBox="1"/>
          <p:nvPr/>
        </p:nvSpPr>
        <p:spPr>
          <a:xfrm>
            <a:off x="563417" y="4934075"/>
            <a:ext cx="7555345" cy="738664"/>
          </a:xfrm>
          <a:prstGeom prst="rect">
            <a:avLst/>
          </a:prstGeom>
          <a:noFill/>
        </p:spPr>
        <p:txBody>
          <a:bodyPr wrap="square">
            <a:spAutoFit/>
          </a:bodyPr>
          <a:lstStyle/>
          <a:p>
            <a:pPr algn="l"/>
            <a:r>
              <a:rPr lang="en-US" sz="1400" dirty="0">
                <a:solidFill>
                  <a:srgbClr val="1290C3"/>
                </a:solidFill>
                <a:highlight>
                  <a:srgbClr val="000000"/>
                </a:highlight>
                <a:latin typeface="Consolas" panose="020B0609020204030204" pitchFamily="49" charset="0"/>
              </a:rPr>
              <a:t>String</a:t>
            </a:r>
            <a:r>
              <a:rPr lang="en-US" sz="1400" dirty="0">
                <a:solidFill>
                  <a:srgbClr val="D9E8F7"/>
                </a:solidFill>
                <a:highlight>
                  <a:srgbClr val="000000"/>
                </a:highlight>
                <a:latin typeface="Consolas" panose="020B0609020204030204" pitchFamily="49" charset="0"/>
              </a:rPr>
              <a:t> </a:t>
            </a:r>
            <a:r>
              <a:rPr lang="en-US" sz="1400" dirty="0">
                <a:solidFill>
                  <a:srgbClr val="F2F200"/>
                </a:solidFill>
                <a:highlight>
                  <a:srgbClr val="000000"/>
                </a:highlight>
                <a:latin typeface="Consolas" panose="020B0609020204030204" pitchFamily="49" charset="0"/>
              </a:rPr>
              <a:t>script</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17C6A3"/>
                </a:solidFill>
                <a:highlight>
                  <a:srgbClr val="000000"/>
                </a:highlight>
                <a:latin typeface="Consolas" panose="020B0609020204030204" pitchFamily="49" charset="0"/>
              </a:rPr>
              <a:t>" return </a:t>
            </a:r>
            <a:r>
              <a:rPr lang="en-US" sz="1400" dirty="0" err="1">
                <a:solidFill>
                  <a:srgbClr val="17C6A3"/>
                </a:solidFill>
                <a:highlight>
                  <a:srgbClr val="000000"/>
                </a:highlight>
                <a:latin typeface="Consolas" panose="020B0609020204030204" pitchFamily="49" charset="0"/>
              </a:rPr>
              <a:t>document.title</a:t>
            </a:r>
            <a:r>
              <a:rPr lang="en-US" sz="1400" dirty="0">
                <a:solidFill>
                  <a:srgbClr val="17C6A3"/>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a:solidFill>
                  <a:srgbClr val="1290C3"/>
                </a:solidFill>
                <a:highlight>
                  <a:srgbClr val="000000"/>
                </a:highlight>
                <a:latin typeface="Consolas" panose="020B0609020204030204" pitchFamily="49" charset="0"/>
              </a:rPr>
              <a:t>String</a:t>
            </a:r>
            <a:r>
              <a:rPr lang="en-US" sz="1400" dirty="0">
                <a:solidFill>
                  <a:srgbClr val="D9E8F7"/>
                </a:solidFill>
                <a:highlight>
                  <a:srgbClr val="000000"/>
                </a:highlight>
                <a:latin typeface="Consolas" panose="020B0609020204030204" pitchFamily="49" charset="0"/>
              </a:rPr>
              <a:t> </a:t>
            </a:r>
            <a:r>
              <a:rPr lang="en-US" sz="1400" dirty="0">
                <a:solidFill>
                  <a:srgbClr val="F2F200"/>
                </a:solidFill>
                <a:highlight>
                  <a:srgbClr val="000000"/>
                </a:highlight>
                <a:latin typeface="Consolas" panose="020B0609020204030204" pitchFamily="49" charset="0"/>
              </a:rPr>
              <a:t>title</a:t>
            </a:r>
            <a:r>
              <a:rPr lang="en-US" sz="1400" dirty="0">
                <a:solidFill>
                  <a:srgbClr val="D9E8F7"/>
                </a:solidFill>
                <a:highlight>
                  <a:srgbClr val="000000"/>
                </a:highlight>
                <a:latin typeface="Consolas" panose="020B0609020204030204" pitchFamily="49" charset="0"/>
              </a:rPr>
              <a:t> </a:t>
            </a:r>
            <a:r>
              <a:rPr lang="en-US" sz="1400" dirty="0">
                <a:solidFill>
                  <a:srgbClr val="E6E6FA"/>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a:solidFill>
                  <a:srgbClr val="F9FAF4"/>
                </a:solidFill>
                <a:highlight>
                  <a:srgbClr val="000000"/>
                </a:highlight>
                <a:latin typeface="Consolas" panose="020B0609020204030204" pitchFamily="49" charset="0"/>
              </a:rPr>
              <a:t>(</a:t>
            </a:r>
            <a:r>
              <a:rPr lang="en-US" sz="1400" dirty="0">
                <a:solidFill>
                  <a:srgbClr val="1290C3"/>
                </a:solidFill>
                <a:highlight>
                  <a:srgbClr val="000000"/>
                </a:highlight>
                <a:latin typeface="Consolas" panose="020B0609020204030204" pitchFamily="49" charset="0"/>
              </a:rPr>
              <a:t>String</a:t>
            </a:r>
            <a:r>
              <a:rPr lang="en-US" sz="1400" dirty="0">
                <a:solidFill>
                  <a:srgbClr val="F9FAF4"/>
                </a:solidFill>
                <a:highlight>
                  <a:srgbClr val="000000"/>
                </a:highlight>
                <a:latin typeface="Consolas" panose="020B0609020204030204" pitchFamily="49" charset="0"/>
              </a:rPr>
              <a:t>)</a:t>
            </a:r>
            <a:r>
              <a:rPr lang="en-US" sz="1400" dirty="0">
                <a:solidFill>
                  <a:srgbClr val="D9E8F7"/>
                </a:solidFill>
                <a:highlight>
                  <a:srgbClr val="000000"/>
                </a:highlight>
                <a:latin typeface="Consolas" panose="020B0609020204030204" pitchFamily="49" charset="0"/>
              </a:rPr>
              <a:t> </a:t>
            </a:r>
            <a:r>
              <a:rPr lang="en-US" sz="1400" dirty="0" err="1">
                <a:solidFill>
                  <a:srgbClr val="F3EC79"/>
                </a:solidFill>
                <a:highlight>
                  <a:srgbClr val="000000"/>
                </a:highlight>
                <a:latin typeface="Consolas" panose="020B0609020204030204" pitchFamily="49" charset="0"/>
              </a:rPr>
              <a:t>js</a:t>
            </a:r>
            <a:r>
              <a:rPr lang="en-US" sz="1400" dirty="0" err="1">
                <a:solidFill>
                  <a:srgbClr val="E6E6FA"/>
                </a:solidFill>
                <a:highlight>
                  <a:srgbClr val="000000"/>
                </a:highlight>
                <a:latin typeface="Consolas" panose="020B0609020204030204" pitchFamily="49" charset="0"/>
              </a:rPr>
              <a:t>.</a:t>
            </a:r>
            <a:r>
              <a:rPr lang="en-US" sz="1400" dirty="0" err="1">
                <a:solidFill>
                  <a:srgbClr val="80F6A7"/>
                </a:solidFill>
                <a:highlight>
                  <a:srgbClr val="000000"/>
                </a:highlight>
                <a:latin typeface="Consolas" panose="020B0609020204030204" pitchFamily="49" charset="0"/>
              </a:rPr>
              <a:t>executeScript</a:t>
            </a:r>
            <a:r>
              <a:rPr lang="en-US" sz="1400" dirty="0">
                <a:solidFill>
                  <a:srgbClr val="F9FAF4"/>
                </a:solidFill>
                <a:highlight>
                  <a:srgbClr val="000000"/>
                </a:highlight>
                <a:latin typeface="Consolas" panose="020B0609020204030204" pitchFamily="49" charset="0"/>
              </a:rPr>
              <a:t>(</a:t>
            </a:r>
            <a:r>
              <a:rPr lang="en-US" sz="1400" dirty="0">
                <a:solidFill>
                  <a:srgbClr val="F3EC79"/>
                </a:solidFill>
                <a:highlight>
                  <a:srgbClr val="000000"/>
                </a:highlight>
                <a:latin typeface="Consolas" panose="020B0609020204030204" pitchFamily="49" charset="0"/>
              </a:rPr>
              <a:t>script</a:t>
            </a:r>
            <a:r>
              <a:rPr lang="en-US" sz="1400" dirty="0">
                <a:solidFill>
                  <a:srgbClr val="F9FAF4"/>
                </a:solidFill>
                <a:highlight>
                  <a:srgbClr val="000000"/>
                </a:highlight>
                <a:latin typeface="Consolas" panose="020B0609020204030204" pitchFamily="49" charset="0"/>
              </a:rPr>
              <a:t>)</a:t>
            </a:r>
            <a:r>
              <a:rPr lang="en-US" sz="1400" dirty="0">
                <a:solidFill>
                  <a:srgbClr val="E6E6FA"/>
                </a:solidFill>
                <a:highlight>
                  <a:srgbClr val="000000"/>
                </a:highlight>
                <a:latin typeface="Consolas" panose="020B0609020204030204" pitchFamily="49" charset="0"/>
              </a:rPr>
              <a:t>;</a:t>
            </a:r>
          </a:p>
          <a:p>
            <a:pPr algn="l"/>
            <a:r>
              <a:rPr lang="en-US" sz="1400" dirty="0" err="1">
                <a:solidFill>
                  <a:srgbClr val="1290C3"/>
                </a:solidFill>
                <a:highlight>
                  <a:srgbClr val="000000"/>
                </a:highlight>
                <a:latin typeface="Consolas" panose="020B0609020204030204" pitchFamily="49" charset="0"/>
              </a:rPr>
              <a:t>System</a:t>
            </a:r>
            <a:r>
              <a:rPr lang="en-US" sz="1400" dirty="0" err="1">
                <a:solidFill>
                  <a:srgbClr val="E6E6FA"/>
                </a:solidFill>
                <a:highlight>
                  <a:srgbClr val="000000"/>
                </a:highlight>
                <a:latin typeface="Consolas" panose="020B0609020204030204" pitchFamily="49" charset="0"/>
              </a:rPr>
              <a:t>.</a:t>
            </a:r>
            <a:r>
              <a:rPr lang="en-US" sz="1400" b="1" i="1" dirty="0" err="1">
                <a:solidFill>
                  <a:srgbClr val="8DDAF8"/>
                </a:solidFill>
                <a:highlight>
                  <a:srgbClr val="000000"/>
                </a:highlight>
                <a:latin typeface="Consolas" panose="020B0609020204030204" pitchFamily="49" charset="0"/>
              </a:rPr>
              <a:t>out</a:t>
            </a:r>
            <a:r>
              <a:rPr lang="en-US" sz="1400" b="1" i="1" dirty="0" err="1">
                <a:solidFill>
                  <a:srgbClr val="E6E6FA"/>
                </a:solidFill>
                <a:highlight>
                  <a:srgbClr val="000000"/>
                </a:highlight>
                <a:latin typeface="Consolas" panose="020B0609020204030204" pitchFamily="49" charset="0"/>
              </a:rPr>
              <a:t>.</a:t>
            </a:r>
            <a:r>
              <a:rPr lang="en-US" sz="1400" b="1" i="1" dirty="0" err="1">
                <a:solidFill>
                  <a:srgbClr val="A7EC21"/>
                </a:solidFill>
                <a:highlight>
                  <a:srgbClr val="000000"/>
                </a:highlight>
                <a:latin typeface="Consolas" panose="020B0609020204030204" pitchFamily="49" charset="0"/>
              </a:rPr>
              <a:t>println</a:t>
            </a:r>
            <a:r>
              <a:rPr lang="en-US" sz="1400" b="1" i="1" dirty="0">
                <a:solidFill>
                  <a:srgbClr val="F9FAF4"/>
                </a:solidFill>
                <a:highlight>
                  <a:srgbClr val="000000"/>
                </a:highlight>
                <a:latin typeface="Consolas" panose="020B0609020204030204" pitchFamily="49" charset="0"/>
              </a:rPr>
              <a:t>(</a:t>
            </a:r>
            <a:r>
              <a:rPr lang="en-US" sz="1400" b="1" i="1" dirty="0">
                <a:solidFill>
                  <a:srgbClr val="F3EC79"/>
                </a:solidFill>
                <a:highlight>
                  <a:srgbClr val="000000"/>
                </a:highlight>
                <a:latin typeface="Consolas" panose="020B0609020204030204" pitchFamily="49" charset="0"/>
              </a:rPr>
              <a:t>title</a:t>
            </a:r>
            <a:r>
              <a:rPr lang="en-US" sz="1400" b="1" i="1" dirty="0">
                <a:solidFill>
                  <a:srgbClr val="F9FAF4"/>
                </a:solidFill>
                <a:highlight>
                  <a:srgbClr val="000000"/>
                </a:highlight>
                <a:latin typeface="Consolas" panose="020B0609020204030204" pitchFamily="49" charset="0"/>
              </a:rPr>
              <a:t>)</a:t>
            </a:r>
            <a:r>
              <a:rPr lang="en-US" sz="1400" b="1" i="1" dirty="0">
                <a:solidFill>
                  <a:srgbClr val="E6E6FA"/>
                </a:solidFill>
                <a:highlight>
                  <a:srgbClr val="000000"/>
                </a:highlight>
                <a:latin typeface="Consolas" panose="020B0609020204030204" pitchFamily="49" charset="0"/>
              </a:rPr>
              <a:t>;</a:t>
            </a:r>
            <a:endParaRPr lang="en-US" sz="1400" dirty="0">
              <a:highlight>
                <a:srgbClr val="000000"/>
              </a:highlight>
            </a:endParaRPr>
          </a:p>
        </p:txBody>
      </p:sp>
    </p:spTree>
    <p:extLst>
      <p:ext uri="{BB962C8B-B14F-4D97-AF65-F5344CB8AC3E}">
        <p14:creationId xmlns:p14="http://schemas.microsoft.com/office/powerpoint/2010/main" val="1825136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520CB5-8FCD-7137-C25C-242A6D64D29A}"/>
              </a:ext>
            </a:extLst>
          </p:cNvPr>
          <p:cNvSpPr>
            <a:spLocks noGrp="1"/>
          </p:cNvSpPr>
          <p:nvPr>
            <p:ph idx="1"/>
          </p:nvPr>
        </p:nvSpPr>
        <p:spPr>
          <a:xfrm>
            <a:off x="838200" y="115410"/>
            <a:ext cx="10515600" cy="6061553"/>
          </a:xfrm>
        </p:spPr>
        <p:txBody>
          <a:bodyPr>
            <a:normAutofit fontScale="77500" lnSpcReduction="20000"/>
          </a:bodyPr>
          <a:lstStyle/>
          <a:p>
            <a:pPr marL="0" indent="0">
              <a:buNone/>
            </a:pPr>
            <a:r>
              <a:rPr lang="en-US" b="1" i="0" dirty="0">
                <a:solidFill>
                  <a:srgbClr val="182228"/>
                </a:solidFill>
                <a:effectLst/>
                <a:latin typeface="open sans" panose="020B0606030504020204" pitchFamily="34" charset="0"/>
              </a:rPr>
              <a:t>How to handle multiple windows/tabs in Selenium?</a:t>
            </a:r>
          </a:p>
          <a:p>
            <a:pPr marL="0" indent="0">
              <a:buNone/>
            </a:pPr>
            <a:endParaRPr lang="en-US" b="1" i="0" dirty="0">
              <a:solidFill>
                <a:srgbClr val="182228"/>
              </a:solidFill>
              <a:effectLst/>
              <a:latin typeface="open sans" panose="020B0606030504020204" pitchFamily="34" charset="0"/>
            </a:endParaRPr>
          </a:p>
          <a:p>
            <a:pPr marL="0" indent="0" algn="l">
              <a:buNone/>
            </a:pPr>
            <a:r>
              <a:rPr lang="en-US" b="0" i="0" dirty="0">
                <a:solidFill>
                  <a:srgbClr val="6F757A"/>
                </a:solidFill>
                <a:effectLst/>
                <a:latin typeface="Encode Sans"/>
              </a:rPr>
              <a:t>WebDriver does not make the distinction between windows and tabs. If your site opens a new tab or window, Selenium will let you work with it using a window handle. Each window has a unique identifier which remains persistent in a single session. You can get the window handle of the current window by using:</a:t>
            </a:r>
          </a:p>
          <a:p>
            <a:pPr marL="0" indent="0" algn="l">
              <a:buNone/>
            </a:pPr>
            <a:r>
              <a:rPr lang="en-US" b="0" i="0" dirty="0" err="1">
                <a:solidFill>
                  <a:srgbClr val="6F757A"/>
                </a:solidFill>
                <a:effectLst/>
                <a:latin typeface="Encode Sans"/>
              </a:rPr>
              <a:t>Driver.getwindowhandle</a:t>
            </a:r>
            <a:r>
              <a:rPr lang="en-US" b="0" i="0" dirty="0">
                <a:solidFill>
                  <a:srgbClr val="6F757A"/>
                </a:solidFill>
                <a:effectLst/>
                <a:latin typeface="Encode Sans"/>
              </a:rPr>
              <a:t>();</a:t>
            </a:r>
          </a:p>
          <a:p>
            <a:pPr marL="0" indent="0" algn="l">
              <a:buNone/>
            </a:pPr>
            <a:r>
              <a:rPr lang="en-US" b="1" i="0" dirty="0">
                <a:solidFill>
                  <a:srgbClr val="4A4A4A"/>
                </a:solidFill>
                <a:effectLst/>
                <a:latin typeface="open sans" panose="020B0606030504020204" pitchFamily="34" charset="0"/>
              </a:rPr>
              <a:t>What is a window in Selenium?</a:t>
            </a:r>
          </a:p>
          <a:p>
            <a:pPr algn="l"/>
            <a:r>
              <a:rPr lang="en-US" b="1" i="1" dirty="0">
                <a:solidFill>
                  <a:srgbClr val="212529"/>
                </a:solidFill>
                <a:effectLst/>
                <a:latin typeface="open sans" panose="020B0606030504020204" pitchFamily="34" charset="0"/>
              </a:rPr>
              <a:t>A window in any browser is the main webpage on which the user is landed after hitting a link/URL.</a:t>
            </a:r>
            <a:r>
              <a:rPr lang="en-US" b="0" i="0" dirty="0">
                <a:solidFill>
                  <a:srgbClr val="212529"/>
                </a:solidFill>
                <a:effectLst/>
                <a:latin typeface="open sans" panose="020B0606030504020204" pitchFamily="34" charset="0"/>
              </a:rPr>
              <a:t> Such a window in </a:t>
            </a:r>
            <a:r>
              <a:rPr lang="en-US" b="1" i="1" u="none" strike="noStrike" dirty="0">
                <a:solidFill>
                  <a:srgbClr val="27579E"/>
                </a:solidFill>
                <a:effectLst/>
                <a:latin typeface="open sans" panose="020B0606030504020204" pitchFamily="34" charset="0"/>
                <a:hlinkClick r:id="rId2"/>
              </a:rPr>
              <a:t>Selenium</a:t>
            </a:r>
            <a:r>
              <a:rPr lang="en-US" b="0" i="0" dirty="0">
                <a:solidFill>
                  <a:srgbClr val="212529"/>
                </a:solidFill>
                <a:effectLst/>
                <a:latin typeface="open sans" panose="020B0606030504020204" pitchFamily="34" charset="0"/>
              </a:rPr>
              <a:t> is referred to as the </a:t>
            </a:r>
            <a:r>
              <a:rPr lang="en-US" b="1" i="1" dirty="0">
                <a:solidFill>
                  <a:srgbClr val="212529"/>
                </a:solidFill>
                <a:effectLst/>
                <a:latin typeface="open sans" panose="020B0606030504020204" pitchFamily="34" charset="0"/>
              </a:rPr>
              <a:t>parent window</a:t>
            </a:r>
            <a:r>
              <a:rPr lang="en-US" b="0" i="0" dirty="0">
                <a:solidFill>
                  <a:srgbClr val="212529"/>
                </a:solidFill>
                <a:effectLst/>
                <a:latin typeface="open sans" panose="020B0606030504020204" pitchFamily="34" charset="0"/>
              </a:rPr>
              <a:t> also known as the </a:t>
            </a:r>
            <a:r>
              <a:rPr lang="en-US" b="1" i="1" dirty="0">
                <a:solidFill>
                  <a:srgbClr val="212529"/>
                </a:solidFill>
                <a:effectLst/>
                <a:latin typeface="open sans" panose="020B0606030504020204" pitchFamily="34" charset="0"/>
              </a:rPr>
              <a:t>main window</a:t>
            </a:r>
            <a:r>
              <a:rPr lang="en-US" b="0" i="0" dirty="0">
                <a:solidFill>
                  <a:srgbClr val="212529"/>
                </a:solidFill>
                <a:effectLst/>
                <a:latin typeface="open sans" panose="020B0606030504020204" pitchFamily="34" charset="0"/>
              </a:rPr>
              <a:t>  which opens when the </a:t>
            </a:r>
            <a:r>
              <a:rPr lang="en-US" b="0" i="1" dirty="0">
                <a:solidFill>
                  <a:srgbClr val="212529"/>
                </a:solidFill>
                <a:effectLst/>
                <a:latin typeface="open sans" panose="020B0606030504020204" pitchFamily="34" charset="0"/>
              </a:rPr>
              <a:t>Selenium WebDriver</a:t>
            </a:r>
            <a:r>
              <a:rPr lang="en-US" b="0" i="0" dirty="0">
                <a:solidFill>
                  <a:srgbClr val="212529"/>
                </a:solidFill>
                <a:effectLst/>
                <a:latin typeface="open sans" panose="020B0606030504020204" pitchFamily="34" charset="0"/>
              </a:rPr>
              <a:t> session is created and has all the focus of the </a:t>
            </a:r>
            <a:r>
              <a:rPr lang="en-US" b="0" i="1" dirty="0">
                <a:solidFill>
                  <a:srgbClr val="212529"/>
                </a:solidFill>
                <a:effectLst/>
                <a:latin typeface="open sans" panose="020B0606030504020204" pitchFamily="34" charset="0"/>
              </a:rPr>
              <a:t>WebDriver.</a:t>
            </a:r>
          </a:p>
          <a:p>
            <a:pPr algn="l"/>
            <a:r>
              <a:rPr lang="en-US" i="1" dirty="0">
                <a:solidFill>
                  <a:srgbClr val="212529"/>
                </a:solidFill>
                <a:latin typeface="open sans" panose="020B0606030504020204" pitchFamily="34" charset="0"/>
              </a:rPr>
              <a:t>It involves Parent  window and a child window or multiple child windows in a parent window. </a:t>
            </a:r>
          </a:p>
          <a:p>
            <a:pPr marL="0" indent="0" algn="l">
              <a:buNone/>
            </a:pPr>
            <a:r>
              <a:rPr lang="en-US" b="1" i="0" dirty="0">
                <a:solidFill>
                  <a:srgbClr val="4A4A4A"/>
                </a:solidFill>
                <a:effectLst/>
                <a:latin typeface="open sans" panose="020B0606030504020204" pitchFamily="34" charset="0"/>
              </a:rPr>
              <a:t>What is a window handle in Selenium?</a:t>
            </a:r>
          </a:p>
          <a:p>
            <a:pPr algn="l"/>
            <a:r>
              <a:rPr lang="en-US" b="1" i="1" dirty="0">
                <a:solidFill>
                  <a:srgbClr val="212529"/>
                </a:solidFill>
                <a:effectLst/>
                <a:latin typeface="open sans" panose="020B0606030504020204" pitchFamily="34" charset="0"/>
              </a:rPr>
              <a:t>A window handle stores the unique address of the browser windows.</a:t>
            </a:r>
            <a:r>
              <a:rPr lang="en-US" b="0" i="0" dirty="0">
                <a:solidFill>
                  <a:srgbClr val="212529"/>
                </a:solidFill>
                <a:effectLst/>
                <a:latin typeface="open sans" panose="020B0606030504020204" pitchFamily="34" charset="0"/>
              </a:rPr>
              <a:t> It is just a pointer to a window, whose return type is alphanumeric. The window handle in </a:t>
            </a:r>
            <a:r>
              <a:rPr lang="en-US" b="0" i="1" dirty="0">
                <a:solidFill>
                  <a:srgbClr val="212529"/>
                </a:solidFill>
                <a:effectLst/>
                <a:latin typeface="open sans" panose="020B0606030504020204" pitchFamily="34" charset="0"/>
              </a:rPr>
              <a:t>Selenium</a:t>
            </a:r>
            <a:r>
              <a:rPr lang="en-US" b="0" i="0" dirty="0">
                <a:solidFill>
                  <a:srgbClr val="212529"/>
                </a:solidFill>
                <a:effectLst/>
                <a:latin typeface="open sans" panose="020B0606030504020204" pitchFamily="34" charset="0"/>
              </a:rPr>
              <a:t> helps in handling multiple windows and child windows. Each browser will have a unique window handle value with which we can uniquely identify it.</a:t>
            </a:r>
          </a:p>
          <a:p>
            <a:pPr algn="l"/>
            <a:endParaRPr lang="en-US" b="0" i="0" dirty="0">
              <a:solidFill>
                <a:srgbClr val="212529"/>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156920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8EED34-ED70-EF22-8C72-733BE4FEDFE8}"/>
              </a:ext>
            </a:extLst>
          </p:cNvPr>
          <p:cNvSpPr>
            <a:spLocks noGrp="1"/>
          </p:cNvSpPr>
          <p:nvPr>
            <p:ph idx="1"/>
          </p:nvPr>
        </p:nvSpPr>
        <p:spPr>
          <a:xfrm>
            <a:off x="348673" y="496881"/>
            <a:ext cx="10515600" cy="5901755"/>
          </a:xfrm>
        </p:spPr>
        <p:txBody>
          <a:bodyPr>
            <a:normAutofit/>
          </a:bodyPr>
          <a:lstStyle/>
          <a:p>
            <a:pPr marL="0" indent="0" algn="l">
              <a:buNone/>
            </a:pPr>
            <a:r>
              <a:rPr lang="en-US" sz="1400" b="1" i="0" dirty="0">
                <a:effectLst/>
                <a:latin typeface="Encode Sans"/>
              </a:rPr>
              <a:t>Switching windows or tabs</a:t>
            </a:r>
            <a:r>
              <a:rPr lang="en-US" sz="1400" b="1" i="0" u="none" strike="noStrike" dirty="0">
                <a:effectLst/>
                <a:latin typeface="Encode Sans"/>
                <a:hlinkClick r:id="rId2">
                  <a:extLst>
                    <a:ext uri="{A12FA001-AC4F-418D-AE19-62706E023703}">
                      <ahyp:hlinkClr xmlns:ahyp="http://schemas.microsoft.com/office/drawing/2018/hyperlinkcolor" val="tx"/>
                    </a:ext>
                  </a:extLst>
                </a:hlinkClick>
              </a:rPr>
              <a:t> </a:t>
            </a:r>
            <a:endParaRPr lang="en-US" sz="1400" b="1" i="0" dirty="0">
              <a:effectLst/>
              <a:latin typeface="Encode Sans"/>
            </a:endParaRPr>
          </a:p>
          <a:p>
            <a:pPr algn="l"/>
            <a:r>
              <a:rPr lang="en-US" sz="1400" b="0" i="0" dirty="0">
                <a:effectLst/>
                <a:latin typeface="Encode Sans"/>
              </a:rPr>
              <a:t>Clicking a link which opens in a </a:t>
            </a:r>
            <a:r>
              <a:rPr lang="en-US" sz="1400" b="0" i="0" u="none" strike="noStrike" dirty="0">
                <a:effectLst/>
                <a:latin typeface="Encode Sans"/>
                <a:hlinkClick r:id="rId3">
                  <a:extLst>
                    <a:ext uri="{A12FA001-AC4F-418D-AE19-62706E023703}">
                      <ahyp:hlinkClr xmlns:ahyp="http://schemas.microsoft.com/office/drawing/2018/hyperlinkcolor" val="tx"/>
                    </a:ext>
                  </a:extLst>
                </a:hlinkClick>
              </a:rPr>
              <a:t>new window</a:t>
            </a:r>
            <a:r>
              <a:rPr lang="en-US" sz="1400" b="0" i="0" dirty="0">
                <a:effectLst/>
                <a:latin typeface="Encode Sans"/>
              </a:rPr>
              <a:t> will focus the new window or tab on screen, but WebDriver will not know which window the Operating System considers active. To work with the new window you will need to switch to it. If you have only two tabs or windows open, and you know which window you start with, by the process of elimination you can loop over both windows or tabs that WebDriver can see, and switch to the one which is not the original.</a:t>
            </a:r>
          </a:p>
          <a:p>
            <a:pPr algn="l"/>
            <a:r>
              <a:rPr lang="en-US" sz="1400" b="0" i="0" dirty="0">
                <a:effectLst/>
                <a:latin typeface="Encode Sans"/>
              </a:rPr>
              <a:t>However, Selenium 4 provides a new </a:t>
            </a:r>
            <a:r>
              <a:rPr lang="en-US" sz="1400" b="0" i="0" dirty="0" err="1">
                <a:effectLst/>
                <a:latin typeface="Encode Sans"/>
              </a:rPr>
              <a:t>api</a:t>
            </a:r>
            <a:r>
              <a:rPr lang="en-US" sz="1400" b="0" i="0" dirty="0">
                <a:effectLst/>
                <a:latin typeface="Encode Sans"/>
              </a:rPr>
              <a:t> </a:t>
            </a:r>
            <a:r>
              <a:rPr lang="en-US" sz="1400" b="0" i="0" u="none" strike="noStrike" dirty="0" err="1">
                <a:effectLst/>
                <a:latin typeface="Encode Sans"/>
                <a:hlinkClick r:id="rId4">
                  <a:extLst>
                    <a:ext uri="{A12FA001-AC4F-418D-AE19-62706E023703}">
                      <ahyp:hlinkClr xmlns:ahyp="http://schemas.microsoft.com/office/drawing/2018/hyperlinkcolor" val="tx"/>
                    </a:ext>
                  </a:extLst>
                </a:hlinkClick>
              </a:rPr>
              <a:t>NewWindow</a:t>
            </a:r>
            <a:r>
              <a:rPr lang="en-US" sz="1400" b="0" i="0" dirty="0">
                <a:effectLst/>
                <a:latin typeface="Encode Sans"/>
              </a:rPr>
              <a:t> which creates a new tab (or) new window and automatically switches to it.</a:t>
            </a:r>
            <a:endParaRPr lang="en-US" sz="1400" b="1" i="1" dirty="0">
              <a:effectLst/>
              <a:latin typeface="open sans" panose="020B0606030504020204" pitchFamily="34" charset="0"/>
            </a:endParaRPr>
          </a:p>
          <a:p>
            <a:pPr marL="0" indent="0" algn="l">
              <a:buNone/>
            </a:pPr>
            <a:endParaRPr lang="en-US" sz="1400" b="1" i="1" dirty="0">
              <a:effectLst/>
              <a:latin typeface="open sans" panose="020B0606030504020204" pitchFamily="34" charset="0"/>
            </a:endParaRPr>
          </a:p>
          <a:p>
            <a:pPr marL="0" indent="0" algn="l">
              <a:buNone/>
            </a:pPr>
            <a:r>
              <a:rPr lang="en-US" sz="1400" b="1" i="1" dirty="0">
                <a:effectLst/>
                <a:latin typeface="open sans" panose="020B0606030504020204" pitchFamily="34" charset="0"/>
              </a:rPr>
              <a:t>What are the different methods used for window handling in Selenium?</a:t>
            </a:r>
            <a:endParaRPr lang="en-US" sz="1400" b="1" i="0" dirty="0">
              <a:effectLst/>
              <a:latin typeface="open sans" panose="020B0606030504020204" pitchFamily="34" charset="0"/>
            </a:endParaRPr>
          </a:p>
          <a:p>
            <a:pPr algn="l"/>
            <a:r>
              <a:rPr lang="en-US" sz="1400" b="0" i="1" dirty="0">
                <a:effectLst/>
                <a:latin typeface="open sans" panose="020B0606030504020204" pitchFamily="34" charset="0"/>
              </a:rPr>
              <a:t>Selenium WebDriver</a:t>
            </a:r>
            <a:r>
              <a:rPr lang="en-US" sz="1400" b="0" i="0" dirty="0">
                <a:effectLst/>
                <a:latin typeface="open sans" panose="020B0606030504020204" pitchFamily="34" charset="0"/>
              </a:rPr>
              <a:t> provides various methods for handling of windows. Few of them are:</a:t>
            </a:r>
          </a:p>
          <a:p>
            <a:endParaRPr lang="en-US" sz="1400" dirty="0"/>
          </a:p>
        </p:txBody>
      </p:sp>
      <p:sp>
        <p:nvSpPr>
          <p:cNvPr id="4" name="Rectangle 1">
            <a:extLst>
              <a:ext uri="{FF2B5EF4-FFF2-40B4-BE49-F238E27FC236}">
                <a16:creationId xmlns:a16="http://schemas.microsoft.com/office/drawing/2014/main" id="{DA3637FE-C790-D5B5-A6B0-F44489CC1F32}"/>
              </a:ext>
            </a:extLst>
          </p:cNvPr>
          <p:cNvSpPr>
            <a:spLocks noChangeArrowheads="1"/>
          </p:cNvSpPr>
          <p:nvPr/>
        </p:nvSpPr>
        <p:spPr bwMode="auto">
          <a:xfrm rot="10800000" flipV="1">
            <a:off x="403250" y="3083774"/>
            <a:ext cx="11385500" cy="1661993"/>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1" u="none" strike="noStrike" cap="none" normalizeH="0" baseline="0" dirty="0" err="1">
                <a:ln>
                  <a:noFill/>
                </a:ln>
                <a:solidFill>
                  <a:srgbClr val="212529"/>
                </a:solidFill>
                <a:effectLst/>
                <a:latin typeface="open sans" panose="020B0606030504020204" pitchFamily="34" charset="0"/>
              </a:rPr>
              <a:t>getWindowHandle</a:t>
            </a:r>
            <a:r>
              <a:rPr kumimoji="0" lang="en-US" altLang="en-US" sz="1200" b="1" i="1" u="none" strike="noStrike" cap="none" normalizeH="0" baseline="0" dirty="0">
                <a:ln>
                  <a:noFill/>
                </a:ln>
                <a:solidFill>
                  <a:srgbClr val="212529"/>
                </a:solidFill>
                <a:effectLst/>
                <a:latin typeface="open sans" panose="020B0606030504020204" pitchFamily="34" charset="0"/>
              </a:rPr>
              <a:t>( ):</a:t>
            </a:r>
            <a:r>
              <a:rPr kumimoji="0" lang="en-US" altLang="en-US" sz="1200" b="0" i="1" u="none" strike="noStrike" cap="none" normalizeH="0" baseline="0" dirty="0">
                <a:ln>
                  <a:noFill/>
                </a:ln>
                <a:solidFill>
                  <a:srgbClr val="212529"/>
                </a:solidFill>
                <a:effectLst/>
                <a:latin typeface="open sans" panose="020B0606030504020204" pitchFamily="34" charset="0"/>
              </a:rPr>
              <a:t> When a website opens, we need to handle the main window </a:t>
            </a:r>
            <a:r>
              <a:rPr kumimoji="0" lang="en-US" altLang="en-US" sz="1200" b="0" i="1" u="none" strike="noStrike" cap="none" normalizeH="0" baseline="0" dirty="0" err="1">
                <a:ln>
                  <a:noFill/>
                </a:ln>
                <a:solidFill>
                  <a:srgbClr val="212529"/>
                </a:solidFill>
                <a:effectLst/>
                <a:latin typeface="open sans" panose="020B0606030504020204" pitchFamily="34" charset="0"/>
              </a:rPr>
              <a:t>i.e</a:t>
            </a:r>
            <a:r>
              <a:rPr kumimoji="0" lang="en-US" altLang="en-US" sz="1200" b="0" i="1" u="none" strike="noStrike" cap="none" normalizeH="0" baseline="0" dirty="0">
                <a:ln>
                  <a:noFill/>
                </a:ln>
                <a:solidFill>
                  <a:srgbClr val="212529"/>
                </a:solidFill>
                <a:effectLst/>
                <a:latin typeface="open sans" panose="020B0606030504020204" pitchFamily="34" charset="0"/>
              </a:rPr>
              <a:t> the parent window using </a:t>
            </a:r>
            <a:r>
              <a:rPr kumimoji="0" lang="en-US" altLang="en-US" sz="1200" b="0" i="1" u="none" strike="noStrike" cap="none" normalizeH="0" baseline="0" dirty="0" err="1">
                <a:ln>
                  <a:noFill/>
                </a:ln>
                <a:solidFill>
                  <a:srgbClr val="212529"/>
                </a:solidFill>
                <a:effectLst/>
                <a:latin typeface="open sans" panose="020B0606030504020204" pitchFamily="34" charset="0"/>
              </a:rPr>
              <a:t>driver.getWindowHandle</a:t>
            </a:r>
            <a:r>
              <a:rPr kumimoji="0" lang="en-US" altLang="en-US" sz="1200" b="0" i="1" u="none" strike="noStrike" cap="none" normalizeH="0" baseline="0" dirty="0">
                <a:ln>
                  <a:noFill/>
                </a:ln>
                <a:solidFill>
                  <a:srgbClr val="212529"/>
                </a:solidFill>
                <a:effectLst/>
                <a:latin typeface="open sans" panose="020B0606030504020204" pitchFamily="34" charset="0"/>
              </a:rPr>
              <a:t>( ); method. With this method, we get a unique ID of the current window which will identify it within this driver instance. This method will return the value of the </a:t>
            </a:r>
            <a:r>
              <a:rPr kumimoji="0" lang="en-US" altLang="en-US" sz="1200" b="1" i="1" u="none" strike="noStrike" cap="none" normalizeH="0" baseline="0" dirty="0">
                <a:ln>
                  <a:noFill/>
                </a:ln>
                <a:solidFill>
                  <a:srgbClr val="27579E"/>
                </a:solidFill>
                <a:effectLst/>
                <a:latin typeface="open sans" panose="020B0606030504020204" pitchFamily="34" charset="0"/>
                <a:hlinkClick r:id="rId5"/>
              </a:rPr>
              <a:t>String type.</a:t>
            </a:r>
            <a:endParaRPr kumimoji="0" lang="en-US" altLang="en-US" sz="1200" b="0" i="0" u="none" strike="noStrike" cap="none" normalizeH="0" baseline="0" dirty="0">
              <a:ln>
                <a:noFill/>
              </a:ln>
              <a:solidFill>
                <a:srgbClr val="212529"/>
              </a:solidFill>
              <a:effectLst/>
              <a:latin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1" u="none" strike="noStrike" cap="none" normalizeH="0" baseline="0" dirty="0" err="1">
                <a:ln>
                  <a:noFill/>
                </a:ln>
                <a:solidFill>
                  <a:srgbClr val="212529"/>
                </a:solidFill>
                <a:effectLst/>
                <a:latin typeface="open sans" panose="020B0606030504020204" pitchFamily="34" charset="0"/>
              </a:rPr>
              <a:t>getWindowHandles</a:t>
            </a:r>
            <a:r>
              <a:rPr kumimoji="0" lang="en-US" altLang="en-US" sz="1200" b="1" i="1" u="none" strike="noStrike" cap="none" normalizeH="0" baseline="0" dirty="0">
                <a:ln>
                  <a:noFill/>
                </a:ln>
                <a:solidFill>
                  <a:srgbClr val="212529"/>
                </a:solidFill>
                <a:effectLst/>
                <a:latin typeface="open sans" panose="020B0606030504020204" pitchFamily="34" charset="0"/>
              </a:rPr>
              <a:t>( ):</a:t>
            </a:r>
            <a:r>
              <a:rPr kumimoji="0" lang="en-US" altLang="en-US" sz="1200" b="0" i="1" u="none" strike="noStrike" cap="none" normalizeH="0" baseline="0" dirty="0">
                <a:ln>
                  <a:noFill/>
                </a:ln>
                <a:solidFill>
                  <a:srgbClr val="212529"/>
                </a:solidFill>
                <a:effectLst/>
                <a:latin typeface="open sans" panose="020B0606030504020204" pitchFamily="34" charset="0"/>
              </a:rPr>
              <a:t> To handle all opened windows which are the </a:t>
            </a:r>
            <a:r>
              <a:rPr kumimoji="0" lang="en-US" altLang="en-US" sz="1200" b="1" i="1" u="none" strike="noStrike" cap="none" normalizeH="0" baseline="0" dirty="0">
                <a:ln>
                  <a:noFill/>
                </a:ln>
                <a:solidFill>
                  <a:srgbClr val="212529"/>
                </a:solidFill>
                <a:effectLst/>
                <a:latin typeface="open sans" panose="020B0606030504020204" pitchFamily="34" charset="0"/>
              </a:rPr>
              <a:t>child windows</a:t>
            </a:r>
            <a:r>
              <a:rPr kumimoji="0" lang="en-US" altLang="en-US" sz="1200" b="0" i="1" u="none" strike="noStrike" cap="none" normalizeH="0" baseline="0" dirty="0">
                <a:ln>
                  <a:noFill/>
                </a:ln>
                <a:solidFill>
                  <a:srgbClr val="212529"/>
                </a:solidFill>
                <a:effectLst/>
                <a:latin typeface="open sans" panose="020B0606030504020204" pitchFamily="34" charset="0"/>
              </a:rPr>
              <a:t> by web driver, we use </a:t>
            </a:r>
            <a:r>
              <a:rPr kumimoji="0" lang="en-US" altLang="en-US" sz="1200" b="0" i="1" u="none" strike="noStrike" cap="none" normalizeH="0" baseline="0" dirty="0" err="1">
                <a:ln>
                  <a:noFill/>
                </a:ln>
                <a:solidFill>
                  <a:srgbClr val="212529"/>
                </a:solidFill>
                <a:effectLst/>
                <a:latin typeface="open sans" panose="020B0606030504020204" pitchFamily="34" charset="0"/>
              </a:rPr>
              <a:t>driver.getWindowHandles</a:t>
            </a:r>
            <a:r>
              <a:rPr kumimoji="0" lang="en-US" altLang="en-US" sz="1200" b="0" i="1" u="none" strike="noStrike" cap="none" normalizeH="0" baseline="0" dirty="0">
                <a:ln>
                  <a:noFill/>
                </a:ln>
                <a:solidFill>
                  <a:srgbClr val="212529"/>
                </a:solidFill>
                <a:effectLst/>
                <a:latin typeface="open sans" panose="020B0606030504020204" pitchFamily="34" charset="0"/>
              </a:rPr>
              <a:t>( ); method. The windows store in a </a:t>
            </a:r>
            <a:r>
              <a:rPr kumimoji="0" lang="en-US" altLang="en-US" sz="1200" b="1" i="1" u="none" strike="noStrike" cap="none" normalizeH="0" baseline="0" dirty="0">
                <a:ln>
                  <a:noFill/>
                </a:ln>
                <a:solidFill>
                  <a:srgbClr val="212529"/>
                </a:solidFill>
                <a:effectLst/>
                <a:latin typeface="open sans" panose="020B0606030504020204" pitchFamily="34" charset="0"/>
              </a:rPr>
              <a:t>Set</a:t>
            </a:r>
            <a:r>
              <a:rPr kumimoji="0" lang="en-US" altLang="en-US" sz="1200" b="0" i="1" u="none" strike="noStrike" cap="none" normalizeH="0" baseline="0" dirty="0">
                <a:ln>
                  <a:noFill/>
                </a:ln>
                <a:solidFill>
                  <a:srgbClr val="212529"/>
                </a:solidFill>
                <a:effectLst/>
                <a:latin typeface="open sans" panose="020B0606030504020204" pitchFamily="34" charset="0"/>
              </a:rPr>
              <a:t> of String type and here we can see the transition from one window to another window in a web application. Its return type is </a:t>
            </a:r>
            <a:r>
              <a:rPr kumimoji="0" lang="en-US" altLang="en-US" sz="1200" b="1" i="1" u="none" strike="noStrike" cap="none" normalizeH="0" baseline="0" dirty="0">
                <a:ln>
                  <a:noFill/>
                </a:ln>
                <a:solidFill>
                  <a:srgbClr val="27579E"/>
                </a:solidFill>
                <a:effectLst/>
                <a:latin typeface="open sans" panose="020B0606030504020204" pitchFamily="34" charset="0"/>
                <a:hlinkClick r:id="rId6"/>
              </a:rPr>
              <a:t>Set</a:t>
            </a:r>
            <a:r>
              <a:rPr kumimoji="0" lang="en-US" altLang="en-US" sz="1200" b="0" i="1" u="none" strike="noStrike" cap="none" normalizeH="0" baseline="0" dirty="0">
                <a:ln>
                  <a:noFill/>
                </a:ln>
                <a:solidFill>
                  <a:srgbClr val="212529"/>
                </a:solidFill>
                <a:effectLst/>
                <a:latin typeface="open sans" panose="020B0606030504020204" pitchFamily="34" charset="0"/>
              </a:rPr>
              <a:t> </a:t>
            </a:r>
            <a:r>
              <a:rPr kumimoji="0" lang="en-US" altLang="en-US" sz="1000" b="1" i="1" u="none" strike="noStrike" cap="none" normalizeH="0" baseline="0" dirty="0">
                <a:ln>
                  <a:noFill/>
                </a:ln>
                <a:solidFill>
                  <a:srgbClr val="E83E8C"/>
                </a:solidFill>
                <a:effectLst/>
                <a:latin typeface="SFMono-Regular"/>
              </a:rPr>
              <a:t>&lt;String&gt;</a:t>
            </a:r>
            <a:r>
              <a:rPr kumimoji="0" lang="en-US" altLang="en-US" sz="1200" b="1" i="1" u="none" strike="noStrike" cap="none" normalizeH="0" baseline="0" dirty="0">
                <a:ln>
                  <a:noFill/>
                </a:ln>
                <a:solidFill>
                  <a:srgbClr val="212529"/>
                </a:solidFill>
                <a:effectLst/>
                <a:latin typeface="open sans" panose="020B0606030504020204" pitchFamily="34" charset="0"/>
              </a:rPr>
              <a:t>.</a:t>
            </a:r>
            <a:endParaRPr kumimoji="0" lang="en-US" altLang="en-US" sz="1200" b="0" i="0" u="none" strike="noStrike" cap="none" normalizeH="0" baseline="0" dirty="0">
              <a:ln>
                <a:noFill/>
              </a:ln>
              <a:solidFill>
                <a:srgbClr val="212529"/>
              </a:solidFill>
              <a:effectLst/>
              <a:latin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1" u="none" strike="noStrike" cap="none" normalizeH="0" baseline="0" dirty="0" err="1">
                <a:ln>
                  <a:noFill/>
                </a:ln>
                <a:solidFill>
                  <a:srgbClr val="212529"/>
                </a:solidFill>
                <a:effectLst/>
                <a:latin typeface="open sans" panose="020B0606030504020204" pitchFamily="34" charset="0"/>
              </a:rPr>
              <a:t>switchto</a:t>
            </a:r>
            <a:r>
              <a:rPr kumimoji="0" lang="en-US" altLang="en-US" sz="1200" b="1" i="1" u="none" strike="noStrike" cap="none" normalizeH="0" baseline="0" dirty="0">
                <a:ln>
                  <a:noFill/>
                </a:ln>
                <a:solidFill>
                  <a:srgbClr val="212529"/>
                </a:solidFill>
                <a:effectLst/>
                <a:latin typeface="open sans" panose="020B0606030504020204" pitchFamily="34" charset="0"/>
              </a:rPr>
              <a:t>():</a:t>
            </a:r>
            <a:r>
              <a:rPr kumimoji="0" lang="en-US" altLang="en-US" sz="1200" b="0" i="1" u="none" strike="noStrike" cap="none" normalizeH="0" baseline="0" dirty="0">
                <a:ln>
                  <a:noFill/>
                </a:ln>
                <a:solidFill>
                  <a:srgbClr val="212529"/>
                </a:solidFill>
                <a:effectLst/>
                <a:latin typeface="open sans" panose="020B0606030504020204" pitchFamily="34" charset="0"/>
              </a:rPr>
              <a:t> Using this method we perform switch operation within windows.</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200" i="1" dirty="0">
                <a:solidFill>
                  <a:srgbClr val="212529"/>
                </a:solidFill>
                <a:latin typeface="open sans" panose="020B0606030504020204" pitchFamily="34" charset="0"/>
              </a:rPr>
              <a:t>And also we </a:t>
            </a:r>
            <a:r>
              <a:rPr lang="en-US" altLang="en-US" sz="1200" b="1" i="1" dirty="0">
                <a:solidFill>
                  <a:srgbClr val="212529"/>
                </a:solidFill>
                <a:latin typeface="open sans" panose="020B0606030504020204" pitchFamily="34" charset="0"/>
              </a:rPr>
              <a:t>use Iterator interface </a:t>
            </a:r>
            <a:r>
              <a:rPr lang="en-US" altLang="en-US" sz="1200" i="1" dirty="0">
                <a:solidFill>
                  <a:srgbClr val="212529"/>
                </a:solidFill>
                <a:latin typeface="open sans" panose="020B0606030504020204" pitchFamily="34" charset="0"/>
              </a:rPr>
              <a:t>to iterator through multiple windows. </a:t>
            </a:r>
            <a:endParaRPr kumimoji="0" lang="en-US" altLang="en-US" sz="1200" b="0" i="0" u="none" strike="noStrike" cap="none" normalizeH="0" baseline="0" dirty="0">
              <a:ln>
                <a:noFill/>
              </a:ln>
              <a:solidFill>
                <a:srgbClr val="212529"/>
              </a:solidFill>
              <a:effectLst/>
              <a:latin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7079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7EC939-DC96-20C0-97C9-6B0EBEF07273}"/>
              </a:ext>
            </a:extLst>
          </p:cNvPr>
          <p:cNvSpPr>
            <a:spLocks noGrp="1"/>
          </p:cNvSpPr>
          <p:nvPr>
            <p:ph idx="1"/>
          </p:nvPr>
        </p:nvSpPr>
        <p:spPr>
          <a:xfrm>
            <a:off x="838200" y="390617"/>
            <a:ext cx="10515600" cy="5786346"/>
          </a:xfrm>
        </p:spPr>
        <p:txBody>
          <a:bodyPr>
            <a:normAutofit/>
          </a:bodyPr>
          <a:lstStyle/>
          <a:p>
            <a:pPr marL="0" indent="0" algn="ctr">
              <a:buNone/>
            </a:pPr>
            <a:r>
              <a:rPr lang="en-US" sz="2000" b="1" i="0" dirty="0">
                <a:solidFill>
                  <a:srgbClr val="4A4A4A"/>
                </a:solidFill>
                <a:effectLst/>
                <a:latin typeface="Arial" panose="020B0604020202020204" pitchFamily="34" charset="0"/>
                <a:cs typeface="Arial" panose="020B0604020202020204" pitchFamily="34" charset="0"/>
              </a:rPr>
              <a:t>What is Wait in Selenium?  </a:t>
            </a:r>
          </a:p>
          <a:p>
            <a:pPr marL="0" indent="0" algn="ctr">
              <a:buNone/>
            </a:pPr>
            <a:r>
              <a:rPr lang="en-US" sz="2000" b="1" dirty="0">
                <a:solidFill>
                  <a:srgbClr val="4A4A4A"/>
                </a:solidFill>
                <a:latin typeface="Arial" panose="020B0604020202020204" pitchFamily="34" charset="0"/>
                <a:cs typeface="Arial" panose="020B0604020202020204" pitchFamily="34" charset="0"/>
              </a:rPr>
              <a:t>&amp;</a:t>
            </a:r>
            <a:endParaRPr lang="en-US" sz="2000" b="1" i="0" dirty="0">
              <a:solidFill>
                <a:srgbClr val="4A4A4A"/>
              </a:solidFill>
              <a:effectLst/>
              <a:latin typeface="Arial" panose="020B0604020202020204" pitchFamily="34" charset="0"/>
              <a:cs typeface="Arial" panose="020B0604020202020204" pitchFamily="34" charset="0"/>
            </a:endParaRPr>
          </a:p>
          <a:p>
            <a:pPr marL="0" indent="0" algn="ctr">
              <a:buNone/>
            </a:pPr>
            <a:r>
              <a:rPr lang="en-US" sz="2000" b="1" i="0" dirty="0">
                <a:solidFill>
                  <a:srgbClr val="4A4A4A"/>
                </a:solidFill>
                <a:effectLst/>
                <a:latin typeface="Arial" panose="020B0604020202020204" pitchFamily="34" charset="0"/>
                <a:cs typeface="Arial" panose="020B0604020202020204" pitchFamily="34" charset="0"/>
              </a:rPr>
              <a:t>How to reso</a:t>
            </a:r>
            <a:r>
              <a:rPr lang="en-US" sz="2000" b="1" dirty="0">
                <a:solidFill>
                  <a:srgbClr val="4A4A4A"/>
                </a:solidFill>
                <a:latin typeface="Arial" panose="020B0604020202020204" pitchFamily="34" charset="0"/>
                <a:cs typeface="Arial" panose="020B0604020202020204" pitchFamily="34" charset="0"/>
              </a:rPr>
              <a:t>lve Synchronization issues in Selenium</a:t>
            </a:r>
          </a:p>
          <a:p>
            <a:pPr marL="0" indent="0" algn="ctr">
              <a:buNone/>
            </a:pPr>
            <a:endParaRPr lang="en-US" sz="2000" b="1" i="0" dirty="0">
              <a:solidFill>
                <a:srgbClr val="4A4A4A"/>
              </a:solidFill>
              <a:effectLst/>
              <a:latin typeface="Arial" panose="020B0604020202020204" pitchFamily="34" charset="0"/>
              <a:cs typeface="Arial" panose="020B0604020202020204" pitchFamily="34" charset="0"/>
            </a:endParaRPr>
          </a:p>
          <a:p>
            <a:r>
              <a:rPr lang="en-US" sz="1600" b="1" dirty="0">
                <a:solidFill>
                  <a:srgbClr val="212529"/>
                </a:solidFill>
                <a:effectLst/>
                <a:latin typeface="Arial" panose="020B0604020202020204" pitchFamily="34" charset="0"/>
                <a:cs typeface="Arial" panose="020B0604020202020204" pitchFamily="34" charset="0"/>
              </a:rPr>
              <a:t>Selenium Wait is just a set of commands that wait for a specified period of time before executing test scripts on the elements.</a:t>
            </a:r>
            <a:r>
              <a:rPr lang="en-US" sz="1600" b="0" dirty="0">
                <a:solidFill>
                  <a:srgbClr val="212529"/>
                </a:solidFill>
                <a:effectLst/>
                <a:latin typeface="Arial" panose="020B0604020202020204" pitchFamily="34" charset="0"/>
                <a:cs typeface="Arial" panose="020B0604020202020204" pitchFamily="34" charset="0"/>
              </a:rPr>
              <a:t> </a:t>
            </a:r>
          </a:p>
          <a:p>
            <a:r>
              <a:rPr lang="en-US" sz="1600" b="0" dirty="0">
                <a:solidFill>
                  <a:srgbClr val="212529"/>
                </a:solidFill>
                <a:effectLst/>
                <a:latin typeface="Arial" panose="020B0604020202020204" pitchFamily="34" charset="0"/>
                <a:cs typeface="Arial" panose="020B0604020202020204" pitchFamily="34" charset="0"/>
              </a:rPr>
              <a:t>When to wait and how long to wait depends on the written script and type of wait used. You may be waiting for an element to load or become visible, or you may want to wait till the complete page loads.</a:t>
            </a:r>
          </a:p>
          <a:p>
            <a:pPr marL="0" indent="0">
              <a:buNone/>
            </a:pPr>
            <a:endParaRPr lang="en-US" sz="1600" dirty="0">
              <a:solidFill>
                <a:srgbClr val="212529"/>
              </a:solidFill>
              <a:latin typeface="Arial" panose="020B0604020202020204" pitchFamily="34" charset="0"/>
              <a:cs typeface="Arial" panose="020B0604020202020204" pitchFamily="34" charset="0"/>
            </a:endParaRPr>
          </a:p>
          <a:p>
            <a:pPr marL="0" indent="0">
              <a:buNone/>
            </a:pPr>
            <a:r>
              <a:rPr lang="en-US" sz="1600" b="1" i="0" dirty="0">
                <a:solidFill>
                  <a:srgbClr val="4A4A4A"/>
                </a:solidFill>
                <a:effectLst/>
                <a:latin typeface="open sans" panose="020B0606030504020204" pitchFamily="34" charset="0"/>
              </a:rPr>
              <a:t>Types of Selenium Waits</a:t>
            </a:r>
          </a:p>
          <a:p>
            <a:pPr marL="0" indent="0">
              <a:buNone/>
            </a:pPr>
            <a:r>
              <a:rPr lang="en-US" sz="1600" b="0" i="0" dirty="0">
                <a:effectLst/>
                <a:latin typeface="Encode Sans"/>
              </a:rPr>
              <a:t>1-Implicit wait</a:t>
            </a:r>
          </a:p>
          <a:p>
            <a:pPr marL="0" indent="0">
              <a:buNone/>
            </a:pPr>
            <a:r>
              <a:rPr lang="en-US" sz="1600" b="0" i="0" dirty="0">
                <a:effectLst/>
                <a:latin typeface="Encode Sans"/>
              </a:rPr>
              <a:t>2-Explicit wait</a:t>
            </a:r>
          </a:p>
          <a:p>
            <a:pPr marL="0" indent="0">
              <a:buNone/>
            </a:pPr>
            <a:r>
              <a:rPr lang="en-US" sz="1600" b="0" i="0" dirty="0">
                <a:effectLst/>
                <a:latin typeface="Encode Sans"/>
              </a:rPr>
              <a:t>3-FluentWait</a:t>
            </a:r>
          </a:p>
          <a:p>
            <a:pPr marL="0" indent="0">
              <a:buNone/>
            </a:pPr>
            <a:r>
              <a:rPr lang="en-US" sz="1600" b="0" i="0" dirty="0">
                <a:solidFill>
                  <a:srgbClr val="212529"/>
                </a:solidFill>
                <a:effectLst/>
                <a:latin typeface="open sans" panose="020B0606030504020204" pitchFamily="34" charset="0"/>
              </a:rPr>
              <a:t>Three of these sections have their own relevance and use cases under which they are preferred by a tester in automation testing.</a:t>
            </a:r>
          </a:p>
          <a:p>
            <a:pPr marL="0" indent="0">
              <a:buNone/>
            </a:pPr>
            <a:endParaRPr lang="en-US" sz="1600" b="0" dirty="0">
              <a:solidFill>
                <a:srgbClr val="212529"/>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502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FAA040-176C-1C25-FE04-CBA82C3B202B}"/>
              </a:ext>
            </a:extLst>
          </p:cNvPr>
          <p:cNvSpPr>
            <a:spLocks noGrp="1"/>
          </p:cNvSpPr>
          <p:nvPr>
            <p:ph idx="1"/>
          </p:nvPr>
        </p:nvSpPr>
        <p:spPr>
          <a:xfrm>
            <a:off x="838200" y="328473"/>
            <a:ext cx="10515600" cy="6026043"/>
          </a:xfrm>
        </p:spPr>
        <p:txBody>
          <a:bodyPr>
            <a:normAutofit/>
          </a:bodyPr>
          <a:lstStyle/>
          <a:p>
            <a:pPr marL="0" indent="0" algn="ctr">
              <a:buNone/>
            </a:pPr>
            <a:r>
              <a:rPr lang="en-US" sz="2000" b="1" i="0" dirty="0">
                <a:effectLst/>
                <a:latin typeface="open sans" panose="020B0606030504020204" pitchFamily="34" charset="0"/>
              </a:rPr>
              <a:t>Implicit wait in Selenium</a:t>
            </a:r>
          </a:p>
          <a:p>
            <a:pPr algn="l"/>
            <a:r>
              <a:rPr lang="en-US" sz="1400" b="0" i="0" dirty="0">
                <a:effectLst/>
                <a:latin typeface="open sans" panose="020B0606030504020204" pitchFamily="34" charset="0"/>
              </a:rPr>
              <a:t>An implicit wait is a </a:t>
            </a:r>
            <a:r>
              <a:rPr lang="en-US" sz="1400" dirty="0">
                <a:latin typeface="open sans" panose="020B0606030504020204" pitchFamily="34" charset="0"/>
              </a:rPr>
              <a:t>global wait</a:t>
            </a:r>
            <a:r>
              <a:rPr lang="en-US" sz="1400" b="0" i="0" dirty="0">
                <a:effectLst/>
                <a:latin typeface="open sans" panose="020B0606030504020204" pitchFamily="34" charset="0"/>
              </a:rPr>
              <a:t>, </a:t>
            </a:r>
            <a:r>
              <a:rPr lang="en-US" sz="1400" b="1" i="1" dirty="0">
                <a:effectLst/>
                <a:latin typeface="open sans" panose="020B0606030504020204" pitchFamily="34" charset="0"/>
              </a:rPr>
              <a:t>it is applied to all the web elements on the web page.</a:t>
            </a:r>
            <a:endParaRPr lang="en-US" sz="1400" b="0" i="0" dirty="0">
              <a:effectLst/>
              <a:latin typeface="open sans" panose="020B0606030504020204" pitchFamily="34" charset="0"/>
            </a:endParaRPr>
          </a:p>
          <a:p>
            <a:pPr algn="l"/>
            <a:r>
              <a:rPr lang="en-US" sz="1400" b="0" i="0" dirty="0">
                <a:effectLst/>
                <a:latin typeface="open sans" panose="020B0606030504020204" pitchFamily="34" charset="0"/>
              </a:rPr>
              <a:t>This means that we can tell Selenium that we would like it to wait for a certain amount of time before throwing an </a:t>
            </a:r>
            <a:r>
              <a:rPr lang="en-US" sz="1400" b="1" i="1" dirty="0">
                <a:effectLst/>
                <a:latin typeface="open sans" panose="020B0606030504020204" pitchFamily="34" charset="0"/>
              </a:rPr>
              <a:t>exception</a:t>
            </a:r>
            <a:r>
              <a:rPr lang="en-US" sz="1400" b="0" i="0" dirty="0">
                <a:effectLst/>
                <a:latin typeface="open sans" panose="020B0606030504020204" pitchFamily="34" charset="0"/>
              </a:rPr>
              <a:t> that it cannot find the element on the page or the page is not loaded or the </a:t>
            </a:r>
            <a:r>
              <a:rPr lang="en-US" sz="1400" b="0" i="0" dirty="0" err="1">
                <a:effectLst/>
                <a:latin typeface="open sans" panose="020B0606030504020204" pitchFamily="34" charset="0"/>
              </a:rPr>
              <a:t>javascript</a:t>
            </a:r>
            <a:r>
              <a:rPr lang="en-US" sz="1400" b="0" i="0" dirty="0">
                <a:effectLst/>
                <a:latin typeface="open sans" panose="020B0606030504020204" pitchFamily="34" charset="0"/>
              </a:rPr>
              <a:t> execution is not finished.</a:t>
            </a:r>
          </a:p>
          <a:p>
            <a:pPr marL="0" indent="0" algn="l">
              <a:buNone/>
            </a:pPr>
            <a:r>
              <a:rPr lang="en-US" sz="1400" b="0" i="0" dirty="0">
                <a:effectLst/>
                <a:latin typeface="open sans" panose="020B0606030504020204" pitchFamily="34" charset="0"/>
              </a:rPr>
              <a:t>     Also, important to note that once set,  Implicit Wait stays in place for the entire duration for which the browser is open.</a:t>
            </a:r>
          </a:p>
          <a:p>
            <a:pPr marL="0" indent="0">
              <a:buNone/>
            </a:pPr>
            <a:r>
              <a:rPr lang="en-US" sz="1400" b="0" i="0" dirty="0">
                <a:effectLst/>
                <a:latin typeface="open sans" panose="020B0606030504020204" pitchFamily="34" charset="0"/>
              </a:rPr>
              <a:t>We can apply implicit wait through </a:t>
            </a:r>
            <a:r>
              <a:rPr lang="en-US" sz="1400" b="1" i="0" dirty="0">
                <a:effectLst/>
                <a:latin typeface="DejaVu Sans"/>
              </a:rPr>
              <a:t>Interface </a:t>
            </a:r>
            <a:r>
              <a:rPr lang="en-US" sz="1400" b="1" i="0" dirty="0" err="1">
                <a:effectLst/>
                <a:latin typeface="DejaVu Sans"/>
              </a:rPr>
              <a:t>WebDriver.Timeouts</a:t>
            </a:r>
            <a:r>
              <a:rPr lang="en-US" sz="1400" b="1" i="0" dirty="0">
                <a:effectLst/>
                <a:latin typeface="DejaVu Sans"/>
              </a:rPr>
              <a:t> methods: </a:t>
            </a:r>
            <a:endParaRPr lang="en-US" sz="1400" b="0" i="0" dirty="0">
              <a:effectLst/>
              <a:latin typeface="open sans" panose="020B0606030504020204" pitchFamily="34" charset="0"/>
            </a:endParaRPr>
          </a:p>
          <a:p>
            <a:pPr marL="0" indent="0" algn="l">
              <a:buNone/>
            </a:pPr>
            <a:r>
              <a:rPr lang="en-US" sz="1400" b="0" i="1" dirty="0" err="1">
                <a:effectLst/>
                <a:latin typeface="open sans" panose="020B0606030504020204" pitchFamily="34" charset="0"/>
              </a:rPr>
              <a:t>implicitlyWait</a:t>
            </a:r>
            <a:r>
              <a:rPr lang="en-US" sz="1400" b="0" i="1" dirty="0">
                <a:effectLst/>
                <a:latin typeface="open sans" panose="020B0606030504020204" pitchFamily="34" charset="0"/>
              </a:rPr>
              <a:t>()</a:t>
            </a:r>
            <a:endParaRPr lang="en-US" sz="1400" b="0" i="0" dirty="0">
              <a:effectLst/>
              <a:latin typeface="open sans" panose="020B0606030504020204" pitchFamily="34" charset="0"/>
            </a:endParaRPr>
          </a:p>
          <a:p>
            <a:pPr marL="0" indent="0" algn="l">
              <a:buNone/>
            </a:pPr>
            <a:r>
              <a:rPr lang="en-US" sz="1400" b="0" i="1" dirty="0" err="1">
                <a:effectLst/>
                <a:latin typeface="open sans" panose="020B0606030504020204" pitchFamily="34" charset="0"/>
              </a:rPr>
              <a:t>pageLoadTimeout</a:t>
            </a:r>
            <a:r>
              <a:rPr lang="en-US" sz="1400" b="0" i="1" dirty="0">
                <a:effectLst/>
                <a:latin typeface="open sans" panose="020B0606030504020204" pitchFamily="34" charset="0"/>
              </a:rPr>
              <a:t>()</a:t>
            </a:r>
            <a:endParaRPr lang="en-US" sz="1400" b="0" i="0" dirty="0">
              <a:effectLst/>
              <a:latin typeface="open sans" panose="020B0606030504020204" pitchFamily="34" charset="0"/>
            </a:endParaRPr>
          </a:p>
          <a:p>
            <a:r>
              <a:rPr lang="en-US" sz="1400" b="0" i="0" dirty="0" err="1">
                <a:effectLst/>
                <a:latin typeface="DejaVu Serif"/>
              </a:rPr>
              <a:t>ImplicitlyWait</a:t>
            </a:r>
            <a:r>
              <a:rPr lang="en-US" sz="1400" b="0" i="0" dirty="0">
                <a:effectLst/>
                <a:latin typeface="DejaVu Serif"/>
              </a:rPr>
              <a:t>(): Specifies the amount of time the driver should wait when searching for an element if it is not immediately present.</a:t>
            </a:r>
          </a:p>
          <a:p>
            <a:endParaRPr lang="en-US" sz="1400" dirty="0">
              <a:latin typeface="DejaVu Serif"/>
            </a:endParaRPr>
          </a:p>
          <a:p>
            <a:endParaRPr lang="en-US" sz="1400" dirty="0">
              <a:latin typeface="DejaVu Serif"/>
            </a:endParaRPr>
          </a:p>
          <a:p>
            <a:r>
              <a:rPr lang="en-US" sz="1400" dirty="0" err="1">
                <a:latin typeface="DejaVu Serif"/>
              </a:rPr>
              <a:t>PageLoadTimeout</a:t>
            </a:r>
            <a:r>
              <a:rPr lang="en-US" sz="1400" dirty="0">
                <a:latin typeface="DejaVu Serif"/>
              </a:rPr>
              <a:t>(): specifies the amount of time that the driver should waif for the page </a:t>
            </a:r>
            <a:r>
              <a:rPr lang="en-US" sz="1400">
                <a:latin typeface="DejaVu Serif"/>
              </a:rPr>
              <a:t>to load. </a:t>
            </a:r>
            <a:endParaRPr lang="en-US" sz="1400" dirty="0"/>
          </a:p>
        </p:txBody>
      </p:sp>
      <p:pic>
        <p:nvPicPr>
          <p:cNvPr id="5" name="Picture 4">
            <a:extLst>
              <a:ext uri="{FF2B5EF4-FFF2-40B4-BE49-F238E27FC236}">
                <a16:creationId xmlns:a16="http://schemas.microsoft.com/office/drawing/2014/main" id="{F2DA1793-DE01-5006-28A0-C91CC093ACDD}"/>
              </a:ext>
            </a:extLst>
          </p:cNvPr>
          <p:cNvPicPr>
            <a:picLocks noChangeAspect="1"/>
          </p:cNvPicPr>
          <p:nvPr/>
        </p:nvPicPr>
        <p:blipFill>
          <a:blip r:embed="rId2"/>
          <a:stretch>
            <a:fillRect/>
          </a:stretch>
        </p:blipFill>
        <p:spPr>
          <a:xfrm>
            <a:off x="1067620" y="3432490"/>
            <a:ext cx="6629975" cy="396274"/>
          </a:xfrm>
          <a:prstGeom prst="rect">
            <a:avLst/>
          </a:prstGeom>
        </p:spPr>
      </p:pic>
      <p:pic>
        <p:nvPicPr>
          <p:cNvPr id="7" name="Picture 6">
            <a:extLst>
              <a:ext uri="{FF2B5EF4-FFF2-40B4-BE49-F238E27FC236}">
                <a16:creationId xmlns:a16="http://schemas.microsoft.com/office/drawing/2014/main" id="{10F2BC1E-8DAD-A3E1-70F7-0B1322C039BA}"/>
              </a:ext>
            </a:extLst>
          </p:cNvPr>
          <p:cNvPicPr>
            <a:picLocks noChangeAspect="1"/>
          </p:cNvPicPr>
          <p:nvPr/>
        </p:nvPicPr>
        <p:blipFill>
          <a:blip r:embed="rId3"/>
          <a:stretch>
            <a:fillRect/>
          </a:stretch>
        </p:blipFill>
        <p:spPr>
          <a:xfrm>
            <a:off x="1002845" y="4362097"/>
            <a:ext cx="6759526" cy="320068"/>
          </a:xfrm>
          <a:prstGeom prst="rect">
            <a:avLst/>
          </a:prstGeom>
        </p:spPr>
      </p:pic>
    </p:spTree>
    <p:extLst>
      <p:ext uri="{BB962C8B-B14F-4D97-AF65-F5344CB8AC3E}">
        <p14:creationId xmlns:p14="http://schemas.microsoft.com/office/powerpoint/2010/main" val="186302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9A74EC6-B65D-2901-3E53-A9024B1B3919}"/>
              </a:ext>
            </a:extLst>
          </p:cNvPr>
          <p:cNvPicPr>
            <a:picLocks noGrp="1" noChangeAspect="1"/>
          </p:cNvPicPr>
          <p:nvPr>
            <p:ph idx="1"/>
          </p:nvPr>
        </p:nvPicPr>
        <p:blipFill>
          <a:blip r:embed="rId2"/>
          <a:stretch>
            <a:fillRect/>
          </a:stretch>
        </p:blipFill>
        <p:spPr>
          <a:xfrm>
            <a:off x="485192" y="4075236"/>
            <a:ext cx="7795814" cy="1890401"/>
          </a:xfrm>
        </p:spPr>
      </p:pic>
      <p:sp>
        <p:nvSpPr>
          <p:cNvPr id="8" name="TextBox 7">
            <a:extLst>
              <a:ext uri="{FF2B5EF4-FFF2-40B4-BE49-F238E27FC236}">
                <a16:creationId xmlns:a16="http://schemas.microsoft.com/office/drawing/2014/main" id="{85999E2B-406F-AFE2-B35B-9FC0B8FD9E88}"/>
              </a:ext>
            </a:extLst>
          </p:cNvPr>
          <p:cNvSpPr txBox="1"/>
          <p:nvPr/>
        </p:nvSpPr>
        <p:spPr>
          <a:xfrm>
            <a:off x="485192" y="725957"/>
            <a:ext cx="11131420" cy="3354765"/>
          </a:xfrm>
          <a:prstGeom prst="rect">
            <a:avLst/>
          </a:prstGeom>
          <a:noFill/>
        </p:spPr>
        <p:txBody>
          <a:bodyPr wrap="square">
            <a:spAutoFit/>
          </a:bodyPr>
          <a:lstStyle/>
          <a:p>
            <a:pPr algn="ctr"/>
            <a:r>
              <a:rPr lang="en-US" sz="2400" b="1" i="0" dirty="0">
                <a:effectLst/>
                <a:latin typeface="Encode Sans"/>
              </a:rPr>
              <a:t>Explicit Wait in Selenium</a:t>
            </a:r>
          </a:p>
          <a:p>
            <a:pPr algn="l"/>
            <a:endParaRPr lang="en-US" sz="2400" b="1" i="0" dirty="0">
              <a:effectLst/>
              <a:latin typeface="Encode Sans"/>
            </a:endParaRPr>
          </a:p>
          <a:p>
            <a:pPr algn="l"/>
            <a:r>
              <a:rPr lang="en-US" sz="2000" b="1" i="0" dirty="0">
                <a:effectLst/>
                <a:latin typeface="Encode Sans"/>
              </a:rPr>
              <a:t>Explicit Wait</a:t>
            </a:r>
            <a:r>
              <a:rPr lang="en-US" b="0" i="0" dirty="0">
                <a:effectLst/>
                <a:latin typeface="Encode Sans"/>
              </a:rPr>
              <a:t>: This wait is used to allow your code to halt program execution, or freeze the thread, until the </a:t>
            </a:r>
            <a:r>
              <a:rPr lang="en-US" b="0" i="1" dirty="0">
                <a:effectLst/>
                <a:latin typeface="Encode Sans"/>
              </a:rPr>
              <a:t>condition</a:t>
            </a:r>
            <a:r>
              <a:rPr lang="en-US" b="0" i="0" dirty="0">
                <a:effectLst/>
                <a:latin typeface="Encode Sans"/>
              </a:rPr>
              <a:t> you pass it resolves.</a:t>
            </a:r>
          </a:p>
          <a:p>
            <a:pPr algn="l"/>
            <a:r>
              <a:rPr lang="en-US" b="0" i="0" dirty="0">
                <a:effectLst/>
                <a:latin typeface="Encode Sans"/>
              </a:rPr>
              <a:t> The condition is called with a certain frequency until the timeout of the wait is elapsed. This means that for as long as the condition returns a false value, it will keep trying and waiting.</a:t>
            </a:r>
          </a:p>
          <a:p>
            <a:pPr algn="l"/>
            <a:r>
              <a:rPr lang="en-US" b="0" i="0" dirty="0">
                <a:effectLst/>
                <a:latin typeface="Encode Sans"/>
              </a:rPr>
              <a:t>Since explicit waits allow you to wait for a condition to occur, they make a good fit for </a:t>
            </a:r>
            <a:r>
              <a:rPr lang="en-US" b="0" i="0" dirty="0" err="1">
                <a:effectLst/>
                <a:latin typeface="Encode Sans"/>
              </a:rPr>
              <a:t>synchronising</a:t>
            </a:r>
            <a:r>
              <a:rPr lang="en-US" b="0" i="0" dirty="0">
                <a:effectLst/>
                <a:latin typeface="Encode Sans"/>
              </a:rPr>
              <a:t> the state between the browser and its DOM, and your WebDriver script.</a:t>
            </a:r>
          </a:p>
          <a:p>
            <a:pPr algn="l"/>
            <a:endParaRPr lang="en-US" b="0" i="0" dirty="0">
              <a:effectLst/>
              <a:latin typeface="Encode Sans"/>
            </a:endParaRPr>
          </a:p>
          <a:p>
            <a:pPr algn="l"/>
            <a:r>
              <a:rPr lang="en-US" dirty="0">
                <a:latin typeface="Encode Sans"/>
              </a:rPr>
              <a:t>We use </a:t>
            </a:r>
            <a:r>
              <a:rPr lang="en-US" dirty="0" err="1">
                <a:latin typeface="Encode Sans"/>
              </a:rPr>
              <a:t>WebDriverWait</a:t>
            </a:r>
            <a:r>
              <a:rPr lang="en-US" dirty="0">
                <a:latin typeface="Encode Sans"/>
              </a:rPr>
              <a:t> class in selenium for using explicit waits. </a:t>
            </a:r>
            <a:endParaRPr lang="en-US" b="1" i="0" dirty="0">
              <a:effectLst/>
              <a:latin typeface="DejaVu Sans"/>
            </a:endParaRPr>
          </a:p>
          <a:p>
            <a:pPr algn="l"/>
            <a:endParaRPr lang="en-US" b="0" i="0" dirty="0">
              <a:solidFill>
                <a:srgbClr val="6F757A"/>
              </a:solidFill>
              <a:effectLst/>
              <a:latin typeface="Encode Sans"/>
            </a:endParaRPr>
          </a:p>
        </p:txBody>
      </p:sp>
    </p:spTree>
    <p:extLst>
      <p:ext uri="{BB962C8B-B14F-4D97-AF65-F5344CB8AC3E}">
        <p14:creationId xmlns:p14="http://schemas.microsoft.com/office/powerpoint/2010/main" val="465497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F8943A4-4A29-D6E7-0CAD-ACB02CBCE04B}"/>
              </a:ext>
            </a:extLst>
          </p:cNvPr>
          <p:cNvPicPr>
            <a:picLocks noGrp="1" noChangeAspect="1"/>
          </p:cNvPicPr>
          <p:nvPr>
            <p:ph idx="1"/>
          </p:nvPr>
        </p:nvPicPr>
        <p:blipFill>
          <a:blip r:embed="rId2"/>
          <a:stretch>
            <a:fillRect/>
          </a:stretch>
        </p:blipFill>
        <p:spPr>
          <a:xfrm>
            <a:off x="603352" y="4196168"/>
            <a:ext cx="8913510" cy="2183747"/>
          </a:xfrm>
        </p:spPr>
      </p:pic>
      <p:sp>
        <p:nvSpPr>
          <p:cNvPr id="7" name="TextBox 6">
            <a:extLst>
              <a:ext uri="{FF2B5EF4-FFF2-40B4-BE49-F238E27FC236}">
                <a16:creationId xmlns:a16="http://schemas.microsoft.com/office/drawing/2014/main" id="{74D6A1F6-D8FD-5B46-2F25-26297A1EE5CE}"/>
              </a:ext>
            </a:extLst>
          </p:cNvPr>
          <p:cNvSpPr txBox="1"/>
          <p:nvPr/>
        </p:nvSpPr>
        <p:spPr>
          <a:xfrm>
            <a:off x="535620" y="478085"/>
            <a:ext cx="10969840" cy="2185214"/>
          </a:xfrm>
          <a:prstGeom prst="rect">
            <a:avLst/>
          </a:prstGeom>
          <a:noFill/>
        </p:spPr>
        <p:txBody>
          <a:bodyPr wrap="square">
            <a:spAutoFit/>
          </a:bodyPr>
          <a:lstStyle/>
          <a:p>
            <a:pPr algn="ctr"/>
            <a:r>
              <a:rPr lang="en-US" sz="2800" b="1" dirty="0">
                <a:solidFill>
                  <a:srgbClr val="4A4A4A"/>
                </a:solidFill>
                <a:effectLst/>
                <a:latin typeface="open sans" panose="020B0606030504020204" pitchFamily="34" charset="0"/>
              </a:rPr>
              <a:t>Fluent wait in Selenium</a:t>
            </a:r>
          </a:p>
          <a:p>
            <a:pPr algn="l"/>
            <a:r>
              <a:rPr lang="en-US" b="0" i="0" dirty="0">
                <a:solidFill>
                  <a:srgbClr val="212529"/>
                </a:solidFill>
                <a:effectLst/>
                <a:latin typeface="open sans" panose="020B0606030504020204" pitchFamily="34" charset="0"/>
              </a:rPr>
              <a:t>The fluent wait is similar to explicit wait in Selenium with one additional argument of frequency </a:t>
            </a:r>
            <a:r>
              <a:rPr lang="en-US" b="0" i="1" dirty="0">
                <a:solidFill>
                  <a:srgbClr val="212529"/>
                </a:solidFill>
                <a:effectLst/>
                <a:latin typeface="open sans" panose="020B0606030504020204" pitchFamily="34" charset="0"/>
              </a:rPr>
              <a:t>(also known as polling time).</a:t>
            </a:r>
            <a:r>
              <a:rPr lang="en-US" b="0" i="0" dirty="0">
                <a:solidFill>
                  <a:srgbClr val="212529"/>
                </a:solidFill>
                <a:effectLst/>
                <a:latin typeface="open sans" panose="020B0606030504020204" pitchFamily="34" charset="0"/>
              </a:rPr>
              <a:t> </a:t>
            </a:r>
          </a:p>
          <a:p>
            <a:pPr algn="l"/>
            <a:r>
              <a:rPr lang="en-US" b="0" i="0" dirty="0">
                <a:solidFill>
                  <a:srgbClr val="212529"/>
                </a:solidFill>
                <a:effectLst/>
                <a:latin typeface="open sans" panose="020B0606030504020204" pitchFamily="34" charset="0"/>
              </a:rPr>
              <a:t>The frequency number tells the WebDriver to keep checking for the element at regular intervals and wait till the maximum of </a:t>
            </a:r>
            <a:r>
              <a:rPr lang="en-US" b="1" i="1" dirty="0">
                <a:solidFill>
                  <a:srgbClr val="212529"/>
                </a:solidFill>
                <a:effectLst/>
                <a:latin typeface="open sans" panose="020B0606030504020204" pitchFamily="34" charset="0"/>
              </a:rPr>
              <a:t>"</a:t>
            </a:r>
            <a:r>
              <a:rPr lang="en-US" b="1" i="1" dirty="0" err="1">
                <a:solidFill>
                  <a:srgbClr val="212529"/>
                </a:solidFill>
                <a:effectLst/>
                <a:latin typeface="open sans" panose="020B0606030504020204" pitchFamily="34" charset="0"/>
              </a:rPr>
              <a:t>Duration.ofSeconds</a:t>
            </a:r>
            <a:r>
              <a:rPr lang="en-US" b="1" i="1" dirty="0">
                <a:solidFill>
                  <a:srgbClr val="212529"/>
                </a:solidFill>
                <a:effectLst/>
                <a:latin typeface="open sans" panose="020B0606030504020204" pitchFamily="34" charset="0"/>
              </a:rPr>
              <a:t>"</a:t>
            </a:r>
            <a:r>
              <a:rPr lang="en-US" b="0" i="0" dirty="0">
                <a:solidFill>
                  <a:srgbClr val="212529"/>
                </a:solidFill>
                <a:effectLst/>
                <a:latin typeface="open sans" panose="020B0606030504020204" pitchFamily="34" charset="0"/>
              </a:rPr>
              <a:t>. </a:t>
            </a:r>
          </a:p>
          <a:p>
            <a:pPr algn="l"/>
            <a:r>
              <a:rPr lang="en-US" b="0" i="0" dirty="0">
                <a:solidFill>
                  <a:srgbClr val="212529"/>
                </a:solidFill>
                <a:effectLst/>
                <a:latin typeface="open sans" panose="020B0606030504020204" pitchFamily="34" charset="0"/>
              </a:rPr>
              <a:t>This saves execution time. If the element becomes available earlier, we can proceed with our execution and finish quickly.</a:t>
            </a:r>
          </a:p>
        </p:txBody>
      </p:sp>
      <p:sp>
        <p:nvSpPr>
          <p:cNvPr id="9" name="TextBox 8">
            <a:extLst>
              <a:ext uri="{FF2B5EF4-FFF2-40B4-BE49-F238E27FC236}">
                <a16:creationId xmlns:a16="http://schemas.microsoft.com/office/drawing/2014/main" id="{16C6546D-E66C-E3DE-5182-2D7018B93224}"/>
              </a:ext>
            </a:extLst>
          </p:cNvPr>
          <p:cNvSpPr txBox="1"/>
          <p:nvPr/>
        </p:nvSpPr>
        <p:spPr>
          <a:xfrm>
            <a:off x="473476" y="2828835"/>
            <a:ext cx="11449234" cy="1200329"/>
          </a:xfrm>
          <a:prstGeom prst="rect">
            <a:avLst/>
          </a:prstGeom>
          <a:noFill/>
        </p:spPr>
        <p:txBody>
          <a:bodyPr wrap="square">
            <a:spAutoFit/>
          </a:bodyPr>
          <a:lstStyle/>
          <a:p>
            <a:r>
              <a:rPr lang="en-US" b="1" i="1" dirty="0" err="1">
                <a:solidFill>
                  <a:srgbClr val="212529"/>
                </a:solidFill>
                <a:effectLst/>
                <a:latin typeface="open sans" panose="020B0606030504020204" pitchFamily="34" charset="0"/>
              </a:rPr>
              <a:t>FluentWait</a:t>
            </a:r>
            <a:r>
              <a:rPr lang="en-US" b="1" i="1" dirty="0">
                <a:solidFill>
                  <a:srgbClr val="212529"/>
                </a:solidFill>
                <a:effectLst/>
                <a:latin typeface="open sans" panose="020B0606030504020204" pitchFamily="34" charset="0"/>
              </a:rPr>
              <a:t> in Selenium is an important class when we are dealing with AJAX elements.</a:t>
            </a:r>
            <a:r>
              <a:rPr lang="en-US" b="0" i="0" dirty="0">
                <a:solidFill>
                  <a:srgbClr val="212529"/>
                </a:solidFill>
                <a:effectLst/>
                <a:latin typeface="open sans" panose="020B0606030504020204" pitchFamily="34" charset="0"/>
              </a:rPr>
              <a:t> When a user is exploring the website on a slower network, these elements may take more time to load than what they would have taken in lab testing. To play safe, </a:t>
            </a:r>
            <a:r>
              <a:rPr lang="en-US" b="0" i="0" dirty="0" err="1">
                <a:solidFill>
                  <a:srgbClr val="212529"/>
                </a:solidFill>
                <a:effectLst/>
                <a:latin typeface="open sans" panose="020B0606030504020204" pitchFamily="34" charset="0"/>
              </a:rPr>
              <a:t>FluentWait</a:t>
            </a:r>
            <a:r>
              <a:rPr lang="en-US" b="0" i="0" dirty="0">
                <a:solidFill>
                  <a:srgbClr val="212529"/>
                </a:solidFill>
                <a:effectLst/>
                <a:latin typeface="open sans" panose="020B0606030504020204" pitchFamily="34" charset="0"/>
              </a:rPr>
              <a:t> helps us mimic such scenarios and produce the best quality web application.</a:t>
            </a:r>
            <a:endParaRPr lang="en-US" dirty="0"/>
          </a:p>
        </p:txBody>
      </p:sp>
    </p:spTree>
    <p:extLst>
      <p:ext uri="{BB962C8B-B14F-4D97-AF65-F5344CB8AC3E}">
        <p14:creationId xmlns:p14="http://schemas.microsoft.com/office/powerpoint/2010/main" val="2759544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2775</TotalTime>
  <Words>1880</Words>
  <Application>Microsoft Office PowerPoint</Application>
  <PresentationFormat>Widescreen</PresentationFormat>
  <Paragraphs>156</Paragraphs>
  <Slides>11</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11</vt:i4>
      </vt:variant>
    </vt:vector>
  </HeadingPairs>
  <TitlesOfParts>
    <vt:vector size="27" baseType="lpstr">
      <vt:lpstr>-apple-system</vt:lpstr>
      <vt:lpstr>Arial</vt:lpstr>
      <vt:lpstr>barlow-medium</vt:lpstr>
      <vt:lpstr>Calibri</vt:lpstr>
      <vt:lpstr>Calibri Light</vt:lpstr>
      <vt:lpstr>Consolas</vt:lpstr>
      <vt:lpstr>DejaVu Sans</vt:lpstr>
      <vt:lpstr>DejaVu Serif</vt:lpstr>
      <vt:lpstr>Encode Sans</vt:lpstr>
      <vt:lpstr>inherit</vt:lpstr>
      <vt:lpstr>Nunito</vt:lpstr>
      <vt:lpstr>open sans</vt:lpstr>
      <vt:lpstr>Roboto</vt:lpstr>
      <vt:lpstr>SFMono-Regular</vt:lpstr>
      <vt:lpstr>var(--bs-font-monospace)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Sayed Sadat</dc:creator>
  <cp:lastModifiedBy>Sayed Sadat</cp:lastModifiedBy>
  <cp:revision>21</cp:revision>
  <dcterms:created xsi:type="dcterms:W3CDTF">2023-07-09T18:06:51Z</dcterms:created>
  <dcterms:modified xsi:type="dcterms:W3CDTF">2023-07-19T23:30:02Z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8f7843b-9da5-4554-9252-08a55fc495c1_Enabled">
    <vt:lpwstr>true</vt:lpwstr>
  </property>
  <property fmtid="{D5CDD505-2E9C-101B-9397-08002B2CF9AE}" pid="3" name="MSIP_Label_28f7843b-9da5-4554-9252-08a55fc495c1_SetDate">
    <vt:lpwstr>2023-07-09T19:04:12Z</vt:lpwstr>
  </property>
  <property fmtid="{D5CDD505-2E9C-101B-9397-08002B2CF9AE}" pid="4" name="MSIP_Label_28f7843b-9da5-4554-9252-08a55fc495c1_Method">
    <vt:lpwstr>Standard</vt:lpwstr>
  </property>
  <property fmtid="{D5CDD505-2E9C-101B-9397-08002B2CF9AE}" pid="5" name="MSIP_Label_28f7843b-9da5-4554-9252-08a55fc495c1_Name">
    <vt:lpwstr>Public</vt:lpwstr>
  </property>
  <property fmtid="{D5CDD505-2E9C-101B-9397-08002B2CF9AE}" pid="6" name="MSIP_Label_28f7843b-9da5-4554-9252-08a55fc495c1_SiteId">
    <vt:lpwstr>07df114f-9900-4691-85ce-623959269882</vt:lpwstr>
  </property>
  <property fmtid="{D5CDD505-2E9C-101B-9397-08002B2CF9AE}" pid="7" name="MSIP_Label_28f7843b-9da5-4554-9252-08a55fc495c1_ActionId">
    <vt:lpwstr>485d81e5-4641-4c0f-9ff0-ccfce7b2a8c2</vt:lpwstr>
  </property>
  <property fmtid="{D5CDD505-2E9C-101B-9397-08002B2CF9AE}" pid="8" name="MSIP_Label_28f7843b-9da5-4554-9252-08a55fc495c1_ContentBits">
    <vt:lpwstr>0</vt:lpwstr>
  </property>
</Properties>
</file>