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sldIdLst>
    <p:sldId id="256" r:id="rId2"/>
    <p:sldId id="380" r:id="rId3"/>
    <p:sldId id="382" r:id="rId4"/>
    <p:sldId id="386" r:id="rId5"/>
    <p:sldId id="407" r:id="rId6"/>
    <p:sldId id="413" r:id="rId7"/>
    <p:sldId id="417" r:id="rId8"/>
    <p:sldId id="426" r:id="rId9"/>
    <p:sldId id="383" r:id="rId10"/>
    <p:sldId id="418" r:id="rId11"/>
    <p:sldId id="427" r:id="rId12"/>
    <p:sldId id="428" r:id="rId13"/>
    <p:sldId id="429" r:id="rId14"/>
    <p:sldId id="430" r:id="rId15"/>
    <p:sldId id="43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FFFF"/>
    <a:srgbClr val="F4979D"/>
    <a:srgbClr val="AAE7F0"/>
    <a:srgbClr val="0091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571" autoAdjust="0"/>
    <p:restoredTop sz="94660"/>
  </p:normalViewPr>
  <p:slideViewPr>
    <p:cSldViewPr snapToGrid="0">
      <p:cViewPr varScale="1">
        <p:scale>
          <a:sx n="82" d="100"/>
          <a:sy n="82" d="100"/>
        </p:scale>
        <p:origin x="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bg1"/>
    </dgm:fillClrLst>
    <dgm:linClrLst meth="repeat">
      <a:schemeClr val="lt2">
        <a:alpha val="0"/>
      </a:schemeClr>
    </dgm:linClrLst>
    <dgm:effectClrLst/>
    <dgm:txLinClrLst/>
    <dgm:txFillClrLst meth="repeat">
      <a:schemeClr val="dk1"/>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dgm:fillClrLst>
    <dgm:linClrLst meth="repeat">
      <a:schemeClr val="lt2">
        <a:alpha val="0"/>
      </a:schemeClr>
    </dgm:linClrLst>
    <dgm:effectClrLst/>
    <dgm:txLinClrLst/>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FA28D99B-15ED-4452-916B-83F591A2E119}" type="doc">
      <dgm:prSet loTypeId="urn:microsoft.com/office/officeart/2018/2/layout/IconVerticalSolidList" loCatId="icon" qsTypeId="urn:microsoft.com/office/officeart/2005/8/quickstyle/simple1" qsCatId="simple" csTypeId="urn:microsoft.com/office/officeart/2018/5/colors/Iconchunking_neutralicontext_accent0_3" csCatId="mainScheme" phldr="1"/>
      <dgm:spPr/>
      <dgm:t>
        <a:bodyPr/>
        <a:lstStyle/>
        <a:p>
          <a:endParaRPr lang="en-US"/>
        </a:p>
      </dgm:t>
    </dgm:pt>
    <dgm:pt modelId="{BDC26E17-2D03-47C7-81F3-59ECDAF38B76}">
      <dgm:prSet/>
      <dgm:spPr/>
      <dgm:t>
        <a:bodyPr/>
        <a:lstStyle/>
        <a:p>
          <a:r>
            <a:rPr lang="en-US" dirty="0">
              <a:latin typeface="Times New Roman" panose="02020603050405020304" pitchFamily="18" charset="0"/>
              <a:cs typeface="Times New Roman" panose="02020603050405020304" pitchFamily="18" charset="0"/>
            </a:rPr>
            <a:t>Cascading style sheets</a:t>
          </a:r>
        </a:p>
      </dgm:t>
    </dgm:pt>
    <dgm:pt modelId="{310EDCF2-D8A1-42CB-A80C-0DC2E6062832}" type="parTrans" cxnId="{4A1AA78E-A957-493B-9424-B9D52A9FA8D8}">
      <dgm:prSet/>
      <dgm:spPr/>
      <dgm:t>
        <a:bodyPr/>
        <a:lstStyle/>
        <a:p>
          <a:endParaRPr lang="en-US"/>
        </a:p>
      </dgm:t>
    </dgm:pt>
    <dgm:pt modelId="{C9EE40F2-8250-40BD-BF25-D8E88436202E}" type="sibTrans" cxnId="{4A1AA78E-A957-493B-9424-B9D52A9FA8D8}">
      <dgm:prSet/>
      <dgm:spPr/>
      <dgm:t>
        <a:bodyPr/>
        <a:lstStyle/>
        <a:p>
          <a:endParaRPr lang="en-US"/>
        </a:p>
      </dgm:t>
    </dgm:pt>
    <dgm:pt modelId="{66F91C08-9DCC-4DFA-B11A-9B9B3BF0EBA4}">
      <dgm:prSet/>
      <dgm:spPr/>
      <dgm:t>
        <a:bodyPr/>
        <a:lstStyle/>
        <a:p>
          <a:r>
            <a:rPr lang="en-US" dirty="0">
              <a:latin typeface="Times New Roman" panose="02020603050405020304" pitchFamily="18" charset="0"/>
              <a:cs typeface="Times New Roman" panose="02020603050405020304" pitchFamily="18" charset="0"/>
            </a:rPr>
            <a:t>CSS Syntax </a:t>
          </a:r>
        </a:p>
      </dgm:t>
    </dgm:pt>
    <dgm:pt modelId="{15552A85-3BB0-4860-89B6-3239616F91BF}" type="parTrans" cxnId="{49798463-2051-48A0-AF76-5A68F0822198}">
      <dgm:prSet/>
      <dgm:spPr/>
      <dgm:t>
        <a:bodyPr/>
        <a:lstStyle/>
        <a:p>
          <a:endParaRPr lang="en-US"/>
        </a:p>
      </dgm:t>
    </dgm:pt>
    <dgm:pt modelId="{03112214-2E30-4453-BB7A-AD6A6CD26743}" type="sibTrans" cxnId="{49798463-2051-48A0-AF76-5A68F0822198}">
      <dgm:prSet/>
      <dgm:spPr/>
      <dgm:t>
        <a:bodyPr/>
        <a:lstStyle/>
        <a:p>
          <a:endParaRPr lang="en-US"/>
        </a:p>
      </dgm:t>
    </dgm:pt>
    <dgm:pt modelId="{49ABA28B-F9D2-45AC-A27B-33C1B8454B42}">
      <dgm:prSet/>
      <dgm:spPr/>
      <dgm:t>
        <a:bodyPr/>
        <a:lstStyle/>
        <a:p>
          <a:r>
            <a:rPr lang="en-US" dirty="0">
              <a:latin typeface="Times New Roman" panose="02020603050405020304" pitchFamily="18" charset="0"/>
              <a:cs typeface="Times New Roman" panose="02020603050405020304" pitchFamily="18" charset="0"/>
            </a:rPr>
            <a:t>CSS Selectors</a:t>
          </a:r>
        </a:p>
      </dgm:t>
    </dgm:pt>
    <dgm:pt modelId="{FE0B892B-C4BC-4AE9-BB4C-97EAFE0228E8}" type="parTrans" cxnId="{2F501ED3-DBE7-4C3C-8C73-FC636BDB9C8F}">
      <dgm:prSet/>
      <dgm:spPr/>
      <dgm:t>
        <a:bodyPr/>
        <a:lstStyle/>
        <a:p>
          <a:endParaRPr lang="en-US"/>
        </a:p>
      </dgm:t>
    </dgm:pt>
    <dgm:pt modelId="{BBFC5707-4E72-43A6-8F71-B06B587A5BF8}" type="sibTrans" cxnId="{2F501ED3-DBE7-4C3C-8C73-FC636BDB9C8F}">
      <dgm:prSet/>
      <dgm:spPr/>
      <dgm:t>
        <a:bodyPr/>
        <a:lstStyle/>
        <a:p>
          <a:endParaRPr lang="en-US"/>
        </a:p>
      </dgm:t>
    </dgm:pt>
    <dgm:pt modelId="{65C8F235-B139-4CE1-859E-57AA1B7DB933}" type="pres">
      <dgm:prSet presAssocID="{FA28D99B-15ED-4452-916B-83F591A2E119}" presName="root" presStyleCnt="0">
        <dgm:presLayoutVars>
          <dgm:dir/>
          <dgm:resizeHandles val="exact"/>
        </dgm:presLayoutVars>
      </dgm:prSet>
      <dgm:spPr/>
    </dgm:pt>
    <dgm:pt modelId="{C56D4CCB-BAE3-48A2-B2E7-C4A494427CA3}" type="pres">
      <dgm:prSet presAssocID="{BDC26E17-2D03-47C7-81F3-59ECDAF38B76}" presName="compNode" presStyleCnt="0"/>
      <dgm:spPr/>
    </dgm:pt>
    <dgm:pt modelId="{AEB2C6D8-B178-4E1D-A04B-75ED22E61230}" type="pres">
      <dgm:prSet presAssocID="{BDC26E17-2D03-47C7-81F3-59ECDAF38B76}" presName="bgRect" presStyleLbl="bgShp" presStyleIdx="0" presStyleCnt="3"/>
      <dgm:spPr/>
    </dgm:pt>
    <dgm:pt modelId="{4FEE2261-3D81-4714-9BB1-CFCDE30A296A}" type="pres">
      <dgm:prSet presAssocID="{BDC26E17-2D03-47C7-81F3-59ECDAF38B7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ile HTML"/>
        </a:ext>
      </dgm:extLst>
    </dgm:pt>
    <dgm:pt modelId="{9386EC08-B726-4B56-B842-6569A2EC724A}" type="pres">
      <dgm:prSet presAssocID="{BDC26E17-2D03-47C7-81F3-59ECDAF38B76}" presName="spaceRect" presStyleCnt="0"/>
      <dgm:spPr/>
    </dgm:pt>
    <dgm:pt modelId="{3C1A9B4B-96CE-4A02-B943-ACCEEC6BFB94}" type="pres">
      <dgm:prSet presAssocID="{BDC26E17-2D03-47C7-81F3-59ECDAF38B76}" presName="parTx" presStyleLbl="revTx" presStyleIdx="0" presStyleCnt="3">
        <dgm:presLayoutVars>
          <dgm:chMax val="0"/>
          <dgm:chPref val="0"/>
        </dgm:presLayoutVars>
      </dgm:prSet>
      <dgm:spPr/>
    </dgm:pt>
    <dgm:pt modelId="{296DB293-138C-4031-AC77-F0D99BFF24B8}" type="pres">
      <dgm:prSet presAssocID="{C9EE40F2-8250-40BD-BF25-D8E88436202E}" presName="sibTrans" presStyleCnt="0"/>
      <dgm:spPr/>
    </dgm:pt>
    <dgm:pt modelId="{DA4E9DEB-9BF9-4B2F-98EF-177B4E9F9EE7}" type="pres">
      <dgm:prSet presAssocID="{66F91C08-9DCC-4DFA-B11A-9B9B3BF0EBA4}" presName="compNode" presStyleCnt="0"/>
      <dgm:spPr/>
    </dgm:pt>
    <dgm:pt modelId="{07E77D47-99A5-4FB5-A43F-6036B52FCC74}" type="pres">
      <dgm:prSet presAssocID="{66F91C08-9DCC-4DFA-B11A-9B9B3BF0EBA4}" presName="bgRect" presStyleLbl="bgShp" presStyleIdx="1" presStyleCnt="3"/>
      <dgm:spPr/>
    </dgm:pt>
    <dgm:pt modelId="{33EC79D7-146C-4778-BD14-D6353C8E790F}" type="pres">
      <dgm:prSet presAssocID="{66F91C08-9DCC-4DFA-B11A-9B9B3BF0EBA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ebsite"/>
        </a:ext>
      </dgm:extLst>
    </dgm:pt>
    <dgm:pt modelId="{47C28B2F-8320-42D9-89A3-488D8314AFC2}" type="pres">
      <dgm:prSet presAssocID="{66F91C08-9DCC-4DFA-B11A-9B9B3BF0EBA4}" presName="spaceRect" presStyleCnt="0"/>
      <dgm:spPr/>
    </dgm:pt>
    <dgm:pt modelId="{3BA5F9F6-693C-456E-BB98-FF9E5E36C3DE}" type="pres">
      <dgm:prSet presAssocID="{66F91C08-9DCC-4DFA-B11A-9B9B3BF0EBA4}" presName="parTx" presStyleLbl="revTx" presStyleIdx="1" presStyleCnt="3">
        <dgm:presLayoutVars>
          <dgm:chMax val="0"/>
          <dgm:chPref val="0"/>
        </dgm:presLayoutVars>
      </dgm:prSet>
      <dgm:spPr/>
    </dgm:pt>
    <dgm:pt modelId="{D6E42D59-8922-4E55-AED1-1CEAD3DEF051}" type="pres">
      <dgm:prSet presAssocID="{03112214-2E30-4453-BB7A-AD6A6CD26743}" presName="sibTrans" presStyleCnt="0"/>
      <dgm:spPr/>
    </dgm:pt>
    <dgm:pt modelId="{05113086-FD5D-410D-8080-3E24B7152151}" type="pres">
      <dgm:prSet presAssocID="{49ABA28B-F9D2-45AC-A27B-33C1B8454B42}" presName="compNode" presStyleCnt="0"/>
      <dgm:spPr/>
    </dgm:pt>
    <dgm:pt modelId="{A54346F5-4DE1-4E36-A4FB-D18241CBF122}" type="pres">
      <dgm:prSet presAssocID="{49ABA28B-F9D2-45AC-A27B-33C1B8454B42}" presName="bgRect" presStyleLbl="bgShp" presStyleIdx="2" presStyleCnt="3"/>
      <dgm:spPr/>
    </dgm:pt>
    <dgm:pt modelId="{D97AA1B5-DC95-4CE1-B4B4-550C42184950}" type="pres">
      <dgm:prSet presAssocID="{49ABA28B-F9D2-45AC-A27B-33C1B8454B4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lain Text"/>
        </a:ext>
      </dgm:extLst>
    </dgm:pt>
    <dgm:pt modelId="{CE6F050E-F778-4E52-9E13-591A2AA25844}" type="pres">
      <dgm:prSet presAssocID="{49ABA28B-F9D2-45AC-A27B-33C1B8454B42}" presName="spaceRect" presStyleCnt="0"/>
      <dgm:spPr/>
    </dgm:pt>
    <dgm:pt modelId="{A120DD3C-55DF-4123-8048-61AA980529AE}" type="pres">
      <dgm:prSet presAssocID="{49ABA28B-F9D2-45AC-A27B-33C1B8454B42}" presName="parTx" presStyleLbl="revTx" presStyleIdx="2" presStyleCnt="3">
        <dgm:presLayoutVars>
          <dgm:chMax val="0"/>
          <dgm:chPref val="0"/>
        </dgm:presLayoutVars>
      </dgm:prSet>
      <dgm:spPr/>
    </dgm:pt>
  </dgm:ptLst>
  <dgm:cxnLst>
    <dgm:cxn modelId="{68F4AA35-767E-490A-9A35-30EC5B075240}" type="presOf" srcId="{BDC26E17-2D03-47C7-81F3-59ECDAF38B76}" destId="{3C1A9B4B-96CE-4A02-B943-ACCEEC6BFB94}" srcOrd="0" destOrd="0" presId="urn:microsoft.com/office/officeart/2018/2/layout/IconVerticalSolidList"/>
    <dgm:cxn modelId="{49798463-2051-48A0-AF76-5A68F0822198}" srcId="{FA28D99B-15ED-4452-916B-83F591A2E119}" destId="{66F91C08-9DCC-4DFA-B11A-9B9B3BF0EBA4}" srcOrd="1" destOrd="0" parTransId="{15552A85-3BB0-4860-89B6-3239616F91BF}" sibTransId="{03112214-2E30-4453-BB7A-AD6A6CD26743}"/>
    <dgm:cxn modelId="{75562186-B006-40BB-A61B-E6452E7757C5}" type="presOf" srcId="{66F91C08-9DCC-4DFA-B11A-9B9B3BF0EBA4}" destId="{3BA5F9F6-693C-456E-BB98-FF9E5E36C3DE}" srcOrd="0" destOrd="0" presId="urn:microsoft.com/office/officeart/2018/2/layout/IconVerticalSolidList"/>
    <dgm:cxn modelId="{4A1AA78E-A957-493B-9424-B9D52A9FA8D8}" srcId="{FA28D99B-15ED-4452-916B-83F591A2E119}" destId="{BDC26E17-2D03-47C7-81F3-59ECDAF38B76}" srcOrd="0" destOrd="0" parTransId="{310EDCF2-D8A1-42CB-A80C-0DC2E6062832}" sibTransId="{C9EE40F2-8250-40BD-BF25-D8E88436202E}"/>
    <dgm:cxn modelId="{4CC37AC2-9F6E-4561-8988-F92B11104C62}" type="presOf" srcId="{FA28D99B-15ED-4452-916B-83F591A2E119}" destId="{65C8F235-B139-4CE1-859E-57AA1B7DB933}" srcOrd="0" destOrd="0" presId="urn:microsoft.com/office/officeart/2018/2/layout/IconVerticalSolidList"/>
    <dgm:cxn modelId="{2F501ED3-DBE7-4C3C-8C73-FC636BDB9C8F}" srcId="{FA28D99B-15ED-4452-916B-83F591A2E119}" destId="{49ABA28B-F9D2-45AC-A27B-33C1B8454B42}" srcOrd="2" destOrd="0" parTransId="{FE0B892B-C4BC-4AE9-BB4C-97EAFE0228E8}" sibTransId="{BBFC5707-4E72-43A6-8F71-B06B587A5BF8}"/>
    <dgm:cxn modelId="{13D3A7F7-E31F-49B5-A624-54CCFAA3FA16}" type="presOf" srcId="{49ABA28B-F9D2-45AC-A27B-33C1B8454B42}" destId="{A120DD3C-55DF-4123-8048-61AA980529AE}" srcOrd="0" destOrd="0" presId="urn:microsoft.com/office/officeart/2018/2/layout/IconVerticalSolidList"/>
    <dgm:cxn modelId="{C85FD036-7ED4-4DF9-8297-657E59D358D4}" type="presParOf" srcId="{65C8F235-B139-4CE1-859E-57AA1B7DB933}" destId="{C56D4CCB-BAE3-48A2-B2E7-C4A494427CA3}" srcOrd="0" destOrd="0" presId="urn:microsoft.com/office/officeart/2018/2/layout/IconVerticalSolidList"/>
    <dgm:cxn modelId="{77C8CE0C-6AC4-478F-9A74-F877D64F0D8A}" type="presParOf" srcId="{C56D4CCB-BAE3-48A2-B2E7-C4A494427CA3}" destId="{AEB2C6D8-B178-4E1D-A04B-75ED22E61230}" srcOrd="0" destOrd="0" presId="urn:microsoft.com/office/officeart/2018/2/layout/IconVerticalSolidList"/>
    <dgm:cxn modelId="{3F47E99D-C819-4655-9ED3-46AA2F72F6D3}" type="presParOf" srcId="{C56D4CCB-BAE3-48A2-B2E7-C4A494427CA3}" destId="{4FEE2261-3D81-4714-9BB1-CFCDE30A296A}" srcOrd="1" destOrd="0" presId="urn:microsoft.com/office/officeart/2018/2/layout/IconVerticalSolidList"/>
    <dgm:cxn modelId="{2E6C4BE0-1E99-4751-A7DA-4F348768294E}" type="presParOf" srcId="{C56D4CCB-BAE3-48A2-B2E7-C4A494427CA3}" destId="{9386EC08-B726-4B56-B842-6569A2EC724A}" srcOrd="2" destOrd="0" presId="urn:microsoft.com/office/officeart/2018/2/layout/IconVerticalSolidList"/>
    <dgm:cxn modelId="{1F5B45E7-582B-4A6E-B49C-8E127A5113EF}" type="presParOf" srcId="{C56D4CCB-BAE3-48A2-B2E7-C4A494427CA3}" destId="{3C1A9B4B-96CE-4A02-B943-ACCEEC6BFB94}" srcOrd="3" destOrd="0" presId="urn:microsoft.com/office/officeart/2018/2/layout/IconVerticalSolidList"/>
    <dgm:cxn modelId="{A78A638C-B457-44C0-9068-0DDD28AAFDD8}" type="presParOf" srcId="{65C8F235-B139-4CE1-859E-57AA1B7DB933}" destId="{296DB293-138C-4031-AC77-F0D99BFF24B8}" srcOrd="1" destOrd="0" presId="urn:microsoft.com/office/officeart/2018/2/layout/IconVerticalSolidList"/>
    <dgm:cxn modelId="{06927FD6-F616-4191-9AA4-5535B3A2BADE}" type="presParOf" srcId="{65C8F235-B139-4CE1-859E-57AA1B7DB933}" destId="{DA4E9DEB-9BF9-4B2F-98EF-177B4E9F9EE7}" srcOrd="2" destOrd="0" presId="urn:microsoft.com/office/officeart/2018/2/layout/IconVerticalSolidList"/>
    <dgm:cxn modelId="{80B754C3-CC85-427D-897B-D183C4A8E62A}" type="presParOf" srcId="{DA4E9DEB-9BF9-4B2F-98EF-177B4E9F9EE7}" destId="{07E77D47-99A5-4FB5-A43F-6036B52FCC74}" srcOrd="0" destOrd="0" presId="urn:microsoft.com/office/officeart/2018/2/layout/IconVerticalSolidList"/>
    <dgm:cxn modelId="{44CEF53D-0125-48F4-9EBB-A260E86E1B1D}" type="presParOf" srcId="{DA4E9DEB-9BF9-4B2F-98EF-177B4E9F9EE7}" destId="{33EC79D7-146C-4778-BD14-D6353C8E790F}" srcOrd="1" destOrd="0" presId="urn:microsoft.com/office/officeart/2018/2/layout/IconVerticalSolidList"/>
    <dgm:cxn modelId="{2B320D94-F6AB-43D2-BCF2-4E214FFE8A41}" type="presParOf" srcId="{DA4E9DEB-9BF9-4B2F-98EF-177B4E9F9EE7}" destId="{47C28B2F-8320-42D9-89A3-488D8314AFC2}" srcOrd="2" destOrd="0" presId="urn:microsoft.com/office/officeart/2018/2/layout/IconVerticalSolidList"/>
    <dgm:cxn modelId="{96FCE55D-6219-4FF5-9A62-BA30847C1357}" type="presParOf" srcId="{DA4E9DEB-9BF9-4B2F-98EF-177B4E9F9EE7}" destId="{3BA5F9F6-693C-456E-BB98-FF9E5E36C3DE}" srcOrd="3" destOrd="0" presId="urn:microsoft.com/office/officeart/2018/2/layout/IconVerticalSolidList"/>
    <dgm:cxn modelId="{07D5DC65-61AB-459B-904C-70FADA255B38}" type="presParOf" srcId="{65C8F235-B139-4CE1-859E-57AA1B7DB933}" destId="{D6E42D59-8922-4E55-AED1-1CEAD3DEF051}" srcOrd="3" destOrd="0" presId="urn:microsoft.com/office/officeart/2018/2/layout/IconVerticalSolidList"/>
    <dgm:cxn modelId="{792E5D0D-5F7A-4E8E-9629-DFFF5D4FE638}" type="presParOf" srcId="{65C8F235-B139-4CE1-859E-57AA1B7DB933}" destId="{05113086-FD5D-410D-8080-3E24B7152151}" srcOrd="4" destOrd="0" presId="urn:microsoft.com/office/officeart/2018/2/layout/IconVerticalSolidList"/>
    <dgm:cxn modelId="{D0949430-0309-49B4-805D-D98871F89CD9}" type="presParOf" srcId="{05113086-FD5D-410D-8080-3E24B7152151}" destId="{A54346F5-4DE1-4E36-A4FB-D18241CBF122}" srcOrd="0" destOrd="0" presId="urn:microsoft.com/office/officeart/2018/2/layout/IconVerticalSolidList"/>
    <dgm:cxn modelId="{F5023096-8D02-4031-8585-A68F54F95987}" type="presParOf" srcId="{05113086-FD5D-410D-8080-3E24B7152151}" destId="{D97AA1B5-DC95-4CE1-B4B4-550C42184950}" srcOrd="1" destOrd="0" presId="urn:microsoft.com/office/officeart/2018/2/layout/IconVerticalSolidList"/>
    <dgm:cxn modelId="{CAD736CC-24B1-4B1F-8AC6-36FF9B6ABBBC}" type="presParOf" srcId="{05113086-FD5D-410D-8080-3E24B7152151}" destId="{CE6F050E-F778-4E52-9E13-591A2AA25844}" srcOrd="2" destOrd="0" presId="urn:microsoft.com/office/officeart/2018/2/layout/IconVerticalSolidList"/>
    <dgm:cxn modelId="{64574008-1B8C-459C-ADED-7E15EA47D1DF}" type="presParOf" srcId="{05113086-FD5D-410D-8080-3E24B7152151}" destId="{A120DD3C-55DF-4123-8048-61AA980529A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2C6D8-B178-4E1D-A04B-75ED22E61230}">
      <dsp:nvSpPr>
        <dsp:cNvPr id="0" name=""/>
        <dsp:cNvSpPr/>
      </dsp:nvSpPr>
      <dsp:spPr>
        <a:xfrm>
          <a:off x="0" y="473"/>
          <a:ext cx="6487955" cy="1108975"/>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EE2261-3D81-4714-9BB1-CFCDE30A296A}">
      <dsp:nvSpPr>
        <dsp:cNvPr id="0" name=""/>
        <dsp:cNvSpPr/>
      </dsp:nvSpPr>
      <dsp:spPr>
        <a:xfrm>
          <a:off x="335465" y="249993"/>
          <a:ext cx="609936" cy="60993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C1A9B4B-96CE-4A02-B943-ACCEEC6BFB94}">
      <dsp:nvSpPr>
        <dsp:cNvPr id="0" name=""/>
        <dsp:cNvSpPr/>
      </dsp:nvSpPr>
      <dsp:spPr>
        <a:xfrm>
          <a:off x="1280866" y="473"/>
          <a:ext cx="5207088" cy="1108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67" tIns="117367" rIns="117367" bIns="117367"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Cascading style sheets</a:t>
          </a:r>
        </a:p>
      </dsp:txBody>
      <dsp:txXfrm>
        <a:off x="1280866" y="473"/>
        <a:ext cx="5207088" cy="1108975"/>
      </dsp:txXfrm>
    </dsp:sp>
    <dsp:sp modelId="{07E77D47-99A5-4FB5-A43F-6036B52FCC74}">
      <dsp:nvSpPr>
        <dsp:cNvPr id="0" name=""/>
        <dsp:cNvSpPr/>
      </dsp:nvSpPr>
      <dsp:spPr>
        <a:xfrm>
          <a:off x="0" y="1386693"/>
          <a:ext cx="6487955" cy="1108975"/>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EC79D7-146C-4778-BD14-D6353C8E790F}">
      <dsp:nvSpPr>
        <dsp:cNvPr id="0" name=""/>
        <dsp:cNvSpPr/>
      </dsp:nvSpPr>
      <dsp:spPr>
        <a:xfrm>
          <a:off x="335465" y="1636212"/>
          <a:ext cx="609936" cy="6099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BA5F9F6-693C-456E-BB98-FF9E5E36C3DE}">
      <dsp:nvSpPr>
        <dsp:cNvPr id="0" name=""/>
        <dsp:cNvSpPr/>
      </dsp:nvSpPr>
      <dsp:spPr>
        <a:xfrm>
          <a:off x="1280866" y="1386693"/>
          <a:ext cx="5207088" cy="1108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67" tIns="117367" rIns="117367" bIns="117367"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CSS Syntax </a:t>
          </a:r>
        </a:p>
      </dsp:txBody>
      <dsp:txXfrm>
        <a:off x="1280866" y="1386693"/>
        <a:ext cx="5207088" cy="1108975"/>
      </dsp:txXfrm>
    </dsp:sp>
    <dsp:sp modelId="{A54346F5-4DE1-4E36-A4FB-D18241CBF122}">
      <dsp:nvSpPr>
        <dsp:cNvPr id="0" name=""/>
        <dsp:cNvSpPr/>
      </dsp:nvSpPr>
      <dsp:spPr>
        <a:xfrm>
          <a:off x="0" y="2772912"/>
          <a:ext cx="6487955" cy="1108975"/>
        </a:xfrm>
        <a:prstGeom prst="roundRect">
          <a:avLst>
            <a:gd name="adj" fmla="val 1000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7AA1B5-DC95-4CE1-B4B4-550C42184950}">
      <dsp:nvSpPr>
        <dsp:cNvPr id="0" name=""/>
        <dsp:cNvSpPr/>
      </dsp:nvSpPr>
      <dsp:spPr>
        <a:xfrm>
          <a:off x="335465" y="3022432"/>
          <a:ext cx="609936" cy="6099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120DD3C-55DF-4123-8048-61AA980529AE}">
      <dsp:nvSpPr>
        <dsp:cNvPr id="0" name=""/>
        <dsp:cNvSpPr/>
      </dsp:nvSpPr>
      <dsp:spPr>
        <a:xfrm>
          <a:off x="1280866" y="2772912"/>
          <a:ext cx="5207088" cy="1108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67" tIns="117367" rIns="117367" bIns="117367"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Times New Roman" panose="02020603050405020304" pitchFamily="18" charset="0"/>
              <a:cs typeface="Times New Roman" panose="02020603050405020304" pitchFamily="18" charset="0"/>
            </a:rPr>
            <a:t>CSS Selectors</a:t>
          </a:r>
        </a:p>
      </dsp:txBody>
      <dsp:txXfrm>
        <a:off x="1280866" y="2772912"/>
        <a:ext cx="5207088" cy="110897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C28FF83-159F-4B37-94F0-A8A637B0AD27}"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182324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28FF83-159F-4B37-94F0-A8A637B0AD27}"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626095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28FF83-159F-4B37-94F0-A8A637B0AD27}"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30991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28FF83-159F-4B37-94F0-A8A637B0AD27}"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3261393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28FF83-159F-4B37-94F0-A8A637B0AD27}"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596450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28FF83-159F-4B37-94F0-A8A637B0AD27}"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33774466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28FF83-159F-4B37-94F0-A8A637B0AD27}"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34612552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28FF83-159F-4B37-94F0-A8A637B0AD27}"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2916354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28FF83-159F-4B37-94F0-A8A637B0AD27}"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1910571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28FF83-159F-4B37-94F0-A8A637B0AD27}"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4162328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28FF83-159F-4B37-94F0-A8A637B0AD27}" type="datetimeFigureOut">
              <a:rPr lang="en-US" smtClean="0"/>
              <a:t>8/8/2024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119732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28FF83-159F-4B37-94F0-A8A637B0AD27}" type="datetimeFigureOut">
              <a:rPr lang="en-US" smtClean="0"/>
              <a:t>8/8/2024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2164420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28FF83-159F-4B37-94F0-A8A637B0AD27}" type="datetimeFigureOut">
              <a:rPr lang="en-US" smtClean="0"/>
              <a:t>8/8/2024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2978149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28FF83-159F-4B37-94F0-A8A637B0AD27}" type="datetimeFigureOut">
              <a:rPr lang="en-US" smtClean="0"/>
              <a:t>8/8/2024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3172305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28FF83-159F-4B37-94F0-A8A637B0AD27}" type="datetimeFigureOut">
              <a:rPr lang="en-US" smtClean="0"/>
              <a:t>8/8/2024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2029E5-4C7C-4C49-B3AA-64FE00CC1197}" type="slidenum">
              <a:rPr lang="en-US" smtClean="0"/>
              <a:t>‹#›</a:t>
            </a:fld>
            <a:endParaRPr lang="en-US"/>
          </a:p>
        </p:txBody>
      </p:sp>
    </p:spTree>
    <p:extLst>
      <p:ext uri="{BB962C8B-B14F-4D97-AF65-F5344CB8AC3E}">
        <p14:creationId xmlns:p14="http://schemas.microsoft.com/office/powerpoint/2010/main" val="3661461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2029E5-4C7C-4C49-B3AA-64FE00CC1197}" type="slidenum">
              <a:rPr lang="en-US" smtClean="0"/>
              <a:t>‹#›</a:t>
            </a:fld>
            <a:endParaRPr lang="en-US"/>
          </a:p>
        </p:txBody>
      </p:sp>
      <p:sp>
        <p:nvSpPr>
          <p:cNvPr id="5" name="Date Placeholder 4"/>
          <p:cNvSpPr>
            <a:spLocks noGrp="1"/>
          </p:cNvSpPr>
          <p:nvPr>
            <p:ph type="dt" sz="half" idx="10"/>
          </p:nvPr>
        </p:nvSpPr>
        <p:spPr/>
        <p:txBody>
          <a:bodyPr/>
          <a:lstStyle/>
          <a:p>
            <a:fld id="{EC28FF83-159F-4B37-94F0-A8A637B0AD27}" type="datetimeFigureOut">
              <a:rPr lang="en-US" smtClean="0"/>
              <a:t>8/8/2024</a:t>
            </a:fld>
            <a:endParaRPr lang="en-US"/>
          </a:p>
        </p:txBody>
      </p:sp>
    </p:spTree>
    <p:extLst>
      <p:ext uri="{BB962C8B-B14F-4D97-AF65-F5344CB8AC3E}">
        <p14:creationId xmlns:p14="http://schemas.microsoft.com/office/powerpoint/2010/main" val="325392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C28FF83-159F-4B37-94F0-A8A637B0AD27}" type="datetimeFigureOut">
              <a:rPr lang="en-US" smtClean="0"/>
              <a:t>8/8/2024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12029E5-4C7C-4C49-B3AA-64FE00CC1197}" type="slidenum">
              <a:rPr lang="en-US" smtClean="0"/>
              <a:t>‹#›</a:t>
            </a:fld>
            <a:endParaRPr lang="en-US"/>
          </a:p>
        </p:txBody>
      </p:sp>
    </p:spTree>
    <p:extLst>
      <p:ext uri="{BB962C8B-B14F-4D97-AF65-F5344CB8AC3E}">
        <p14:creationId xmlns:p14="http://schemas.microsoft.com/office/powerpoint/2010/main" val="932783541"/>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21E151C7-BE33-49EC-967D-8E20282FEB44}"/>
              </a:ext>
            </a:extLst>
          </p:cNvPr>
          <p:cNvSpPr>
            <a:spLocks noGrp="1"/>
          </p:cNvSpPr>
          <p:nvPr>
            <p:ph type="ctrTitle"/>
          </p:nvPr>
        </p:nvSpPr>
        <p:spPr>
          <a:xfrm>
            <a:off x="1507067" y="2404534"/>
            <a:ext cx="7766936" cy="1646302"/>
          </a:xfrm>
        </p:spPr>
        <p:txBody>
          <a:bodyPr>
            <a:normAutofit/>
          </a:bodyPr>
          <a:lstStyle/>
          <a:p>
            <a:r>
              <a:rPr lang="en-US" dirty="0">
                <a:latin typeface="Times New Roman" panose="02020603050405020304" pitchFamily="18" charset="0"/>
                <a:cs typeface="Times New Roman" panose="02020603050405020304" pitchFamily="18" charset="0"/>
              </a:rPr>
              <a:t>Introduction to CSS</a:t>
            </a:r>
          </a:p>
        </p:txBody>
      </p:sp>
    </p:spTree>
    <p:extLst>
      <p:ext uri="{BB962C8B-B14F-4D97-AF65-F5344CB8AC3E}">
        <p14:creationId xmlns:p14="http://schemas.microsoft.com/office/powerpoint/2010/main" val="249600399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9C152-D503-4321-90FD-BECB689BB5BE}"/>
              </a:ext>
            </a:extLst>
          </p:cNvPr>
          <p:cNvSpPr>
            <a:spLocks noGrp="1"/>
          </p:cNvSpPr>
          <p:nvPr>
            <p:ph type="title"/>
          </p:nvPr>
        </p:nvSpPr>
        <p:spPr>
          <a:xfrm>
            <a:off x="677334" y="609600"/>
            <a:ext cx="4821966" cy="1049573"/>
          </a:xfrm>
        </p:spPr>
        <p:txBody>
          <a:bodyPr>
            <a:normAutofit/>
          </a:bodyPr>
          <a:lstStyle/>
          <a:p>
            <a:r>
              <a:rPr lang="en-US" dirty="0">
                <a:latin typeface="Times New Roman" panose="02020603050405020304" pitchFamily="18" charset="0"/>
                <a:cs typeface="Times New Roman" panose="02020603050405020304" pitchFamily="18" charset="0"/>
              </a:rPr>
              <a:t>What is a Tag Selector?</a:t>
            </a:r>
          </a:p>
        </p:txBody>
      </p:sp>
      <p:sp>
        <p:nvSpPr>
          <p:cNvPr id="3" name="Content Placeholder 2">
            <a:extLst>
              <a:ext uri="{FF2B5EF4-FFF2-40B4-BE49-F238E27FC236}">
                <a16:creationId xmlns:a16="http://schemas.microsoft.com/office/drawing/2014/main" id="{91991DD8-EBC5-47E5-85A3-31E4AFA7A90F}"/>
              </a:ext>
            </a:extLst>
          </p:cNvPr>
          <p:cNvSpPr>
            <a:spLocks noGrp="1"/>
          </p:cNvSpPr>
          <p:nvPr>
            <p:ph idx="1"/>
          </p:nvPr>
        </p:nvSpPr>
        <p:spPr>
          <a:xfrm>
            <a:off x="1080798" y="1774844"/>
            <a:ext cx="4144346" cy="1654156"/>
          </a:xfrm>
        </p:spPr>
        <p:txBody>
          <a:bodyPr>
            <a:noAutofit/>
          </a:bodyPr>
          <a:lstStyle/>
          <a:p>
            <a:pPr marL="228600" marR="0">
              <a:lnSpc>
                <a:spcPct val="150000"/>
              </a:lnSpc>
              <a:spcBef>
                <a:spcPts val="0"/>
              </a:spcBef>
              <a:spcAft>
                <a:spcPts val="0"/>
              </a:spcAf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Definition</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A tag selector, also known as an element selector, is used in CSS to apply styles to all instances of a specific HTML tag (or element) on a web page.</a:t>
            </a:r>
            <a:endParaRPr lang="en-US"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3522AED4-FD2A-68CE-6BB1-E1936FFE28A3}"/>
              </a:ext>
            </a:extLst>
          </p:cNvPr>
          <p:cNvSpPr txBox="1"/>
          <p:nvPr/>
        </p:nvSpPr>
        <p:spPr>
          <a:xfrm>
            <a:off x="1254967" y="4165211"/>
            <a:ext cx="6102220" cy="1149482"/>
          </a:xfrm>
          <a:prstGeom prst="rect">
            <a:avLst/>
          </a:prstGeom>
          <a:noFill/>
        </p:spPr>
        <p:txBody>
          <a:bodyPr wrap="square">
            <a:spAutoFit/>
          </a:bodyPr>
          <a:lstStyle/>
          <a:p>
            <a:r>
              <a:rPr lang="en-US" dirty="0">
                <a:latin typeface="Times New Roman" panose="02020603050405020304" pitchFamily="18" charset="0"/>
                <a:cs typeface="Times New Roman" panose="02020603050405020304" pitchFamily="18" charset="0"/>
              </a:rPr>
              <a:t>tag {</a:t>
            </a:r>
          </a:p>
          <a:p>
            <a:pPr>
              <a:lnSpc>
                <a:spcPct val="150000"/>
              </a:lnSpc>
            </a:pPr>
            <a:r>
              <a:rPr lang="en-US" dirty="0">
                <a:latin typeface="Times New Roman" panose="02020603050405020304" pitchFamily="18" charset="0"/>
                <a:cs typeface="Times New Roman" panose="02020603050405020304" pitchFamily="18" charset="0"/>
              </a:rPr>
              <a:t> property: value;</a:t>
            </a:r>
          </a:p>
          <a:p>
            <a:pPr>
              <a:lnSpc>
                <a:spcPct val="150000"/>
              </a:lnSpc>
            </a:pPr>
            <a:r>
              <a:rPr lang="en-US" dirty="0">
                <a:latin typeface="Times New Roman" panose="02020603050405020304" pitchFamily="18" charset="0"/>
                <a:cs typeface="Times New Roman" panose="02020603050405020304" pitchFamily="18" charset="0"/>
              </a:rPr>
              <a:t> }</a:t>
            </a:r>
          </a:p>
        </p:txBody>
      </p:sp>
      <p:sp>
        <p:nvSpPr>
          <p:cNvPr id="10" name="TextBox 9">
            <a:extLst>
              <a:ext uri="{FF2B5EF4-FFF2-40B4-BE49-F238E27FC236}">
                <a16:creationId xmlns:a16="http://schemas.microsoft.com/office/drawing/2014/main" id="{2B21ACB5-5208-922C-CE60-27774B790B84}"/>
              </a:ext>
            </a:extLst>
          </p:cNvPr>
          <p:cNvSpPr txBox="1"/>
          <p:nvPr/>
        </p:nvSpPr>
        <p:spPr>
          <a:xfrm>
            <a:off x="5789644" y="1774844"/>
            <a:ext cx="2939143" cy="369332"/>
          </a:xfrm>
          <a:prstGeom prst="rect">
            <a:avLst/>
          </a:prstGeom>
          <a:noFill/>
        </p:spPr>
        <p:txBody>
          <a:bodyPr wrap="square">
            <a:spAutoFit/>
          </a:bodyPr>
          <a:lstStyle/>
          <a:p>
            <a:r>
              <a:rPr lang="en-US" dirty="0">
                <a:solidFill>
                  <a:schemeClr val="accent1"/>
                </a:solidFill>
                <a:latin typeface="Times New Roman" panose="02020603050405020304" pitchFamily="18" charset="0"/>
                <a:ea typeface="+mj-ea"/>
                <a:cs typeface="Times New Roman" panose="02020603050405020304" pitchFamily="18" charset="0"/>
              </a:rPr>
              <a:t>Example of a Tag Selector</a:t>
            </a:r>
          </a:p>
        </p:txBody>
      </p:sp>
      <p:sp>
        <p:nvSpPr>
          <p:cNvPr id="12" name="TextBox 11">
            <a:extLst>
              <a:ext uri="{FF2B5EF4-FFF2-40B4-BE49-F238E27FC236}">
                <a16:creationId xmlns:a16="http://schemas.microsoft.com/office/drawing/2014/main" id="{69D61617-BA9D-5C15-02A0-00CD53E5D6BE}"/>
              </a:ext>
            </a:extLst>
          </p:cNvPr>
          <p:cNvSpPr txBox="1"/>
          <p:nvPr/>
        </p:nvSpPr>
        <p:spPr>
          <a:xfrm>
            <a:off x="5840963" y="2343430"/>
            <a:ext cx="3872205" cy="3643562"/>
          </a:xfrm>
          <a:prstGeom prst="rect">
            <a:avLst/>
          </a:prstGeom>
          <a:noFill/>
        </p:spPr>
        <p:txBody>
          <a:bodyPr wrap="square">
            <a:spAutoFit/>
          </a:bodyPr>
          <a:lstStyle/>
          <a:p>
            <a:pPr>
              <a:lnSpc>
                <a:spcPct val="150000"/>
              </a:lnSpc>
            </a:pPr>
            <a:r>
              <a:rPr lang="en-US" dirty="0">
                <a:solidFill>
                  <a:schemeClr val="accent1"/>
                </a:solidFill>
                <a:latin typeface="Times New Roman" panose="02020603050405020304" pitchFamily="18" charset="0"/>
                <a:ea typeface="+mj-ea"/>
                <a:cs typeface="Times New Roman" panose="02020603050405020304" pitchFamily="18" charset="0"/>
              </a:rPr>
              <a:t>HTML Elements:</a:t>
            </a:r>
          </a:p>
          <a:p>
            <a:pPr>
              <a:lnSpc>
                <a:spcPct val="150000"/>
              </a:lnSpc>
            </a:pPr>
            <a:r>
              <a:rPr lang="en-US" dirty="0">
                <a:latin typeface="Times New Roman" panose="02020603050405020304" pitchFamily="18" charset="0"/>
                <a:cs typeface="Times New Roman" panose="02020603050405020304" pitchFamily="18" charset="0"/>
              </a:rPr>
              <a:t>&lt;p&gt;This is a paragraph.&lt;/p&gt;</a:t>
            </a:r>
          </a:p>
          <a:p>
            <a:pPr>
              <a:lnSpc>
                <a:spcPct val="150000"/>
              </a:lnSpc>
            </a:pPr>
            <a:r>
              <a:rPr lang="en-US" dirty="0">
                <a:latin typeface="Times New Roman" panose="02020603050405020304" pitchFamily="18" charset="0"/>
                <a:cs typeface="Times New Roman" panose="02020603050405020304" pitchFamily="18" charset="0"/>
              </a:rPr>
              <a:t>&lt;p&gt;This is another paragraph.&lt;/p&gt;</a:t>
            </a:r>
          </a:p>
          <a:p>
            <a:endParaRPr lang="en-US" dirty="0">
              <a:latin typeface="Times New Roman" panose="02020603050405020304" pitchFamily="18" charset="0"/>
              <a:cs typeface="Times New Roman" panose="02020603050405020304" pitchFamily="18" charset="0"/>
            </a:endParaRPr>
          </a:p>
          <a:p>
            <a:pPr>
              <a:lnSpc>
                <a:spcPct val="150000"/>
              </a:lnSpc>
            </a:pPr>
            <a:r>
              <a:rPr lang="en-US" dirty="0">
                <a:solidFill>
                  <a:schemeClr val="accent1"/>
                </a:solidFill>
                <a:latin typeface="Times New Roman" panose="02020603050405020304" pitchFamily="18" charset="0"/>
                <a:ea typeface="+mj-ea"/>
                <a:cs typeface="Times New Roman" panose="02020603050405020304" pitchFamily="18" charset="0"/>
              </a:rPr>
              <a:t>CSS Tag Selector:</a:t>
            </a:r>
          </a:p>
          <a:p>
            <a:pPr>
              <a:lnSpc>
                <a:spcPct val="150000"/>
              </a:lnSpc>
            </a:pPr>
            <a:r>
              <a:rPr lang="en-US" dirty="0">
                <a:latin typeface="Times New Roman" panose="02020603050405020304" pitchFamily="18" charset="0"/>
                <a:cs typeface="Times New Roman" panose="02020603050405020304" pitchFamily="18" charset="0"/>
              </a:rPr>
              <a:t>p { </a:t>
            </a:r>
          </a:p>
          <a:p>
            <a:pPr>
              <a:lnSpc>
                <a:spcPct val="150000"/>
              </a:lnSpc>
            </a:pPr>
            <a:r>
              <a:rPr lang="en-US" dirty="0">
                <a:latin typeface="Times New Roman" panose="02020603050405020304" pitchFamily="18" charset="0"/>
                <a:cs typeface="Times New Roman" panose="02020603050405020304" pitchFamily="18" charset="0"/>
              </a:rPr>
              <a:t>color: blue; </a:t>
            </a:r>
          </a:p>
          <a:p>
            <a:pPr>
              <a:lnSpc>
                <a:spcPct val="150000"/>
              </a:lnSpc>
            </a:pPr>
            <a:r>
              <a:rPr lang="en-US" dirty="0">
                <a:latin typeface="Times New Roman" panose="02020603050405020304" pitchFamily="18" charset="0"/>
                <a:cs typeface="Times New Roman" panose="02020603050405020304" pitchFamily="18" charset="0"/>
              </a:rPr>
              <a:t>font-size: 16px; </a:t>
            </a:r>
          </a:p>
          <a:p>
            <a:pPr>
              <a:lnSpc>
                <a:spcPct val="150000"/>
              </a:lnSpc>
            </a:pP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17753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9C152-D503-4321-90FD-BECB689BB5BE}"/>
              </a:ext>
            </a:extLst>
          </p:cNvPr>
          <p:cNvSpPr>
            <a:spLocks noGrp="1"/>
          </p:cNvSpPr>
          <p:nvPr>
            <p:ph type="title"/>
          </p:nvPr>
        </p:nvSpPr>
        <p:spPr>
          <a:xfrm>
            <a:off x="677334" y="609600"/>
            <a:ext cx="4821966" cy="1049573"/>
          </a:xfrm>
        </p:spPr>
        <p:txBody>
          <a:bodyPr>
            <a:normAutofit fontScale="90000"/>
          </a:bodyPr>
          <a:lstStyle/>
          <a:p>
            <a:r>
              <a:rPr lang="en-US" dirty="0">
                <a:latin typeface="Times New Roman" panose="02020603050405020304" pitchFamily="18" charset="0"/>
                <a:cs typeface="Times New Roman" panose="02020603050405020304" pitchFamily="18" charset="0"/>
              </a:rPr>
              <a:t>What is a Class Selector?</a:t>
            </a:r>
          </a:p>
        </p:txBody>
      </p:sp>
      <p:sp>
        <p:nvSpPr>
          <p:cNvPr id="3" name="Content Placeholder 2">
            <a:extLst>
              <a:ext uri="{FF2B5EF4-FFF2-40B4-BE49-F238E27FC236}">
                <a16:creationId xmlns:a16="http://schemas.microsoft.com/office/drawing/2014/main" id="{91991DD8-EBC5-47E5-85A3-31E4AFA7A90F}"/>
              </a:ext>
            </a:extLst>
          </p:cNvPr>
          <p:cNvSpPr>
            <a:spLocks noGrp="1"/>
          </p:cNvSpPr>
          <p:nvPr>
            <p:ph idx="1"/>
          </p:nvPr>
        </p:nvSpPr>
        <p:spPr>
          <a:xfrm>
            <a:off x="1080798" y="1774844"/>
            <a:ext cx="3705806" cy="1654156"/>
          </a:xfrm>
        </p:spPr>
        <p:txBody>
          <a:bodyPr>
            <a:noAutofit/>
          </a:bodyPr>
          <a:lstStyle/>
          <a:p>
            <a:pPr marL="228600" marR="0">
              <a:lnSpc>
                <a:spcPct val="150000"/>
              </a:lnSpc>
              <a:spcBef>
                <a:spcPts val="0"/>
              </a:spcBef>
              <a:spcAft>
                <a:spcPts val="0"/>
              </a:spcAf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Definition</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 class selector is a way to apply styles to specific elements in HTML that share the same class attribute. It allows for more targeted and reusable styling across a webpage or website.</a:t>
            </a:r>
            <a:endParaRPr lang="en-US"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3522AED4-FD2A-68CE-6BB1-E1936FFE28A3}"/>
              </a:ext>
            </a:extLst>
          </p:cNvPr>
          <p:cNvSpPr txBox="1"/>
          <p:nvPr/>
        </p:nvSpPr>
        <p:spPr>
          <a:xfrm>
            <a:off x="1236306" y="4641072"/>
            <a:ext cx="3872205" cy="1150380"/>
          </a:xfrm>
          <a:prstGeom prst="rect">
            <a:avLst/>
          </a:prstGeom>
          <a:noFill/>
        </p:spPr>
        <p:txBody>
          <a:bodyPr wrap="square">
            <a:spAutoFit/>
          </a:bodyPr>
          <a:lstStyle/>
          <a:p>
            <a:r>
              <a:rPr lang="en-US" dirty="0">
                <a:solidFill>
                  <a:srgbClr val="FF0066"/>
                </a:solidFill>
              </a:rPr>
              <a:t>.</a:t>
            </a:r>
            <a:r>
              <a:rPr lang="en-US" dirty="0" err="1">
                <a:solidFill>
                  <a:srgbClr val="FF0066"/>
                </a:solidFill>
              </a:rPr>
              <a:t>classname</a:t>
            </a:r>
            <a:r>
              <a:rPr lang="en-US" dirty="0">
                <a:solidFill>
                  <a:srgbClr val="FF0066"/>
                </a:solidFill>
              </a:rPr>
              <a:t> </a:t>
            </a:r>
            <a:r>
              <a:rPr lang="en-US" dirty="0"/>
              <a:t>{ </a:t>
            </a:r>
          </a:p>
          <a:p>
            <a:pPr>
              <a:lnSpc>
                <a:spcPct val="150000"/>
              </a:lnSpc>
            </a:pPr>
            <a:r>
              <a:rPr lang="en-US" dirty="0"/>
              <a:t>property: value; </a:t>
            </a:r>
          </a:p>
          <a:p>
            <a:pPr>
              <a:lnSpc>
                <a:spcPct val="150000"/>
              </a:lnSpc>
            </a:pPr>
            <a:r>
              <a:rPr lang="en-US" dirty="0"/>
              <a:t>}</a:t>
            </a:r>
            <a:endParaRPr lang="en-US"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2B21ACB5-5208-922C-CE60-27774B790B84}"/>
              </a:ext>
            </a:extLst>
          </p:cNvPr>
          <p:cNvSpPr txBox="1"/>
          <p:nvPr/>
        </p:nvSpPr>
        <p:spPr>
          <a:xfrm>
            <a:off x="5789644" y="1774844"/>
            <a:ext cx="2939143" cy="369332"/>
          </a:xfrm>
          <a:prstGeom prst="rect">
            <a:avLst/>
          </a:prstGeom>
          <a:noFill/>
        </p:spPr>
        <p:txBody>
          <a:bodyPr wrap="square">
            <a:spAutoFit/>
          </a:bodyPr>
          <a:lstStyle/>
          <a:p>
            <a:r>
              <a:rPr lang="en-US" dirty="0">
                <a:solidFill>
                  <a:schemeClr val="accent1"/>
                </a:solidFill>
                <a:latin typeface="Times New Roman" panose="02020603050405020304" pitchFamily="18" charset="0"/>
                <a:ea typeface="+mj-ea"/>
                <a:cs typeface="Times New Roman" panose="02020603050405020304" pitchFamily="18" charset="0"/>
              </a:rPr>
              <a:t>Example of a Class Selector</a:t>
            </a:r>
          </a:p>
        </p:txBody>
      </p:sp>
      <p:sp>
        <p:nvSpPr>
          <p:cNvPr id="12" name="TextBox 11">
            <a:extLst>
              <a:ext uri="{FF2B5EF4-FFF2-40B4-BE49-F238E27FC236}">
                <a16:creationId xmlns:a16="http://schemas.microsoft.com/office/drawing/2014/main" id="{69D61617-BA9D-5C15-02A0-00CD53E5D6BE}"/>
              </a:ext>
            </a:extLst>
          </p:cNvPr>
          <p:cNvSpPr txBox="1"/>
          <p:nvPr/>
        </p:nvSpPr>
        <p:spPr>
          <a:xfrm>
            <a:off x="5108511" y="2343430"/>
            <a:ext cx="5071187" cy="3741409"/>
          </a:xfrm>
          <a:prstGeom prst="rect">
            <a:avLst/>
          </a:prstGeom>
          <a:noFill/>
        </p:spPr>
        <p:txBody>
          <a:bodyPr wrap="square">
            <a:spAutoFit/>
          </a:bodyPr>
          <a:lstStyle/>
          <a:p>
            <a:pPr>
              <a:lnSpc>
                <a:spcPct val="150000"/>
              </a:lnSpc>
            </a:pPr>
            <a:r>
              <a:rPr lang="en-US" sz="1600" dirty="0">
                <a:solidFill>
                  <a:schemeClr val="accent1"/>
                </a:solidFill>
                <a:latin typeface="Times New Roman" panose="02020603050405020304" pitchFamily="18" charset="0"/>
                <a:ea typeface="+mj-ea"/>
                <a:cs typeface="Times New Roman" panose="02020603050405020304" pitchFamily="18" charset="0"/>
              </a:rPr>
              <a:t>HTML Elements:</a:t>
            </a:r>
          </a:p>
          <a:p>
            <a:pPr>
              <a:lnSpc>
                <a:spcPct val="150000"/>
              </a:lnSpc>
            </a:pPr>
            <a:r>
              <a:rPr lang="en-US" sz="1600" dirty="0">
                <a:latin typeface="Times New Roman" panose="02020603050405020304" pitchFamily="18" charset="0"/>
                <a:cs typeface="Times New Roman" panose="02020603050405020304" pitchFamily="18" charset="0"/>
              </a:rPr>
              <a:t>&lt;p </a:t>
            </a:r>
            <a:r>
              <a:rPr lang="en-US" sz="1600" dirty="0">
                <a:solidFill>
                  <a:srgbClr val="FF0066"/>
                </a:solidFill>
                <a:latin typeface="Times New Roman" panose="02020603050405020304" pitchFamily="18" charset="0"/>
                <a:cs typeface="Times New Roman" panose="02020603050405020304" pitchFamily="18" charset="0"/>
              </a:rPr>
              <a:t>class</a:t>
            </a:r>
            <a:r>
              <a:rPr lang="en-US" sz="1600" dirty="0">
                <a:latin typeface="Times New Roman" panose="02020603050405020304" pitchFamily="18" charset="0"/>
                <a:cs typeface="Times New Roman" panose="02020603050405020304" pitchFamily="18" charset="0"/>
              </a:rPr>
              <a:t>=</a:t>
            </a:r>
            <a:r>
              <a:rPr lang="en-US" sz="1600" dirty="0">
                <a:solidFill>
                  <a:schemeClr val="accent5">
                    <a:lumMod val="75000"/>
                  </a:schemeClr>
                </a:solidFill>
                <a:latin typeface="Times New Roman" panose="02020603050405020304" pitchFamily="18" charset="0"/>
                <a:cs typeface="Times New Roman" panose="02020603050405020304" pitchFamily="18" charset="0"/>
              </a:rPr>
              <a:t>"highlight"</a:t>
            </a:r>
            <a:r>
              <a:rPr lang="en-US" sz="1600" dirty="0">
                <a:latin typeface="Times New Roman" panose="02020603050405020304" pitchFamily="18" charset="0"/>
                <a:cs typeface="Times New Roman" panose="02020603050405020304" pitchFamily="18" charset="0"/>
              </a:rPr>
              <a:t>&gt;This is a highlighted paragraph.&lt;/p&gt; &lt;p&gt;This is a normal paragraph.&lt;/p&gt; </a:t>
            </a:r>
          </a:p>
          <a:p>
            <a:pPr>
              <a:lnSpc>
                <a:spcPct val="150000"/>
              </a:lnSpc>
            </a:pPr>
            <a:r>
              <a:rPr lang="en-US" sz="1600" dirty="0">
                <a:latin typeface="Times New Roman" panose="02020603050405020304" pitchFamily="18" charset="0"/>
                <a:cs typeface="Times New Roman" panose="02020603050405020304" pitchFamily="18" charset="0"/>
              </a:rPr>
              <a:t>&lt;p </a:t>
            </a:r>
            <a:r>
              <a:rPr lang="en-US" sz="1600" dirty="0">
                <a:solidFill>
                  <a:srgbClr val="FF0066"/>
                </a:solidFill>
                <a:latin typeface="Times New Roman" panose="02020603050405020304" pitchFamily="18" charset="0"/>
                <a:cs typeface="Times New Roman" panose="02020603050405020304" pitchFamily="18" charset="0"/>
              </a:rPr>
              <a:t>class</a:t>
            </a:r>
            <a:r>
              <a:rPr lang="en-US" sz="1600" dirty="0">
                <a:latin typeface="Times New Roman" panose="02020603050405020304" pitchFamily="18" charset="0"/>
                <a:cs typeface="Times New Roman" panose="02020603050405020304" pitchFamily="18" charset="0"/>
              </a:rPr>
              <a:t>=</a:t>
            </a:r>
            <a:r>
              <a:rPr lang="en-US" sz="1600" dirty="0">
                <a:solidFill>
                  <a:schemeClr val="accent5">
                    <a:lumMod val="75000"/>
                  </a:schemeClr>
                </a:solidFill>
                <a:latin typeface="Times New Roman" panose="02020603050405020304" pitchFamily="18" charset="0"/>
                <a:cs typeface="Times New Roman" panose="02020603050405020304" pitchFamily="18" charset="0"/>
              </a:rPr>
              <a:t>"highlight"</a:t>
            </a:r>
            <a:r>
              <a:rPr lang="en-US" sz="1600" dirty="0">
                <a:latin typeface="Times New Roman" panose="02020603050405020304" pitchFamily="18" charset="0"/>
                <a:cs typeface="Times New Roman" panose="02020603050405020304" pitchFamily="18" charset="0"/>
              </a:rPr>
              <a:t>&gt;This is another highlighted paragraph.&lt;/p&gt;</a:t>
            </a:r>
          </a:p>
          <a:p>
            <a:pPr>
              <a:lnSpc>
                <a:spcPct val="150000"/>
              </a:lnSpc>
            </a:pPr>
            <a:r>
              <a:rPr lang="en-US" sz="1600" dirty="0">
                <a:solidFill>
                  <a:schemeClr val="accent1"/>
                </a:solidFill>
                <a:latin typeface="Times New Roman" panose="02020603050405020304" pitchFamily="18" charset="0"/>
                <a:ea typeface="+mj-ea"/>
                <a:cs typeface="Times New Roman" panose="02020603050405020304" pitchFamily="18" charset="0"/>
              </a:rPr>
              <a:t>CSS Tag Selector:</a:t>
            </a:r>
          </a:p>
          <a:p>
            <a:pPr>
              <a:lnSpc>
                <a:spcPct val="150000"/>
              </a:lnSpc>
            </a:pPr>
            <a:r>
              <a:rPr lang="en-US" sz="1600" dirty="0">
                <a:solidFill>
                  <a:srgbClr val="FF0000"/>
                </a:solidFill>
                <a:latin typeface="Times New Roman" panose="02020603050405020304" pitchFamily="18" charset="0"/>
                <a:cs typeface="Times New Roman" panose="02020603050405020304" pitchFamily="18" charset="0"/>
              </a:rPr>
              <a:t>.highlight </a:t>
            </a:r>
            <a:r>
              <a:rPr lang="en-US" sz="1600" dirty="0">
                <a:latin typeface="Times New Roman" panose="02020603050405020304" pitchFamily="18" charset="0"/>
                <a:cs typeface="Times New Roman" panose="02020603050405020304" pitchFamily="18" charset="0"/>
              </a:rPr>
              <a:t>{ </a:t>
            </a:r>
          </a:p>
          <a:p>
            <a:pPr>
              <a:lnSpc>
                <a:spcPct val="150000"/>
              </a:lnSpc>
            </a:pPr>
            <a:r>
              <a:rPr lang="en-US" sz="1600" dirty="0">
                <a:solidFill>
                  <a:schemeClr val="accent5">
                    <a:lumMod val="75000"/>
                  </a:schemeClr>
                </a:solidFill>
                <a:latin typeface="Times New Roman" panose="02020603050405020304" pitchFamily="18" charset="0"/>
                <a:cs typeface="Times New Roman" panose="02020603050405020304" pitchFamily="18" charset="0"/>
              </a:rPr>
              <a:t>color</a:t>
            </a:r>
            <a:r>
              <a:rPr lang="en-US" sz="1600" dirty="0">
                <a:latin typeface="Times New Roman" panose="02020603050405020304" pitchFamily="18" charset="0"/>
                <a:cs typeface="Times New Roman" panose="02020603050405020304" pitchFamily="18" charset="0"/>
              </a:rPr>
              <a:t>: red; </a:t>
            </a:r>
          </a:p>
          <a:p>
            <a:pPr>
              <a:lnSpc>
                <a:spcPct val="150000"/>
              </a:lnSpc>
            </a:pPr>
            <a:r>
              <a:rPr lang="en-US" sz="1600" dirty="0">
                <a:solidFill>
                  <a:schemeClr val="accent5">
                    <a:lumMod val="75000"/>
                  </a:schemeClr>
                </a:solidFill>
                <a:latin typeface="Times New Roman" panose="02020603050405020304" pitchFamily="18" charset="0"/>
                <a:cs typeface="Times New Roman" panose="02020603050405020304" pitchFamily="18" charset="0"/>
              </a:rPr>
              <a:t>font-weight</a:t>
            </a:r>
            <a:r>
              <a:rPr lang="en-US" sz="1600" dirty="0">
                <a:latin typeface="Times New Roman" panose="02020603050405020304" pitchFamily="18" charset="0"/>
                <a:cs typeface="Times New Roman" panose="02020603050405020304" pitchFamily="18" charset="0"/>
              </a:rPr>
              <a:t>: bold; </a:t>
            </a:r>
          </a:p>
          <a:p>
            <a:pPr>
              <a:lnSpc>
                <a:spcPct val="150000"/>
              </a:lnSpc>
            </a:pPr>
            <a:r>
              <a:rPr lang="en-US" sz="1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900229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9C152-D503-4321-90FD-BECB689BB5BE}"/>
              </a:ext>
            </a:extLst>
          </p:cNvPr>
          <p:cNvSpPr>
            <a:spLocks noGrp="1"/>
          </p:cNvSpPr>
          <p:nvPr>
            <p:ph type="title"/>
          </p:nvPr>
        </p:nvSpPr>
        <p:spPr>
          <a:xfrm>
            <a:off x="677334" y="609600"/>
            <a:ext cx="4821966" cy="1049573"/>
          </a:xfrm>
        </p:spPr>
        <p:txBody>
          <a:bodyPr>
            <a:normAutofit/>
          </a:bodyPr>
          <a:lstStyle/>
          <a:p>
            <a:r>
              <a:rPr lang="en-US" dirty="0">
                <a:latin typeface="Times New Roman" panose="02020603050405020304" pitchFamily="18" charset="0"/>
                <a:cs typeface="Times New Roman" panose="02020603050405020304" pitchFamily="18" charset="0"/>
              </a:rPr>
              <a:t>What is an ID Selector?</a:t>
            </a:r>
          </a:p>
        </p:txBody>
      </p:sp>
      <p:sp>
        <p:nvSpPr>
          <p:cNvPr id="3" name="Content Placeholder 2">
            <a:extLst>
              <a:ext uri="{FF2B5EF4-FFF2-40B4-BE49-F238E27FC236}">
                <a16:creationId xmlns:a16="http://schemas.microsoft.com/office/drawing/2014/main" id="{91991DD8-EBC5-47E5-85A3-31E4AFA7A90F}"/>
              </a:ext>
            </a:extLst>
          </p:cNvPr>
          <p:cNvSpPr>
            <a:spLocks noGrp="1"/>
          </p:cNvSpPr>
          <p:nvPr>
            <p:ph idx="1"/>
          </p:nvPr>
        </p:nvSpPr>
        <p:spPr>
          <a:xfrm>
            <a:off x="1080798" y="1774844"/>
            <a:ext cx="3705806" cy="1654156"/>
          </a:xfrm>
        </p:spPr>
        <p:txBody>
          <a:bodyPr>
            <a:noAutofit/>
          </a:bodyPr>
          <a:lstStyle/>
          <a:p>
            <a:pPr marL="228600" marR="0">
              <a:lnSpc>
                <a:spcPct val="150000"/>
              </a:lnSpc>
              <a:spcBef>
                <a:spcPts val="0"/>
              </a:spcBef>
              <a:spcAft>
                <a:spcPts val="0"/>
              </a:spcAf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Definition</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 ID selector in CSS is used to apply styles to a single, unique HTML element. Each ID is unique within a page, meaning it should only be used once per document.</a:t>
            </a:r>
            <a:endParaRPr lang="en-US"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3522AED4-FD2A-68CE-6BB1-E1936FFE28A3}"/>
              </a:ext>
            </a:extLst>
          </p:cNvPr>
          <p:cNvSpPr txBox="1"/>
          <p:nvPr/>
        </p:nvSpPr>
        <p:spPr>
          <a:xfrm>
            <a:off x="1236306" y="4641072"/>
            <a:ext cx="3872205" cy="1150380"/>
          </a:xfrm>
          <a:prstGeom prst="rect">
            <a:avLst/>
          </a:prstGeom>
          <a:noFill/>
        </p:spPr>
        <p:txBody>
          <a:bodyPr wrap="square">
            <a:spAutoFit/>
          </a:bodyPr>
          <a:lstStyle/>
          <a:p>
            <a:r>
              <a:rPr lang="en-US" dirty="0">
                <a:solidFill>
                  <a:srgbClr val="FF0066"/>
                </a:solidFill>
                <a:latin typeface="Times New Roman" panose="02020603050405020304" pitchFamily="18" charset="0"/>
                <a:cs typeface="Times New Roman" panose="02020603050405020304" pitchFamily="18" charset="0"/>
              </a:rPr>
              <a:t>#idname </a:t>
            </a:r>
            <a:r>
              <a:rPr lang="en-US" dirty="0">
                <a:latin typeface="Times New Roman" panose="02020603050405020304" pitchFamily="18" charset="0"/>
                <a:cs typeface="Times New Roman" panose="02020603050405020304" pitchFamily="18" charset="0"/>
              </a:rPr>
              <a:t>{ </a:t>
            </a:r>
          </a:p>
          <a:p>
            <a:pPr>
              <a:lnSpc>
                <a:spcPct val="150000"/>
              </a:lnSpc>
            </a:pPr>
            <a:r>
              <a:rPr lang="en-US" dirty="0">
                <a:latin typeface="Times New Roman" panose="02020603050405020304" pitchFamily="18" charset="0"/>
                <a:cs typeface="Times New Roman" panose="02020603050405020304" pitchFamily="18" charset="0"/>
              </a:rPr>
              <a:t>property: value; </a:t>
            </a:r>
          </a:p>
          <a:p>
            <a:pPr>
              <a:lnSpc>
                <a:spcPct val="150000"/>
              </a:lnSpc>
            </a:pPr>
            <a:r>
              <a:rPr lang="en-US" dirty="0">
                <a:latin typeface="Times New Roman" panose="02020603050405020304" pitchFamily="18" charset="0"/>
                <a:cs typeface="Times New Roman" panose="02020603050405020304" pitchFamily="18" charset="0"/>
              </a:rPr>
              <a:t>}</a:t>
            </a:r>
          </a:p>
        </p:txBody>
      </p:sp>
      <p:sp>
        <p:nvSpPr>
          <p:cNvPr id="10" name="TextBox 9">
            <a:extLst>
              <a:ext uri="{FF2B5EF4-FFF2-40B4-BE49-F238E27FC236}">
                <a16:creationId xmlns:a16="http://schemas.microsoft.com/office/drawing/2014/main" id="{2B21ACB5-5208-922C-CE60-27774B790B84}"/>
              </a:ext>
            </a:extLst>
          </p:cNvPr>
          <p:cNvSpPr txBox="1"/>
          <p:nvPr/>
        </p:nvSpPr>
        <p:spPr>
          <a:xfrm>
            <a:off x="5789644" y="1774844"/>
            <a:ext cx="2939143" cy="369332"/>
          </a:xfrm>
          <a:prstGeom prst="rect">
            <a:avLst/>
          </a:prstGeom>
          <a:noFill/>
        </p:spPr>
        <p:txBody>
          <a:bodyPr wrap="square">
            <a:spAutoFit/>
          </a:bodyPr>
          <a:lstStyle/>
          <a:p>
            <a:r>
              <a:rPr lang="en-US" dirty="0">
                <a:solidFill>
                  <a:schemeClr val="accent1"/>
                </a:solidFill>
                <a:latin typeface="Times New Roman" panose="02020603050405020304" pitchFamily="18" charset="0"/>
                <a:ea typeface="+mj-ea"/>
                <a:cs typeface="Times New Roman" panose="02020603050405020304" pitchFamily="18" charset="0"/>
              </a:rPr>
              <a:t>Example of an ID Selector</a:t>
            </a:r>
          </a:p>
        </p:txBody>
      </p:sp>
      <p:sp>
        <p:nvSpPr>
          <p:cNvPr id="12" name="TextBox 11">
            <a:extLst>
              <a:ext uri="{FF2B5EF4-FFF2-40B4-BE49-F238E27FC236}">
                <a16:creationId xmlns:a16="http://schemas.microsoft.com/office/drawing/2014/main" id="{69D61617-BA9D-5C15-02A0-00CD53E5D6BE}"/>
              </a:ext>
            </a:extLst>
          </p:cNvPr>
          <p:cNvSpPr txBox="1"/>
          <p:nvPr/>
        </p:nvSpPr>
        <p:spPr>
          <a:xfrm>
            <a:off x="5108511" y="2343430"/>
            <a:ext cx="5071187" cy="3741409"/>
          </a:xfrm>
          <a:prstGeom prst="rect">
            <a:avLst/>
          </a:prstGeom>
          <a:noFill/>
        </p:spPr>
        <p:txBody>
          <a:bodyPr wrap="square">
            <a:spAutoFit/>
          </a:bodyPr>
          <a:lstStyle/>
          <a:p>
            <a:pPr>
              <a:lnSpc>
                <a:spcPct val="150000"/>
              </a:lnSpc>
            </a:pPr>
            <a:r>
              <a:rPr lang="en-US" sz="1600" dirty="0">
                <a:solidFill>
                  <a:schemeClr val="accent1"/>
                </a:solidFill>
                <a:latin typeface="Times New Roman" panose="02020603050405020304" pitchFamily="18" charset="0"/>
                <a:ea typeface="+mj-ea"/>
                <a:cs typeface="Times New Roman" panose="02020603050405020304" pitchFamily="18" charset="0"/>
              </a:rPr>
              <a:t>HTML Elements:</a:t>
            </a:r>
          </a:p>
          <a:p>
            <a:pPr>
              <a:lnSpc>
                <a:spcPct val="150000"/>
              </a:lnSpc>
            </a:pPr>
            <a:r>
              <a:rPr lang="en-US" sz="1600" dirty="0">
                <a:latin typeface="Times New Roman" panose="02020603050405020304" pitchFamily="18" charset="0"/>
                <a:cs typeface="Times New Roman" panose="02020603050405020304" pitchFamily="18" charset="0"/>
              </a:rPr>
              <a:t>&lt;div </a:t>
            </a:r>
            <a:r>
              <a:rPr lang="en-US" sz="1600" dirty="0">
                <a:solidFill>
                  <a:srgbClr val="FF0000"/>
                </a:solidFill>
                <a:latin typeface="Times New Roman" panose="02020603050405020304" pitchFamily="18" charset="0"/>
                <a:cs typeface="Times New Roman" panose="02020603050405020304" pitchFamily="18" charset="0"/>
              </a:rPr>
              <a:t>id</a:t>
            </a:r>
            <a:r>
              <a:rPr lang="en-US" sz="1600" dirty="0">
                <a:latin typeface="Times New Roman" panose="02020603050405020304" pitchFamily="18" charset="0"/>
                <a:cs typeface="Times New Roman" panose="02020603050405020304" pitchFamily="18" charset="0"/>
              </a:rPr>
              <a:t>=</a:t>
            </a:r>
            <a:r>
              <a:rPr lang="en-US" sz="1600" dirty="0">
                <a:solidFill>
                  <a:schemeClr val="accent5">
                    <a:lumMod val="75000"/>
                  </a:schemeClr>
                </a:solidFill>
                <a:latin typeface="Times New Roman" panose="02020603050405020304" pitchFamily="18" charset="0"/>
                <a:cs typeface="Times New Roman" panose="02020603050405020304" pitchFamily="18" charset="0"/>
              </a:rPr>
              <a:t>"header"</a:t>
            </a:r>
            <a:r>
              <a:rPr lang="en-US" sz="1600" dirty="0">
                <a:latin typeface="Times New Roman" panose="02020603050405020304" pitchFamily="18" charset="0"/>
                <a:cs typeface="Times New Roman" panose="02020603050405020304" pitchFamily="18" charset="0"/>
              </a:rPr>
              <a:t>&gt;This is the header section.&lt;/div&gt; &lt;div&gt;This is a regular section.&lt;/div&gt;</a:t>
            </a:r>
          </a:p>
          <a:p>
            <a:pPr>
              <a:lnSpc>
                <a:spcPct val="150000"/>
              </a:lnSpc>
            </a:pPr>
            <a:endParaRPr lang="en-US" sz="1600" dirty="0">
              <a:solidFill>
                <a:schemeClr val="accent1"/>
              </a:solidFill>
              <a:latin typeface="Times New Roman" panose="02020603050405020304" pitchFamily="18" charset="0"/>
              <a:ea typeface="+mj-ea"/>
              <a:cs typeface="Times New Roman" panose="02020603050405020304" pitchFamily="18" charset="0"/>
            </a:endParaRPr>
          </a:p>
          <a:p>
            <a:pPr>
              <a:lnSpc>
                <a:spcPct val="150000"/>
              </a:lnSpc>
            </a:pPr>
            <a:r>
              <a:rPr lang="en-US" sz="1600" dirty="0">
                <a:solidFill>
                  <a:schemeClr val="accent1"/>
                </a:solidFill>
                <a:latin typeface="Times New Roman" panose="02020603050405020304" pitchFamily="18" charset="0"/>
                <a:ea typeface="+mj-ea"/>
                <a:cs typeface="Times New Roman" panose="02020603050405020304" pitchFamily="18" charset="0"/>
              </a:rPr>
              <a:t>CSS Tag Selector:</a:t>
            </a:r>
          </a:p>
          <a:p>
            <a:pPr>
              <a:lnSpc>
                <a:spcPct val="150000"/>
              </a:lnSpc>
            </a:pPr>
            <a:r>
              <a:rPr lang="en-US" sz="1600" dirty="0">
                <a:solidFill>
                  <a:srgbClr val="FF0000"/>
                </a:solidFill>
                <a:latin typeface="Times New Roman" panose="02020603050405020304" pitchFamily="18" charset="0"/>
                <a:cs typeface="Times New Roman" panose="02020603050405020304" pitchFamily="18" charset="0"/>
              </a:rPr>
              <a:t>#header </a:t>
            </a:r>
            <a:r>
              <a:rPr lang="en-US" sz="1600" dirty="0">
                <a:latin typeface="Times New Roman" panose="02020603050405020304" pitchFamily="18" charset="0"/>
                <a:cs typeface="Times New Roman" panose="02020603050405020304" pitchFamily="18" charset="0"/>
              </a:rPr>
              <a:t>{ </a:t>
            </a:r>
          </a:p>
          <a:p>
            <a:pPr>
              <a:lnSpc>
                <a:spcPct val="150000"/>
              </a:lnSpc>
            </a:pPr>
            <a:r>
              <a:rPr lang="en-US" sz="1600" dirty="0">
                <a:solidFill>
                  <a:schemeClr val="accent5">
                    <a:lumMod val="75000"/>
                  </a:schemeClr>
                </a:solidFill>
                <a:latin typeface="Times New Roman" panose="02020603050405020304" pitchFamily="18" charset="0"/>
                <a:cs typeface="Times New Roman" panose="02020603050405020304" pitchFamily="18" charset="0"/>
              </a:rPr>
              <a:t>background-color</a:t>
            </a:r>
            <a:r>
              <a:rPr lang="en-US" sz="1600" dirty="0">
                <a:latin typeface="Times New Roman" panose="02020603050405020304" pitchFamily="18" charset="0"/>
                <a:cs typeface="Times New Roman" panose="02020603050405020304" pitchFamily="18" charset="0"/>
              </a:rPr>
              <a:t>: </a:t>
            </a:r>
            <a:r>
              <a:rPr lang="en-US" sz="1600" dirty="0">
                <a:solidFill>
                  <a:srgbClr val="FF0000"/>
                </a:solidFill>
                <a:latin typeface="Times New Roman" panose="02020603050405020304" pitchFamily="18" charset="0"/>
                <a:cs typeface="Times New Roman" panose="02020603050405020304" pitchFamily="18" charset="0"/>
              </a:rPr>
              <a:t>#4CAF50</a:t>
            </a:r>
            <a:r>
              <a:rPr lang="en-US" sz="1600" dirty="0">
                <a:latin typeface="Times New Roman" panose="02020603050405020304" pitchFamily="18" charset="0"/>
                <a:cs typeface="Times New Roman" panose="02020603050405020304" pitchFamily="18" charset="0"/>
              </a:rPr>
              <a:t>; </a:t>
            </a:r>
          </a:p>
          <a:p>
            <a:pPr>
              <a:lnSpc>
                <a:spcPct val="150000"/>
              </a:lnSpc>
            </a:pPr>
            <a:r>
              <a:rPr lang="en-US" sz="1600" dirty="0">
                <a:solidFill>
                  <a:schemeClr val="accent5">
                    <a:lumMod val="75000"/>
                  </a:schemeClr>
                </a:solidFill>
                <a:latin typeface="Times New Roman" panose="02020603050405020304" pitchFamily="18" charset="0"/>
                <a:cs typeface="Times New Roman" panose="02020603050405020304" pitchFamily="18" charset="0"/>
              </a:rPr>
              <a:t>color</a:t>
            </a:r>
            <a:r>
              <a:rPr lang="en-US" sz="1600" dirty="0">
                <a:latin typeface="Times New Roman" panose="02020603050405020304" pitchFamily="18" charset="0"/>
                <a:cs typeface="Times New Roman" panose="02020603050405020304" pitchFamily="18" charset="0"/>
              </a:rPr>
              <a:t>: white;</a:t>
            </a:r>
          </a:p>
          <a:p>
            <a:pPr>
              <a:lnSpc>
                <a:spcPct val="150000"/>
              </a:lnSpc>
            </a:pPr>
            <a:r>
              <a:rPr lang="en-US" sz="1600" dirty="0">
                <a:solidFill>
                  <a:schemeClr val="accent5">
                    <a:lumMod val="75000"/>
                  </a:schemeClr>
                </a:solidFill>
                <a:latin typeface="Times New Roman" panose="02020603050405020304" pitchFamily="18" charset="0"/>
                <a:cs typeface="Times New Roman" panose="02020603050405020304" pitchFamily="18" charset="0"/>
              </a:rPr>
              <a:t>padding</a:t>
            </a:r>
            <a:r>
              <a:rPr lang="en-US" sz="1600" dirty="0">
                <a:latin typeface="Times New Roman" panose="02020603050405020304" pitchFamily="18" charset="0"/>
                <a:cs typeface="Times New Roman" panose="02020603050405020304" pitchFamily="18" charset="0"/>
              </a:rPr>
              <a:t>: </a:t>
            </a:r>
            <a:r>
              <a:rPr lang="en-US" sz="1600" dirty="0">
                <a:solidFill>
                  <a:srgbClr val="FF0000"/>
                </a:solidFill>
                <a:latin typeface="Times New Roman" panose="02020603050405020304" pitchFamily="18" charset="0"/>
                <a:cs typeface="Times New Roman" panose="02020603050405020304" pitchFamily="18" charset="0"/>
              </a:rPr>
              <a:t>20px</a:t>
            </a:r>
            <a:r>
              <a:rPr lang="en-US" sz="1600" dirty="0">
                <a:latin typeface="Times New Roman" panose="02020603050405020304" pitchFamily="18" charset="0"/>
                <a:cs typeface="Times New Roman" panose="02020603050405020304" pitchFamily="18" charset="0"/>
              </a:rPr>
              <a:t>; </a:t>
            </a:r>
          </a:p>
          <a:p>
            <a:pPr>
              <a:lnSpc>
                <a:spcPct val="150000"/>
              </a:lnSpc>
            </a:pPr>
            <a:r>
              <a:rPr lang="en-US" sz="1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04699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9C152-D503-4321-90FD-BECB689BB5BE}"/>
              </a:ext>
            </a:extLst>
          </p:cNvPr>
          <p:cNvSpPr>
            <a:spLocks noGrp="1"/>
          </p:cNvSpPr>
          <p:nvPr>
            <p:ph type="title"/>
          </p:nvPr>
        </p:nvSpPr>
        <p:spPr>
          <a:xfrm>
            <a:off x="677333" y="609600"/>
            <a:ext cx="5975393" cy="1049573"/>
          </a:xfrm>
        </p:spPr>
        <p:txBody>
          <a:bodyPr>
            <a:normAutofit/>
          </a:bodyPr>
          <a:lstStyle/>
          <a:p>
            <a:r>
              <a:rPr lang="en-US" dirty="0">
                <a:latin typeface="Times New Roman" panose="02020603050405020304" pitchFamily="18" charset="0"/>
                <a:cs typeface="Times New Roman" panose="02020603050405020304" pitchFamily="18" charset="0"/>
              </a:rPr>
              <a:t>What is an Attribute Selector?</a:t>
            </a:r>
          </a:p>
        </p:txBody>
      </p:sp>
      <p:sp>
        <p:nvSpPr>
          <p:cNvPr id="3" name="Content Placeholder 2">
            <a:extLst>
              <a:ext uri="{FF2B5EF4-FFF2-40B4-BE49-F238E27FC236}">
                <a16:creationId xmlns:a16="http://schemas.microsoft.com/office/drawing/2014/main" id="{91991DD8-EBC5-47E5-85A3-31E4AFA7A90F}"/>
              </a:ext>
            </a:extLst>
          </p:cNvPr>
          <p:cNvSpPr>
            <a:spLocks noGrp="1"/>
          </p:cNvSpPr>
          <p:nvPr>
            <p:ph idx="1"/>
          </p:nvPr>
        </p:nvSpPr>
        <p:spPr>
          <a:xfrm>
            <a:off x="1080798" y="1774844"/>
            <a:ext cx="7633994" cy="1654156"/>
          </a:xfrm>
        </p:spPr>
        <p:txBody>
          <a:bodyPr>
            <a:noAutofit/>
          </a:bodyPr>
          <a:lstStyle/>
          <a:p>
            <a:pPr marL="228600" marR="0">
              <a:lnSpc>
                <a:spcPct val="150000"/>
              </a:lnSpc>
              <a:spcBef>
                <a:spcPts val="0"/>
              </a:spcBef>
              <a:spcAft>
                <a:spcPts val="0"/>
              </a:spcAf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Definition</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 attribute selector in CSS allows you to apply styles to HTML elements based on the presence or value of a specific attribute. This means you can target elements that have a particular attribute, regardless of their tag or class.</a:t>
            </a:r>
            <a:endParaRPr lang="en-US"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3522AED4-FD2A-68CE-6BB1-E1936FFE28A3}"/>
              </a:ext>
            </a:extLst>
          </p:cNvPr>
          <p:cNvSpPr txBox="1"/>
          <p:nvPr/>
        </p:nvSpPr>
        <p:spPr>
          <a:xfrm>
            <a:off x="1394927" y="3736003"/>
            <a:ext cx="3872205" cy="1150380"/>
          </a:xfrm>
          <a:prstGeom prst="rect">
            <a:avLst/>
          </a:prstGeom>
          <a:noFill/>
        </p:spPr>
        <p:txBody>
          <a:bodyPr wrap="square">
            <a:spAutoFit/>
          </a:bodyPr>
          <a:lstStyle/>
          <a:p>
            <a:r>
              <a:rPr lang="en-US" dirty="0">
                <a:solidFill>
                  <a:srgbClr val="FF0066"/>
                </a:solidFill>
                <a:latin typeface="Times New Roman" panose="02020603050405020304" pitchFamily="18" charset="0"/>
                <a:cs typeface="Times New Roman" panose="02020603050405020304" pitchFamily="18" charset="0"/>
              </a:rPr>
              <a:t>[attribute] </a:t>
            </a:r>
            <a:r>
              <a:rPr lang="en-US" dirty="0">
                <a:latin typeface="Times New Roman" panose="02020603050405020304" pitchFamily="18" charset="0"/>
                <a:cs typeface="Times New Roman" panose="02020603050405020304" pitchFamily="18" charset="0"/>
              </a:rPr>
              <a:t>{ </a:t>
            </a:r>
          </a:p>
          <a:p>
            <a:pPr>
              <a:lnSpc>
                <a:spcPct val="150000"/>
              </a:lnSpc>
            </a:pPr>
            <a:r>
              <a:rPr lang="en-US" dirty="0">
                <a:latin typeface="Times New Roman" panose="02020603050405020304" pitchFamily="18" charset="0"/>
                <a:cs typeface="Times New Roman" panose="02020603050405020304" pitchFamily="18" charset="0"/>
              </a:rPr>
              <a:t>property: value; </a:t>
            </a:r>
          </a:p>
          <a:p>
            <a:pPr>
              <a:lnSpc>
                <a:spcPct val="150000"/>
              </a:lnSpc>
            </a:pPr>
            <a:r>
              <a:rPr lang="en-US" dirty="0">
                <a:latin typeface="Times New Roman" panose="02020603050405020304" pitchFamily="18" charset="0"/>
                <a:cs typeface="Times New Roman" panose="02020603050405020304" pitchFamily="18" charset="0"/>
              </a:rPr>
              <a:t>}</a:t>
            </a:r>
          </a:p>
        </p:txBody>
      </p:sp>
      <p:sp>
        <p:nvSpPr>
          <p:cNvPr id="4" name="TextBox 3">
            <a:extLst>
              <a:ext uri="{FF2B5EF4-FFF2-40B4-BE49-F238E27FC236}">
                <a16:creationId xmlns:a16="http://schemas.microsoft.com/office/drawing/2014/main" id="{61C9939B-524A-54F7-01A9-DF3414343254}"/>
              </a:ext>
            </a:extLst>
          </p:cNvPr>
          <p:cNvSpPr txBox="1"/>
          <p:nvPr/>
        </p:nvSpPr>
        <p:spPr>
          <a:xfrm>
            <a:off x="5267132" y="3839547"/>
            <a:ext cx="3872205" cy="2308324"/>
          </a:xfrm>
          <a:prstGeom prst="rect">
            <a:avLst/>
          </a:prstGeom>
          <a:noFill/>
        </p:spPr>
        <p:txBody>
          <a:bodyPr wrap="square">
            <a:spAutoFit/>
          </a:bodyPr>
          <a:lstStyle/>
          <a:p>
            <a:r>
              <a:rPr lang="en-US" dirty="0">
                <a:solidFill>
                  <a:srgbClr val="FF0066"/>
                </a:solidFill>
                <a:latin typeface="Times New Roman" panose="02020603050405020304" pitchFamily="18" charset="0"/>
                <a:cs typeface="Times New Roman" panose="02020603050405020304" pitchFamily="18" charset="0"/>
              </a:rPr>
              <a:t>[attribute]:</a:t>
            </a:r>
          </a:p>
          <a:p>
            <a:r>
              <a:rPr lang="en-US" dirty="0">
                <a:solidFill>
                  <a:srgbClr val="FF0066"/>
                </a:solidFill>
                <a:latin typeface="Times New Roman" panose="02020603050405020304" pitchFamily="18" charset="0"/>
                <a:cs typeface="Times New Roman" panose="02020603050405020304" pitchFamily="18" charset="0"/>
              </a:rPr>
              <a:t>[attribute=“value”]:</a:t>
            </a:r>
          </a:p>
          <a:p>
            <a:r>
              <a:rPr lang="en-US" dirty="0">
                <a:solidFill>
                  <a:srgbClr val="FF0066"/>
                </a:solidFill>
                <a:latin typeface="Times New Roman" panose="02020603050405020304" pitchFamily="18" charset="0"/>
                <a:cs typeface="Times New Roman" panose="02020603050405020304" pitchFamily="18" charset="0"/>
              </a:rPr>
              <a:t>[attribute~=“value”]:</a:t>
            </a:r>
          </a:p>
          <a:p>
            <a:r>
              <a:rPr lang="en-US" dirty="0">
                <a:solidFill>
                  <a:srgbClr val="FF0066"/>
                </a:solidFill>
                <a:latin typeface="Times New Roman" panose="02020603050405020304" pitchFamily="18" charset="0"/>
                <a:cs typeface="Times New Roman" panose="02020603050405020304" pitchFamily="18" charset="0"/>
              </a:rPr>
              <a:t>[attribute|=“value”]:</a:t>
            </a:r>
          </a:p>
          <a:p>
            <a:r>
              <a:rPr lang="en-US" dirty="0">
                <a:solidFill>
                  <a:srgbClr val="FF0066"/>
                </a:solidFill>
                <a:latin typeface="Times New Roman" panose="02020603050405020304" pitchFamily="18" charset="0"/>
                <a:cs typeface="Times New Roman" panose="02020603050405020304" pitchFamily="18" charset="0"/>
              </a:rPr>
              <a:t>[attribute^=“value”]:</a:t>
            </a:r>
          </a:p>
          <a:p>
            <a:r>
              <a:rPr lang="en-US" dirty="0">
                <a:solidFill>
                  <a:srgbClr val="FF0066"/>
                </a:solidFill>
                <a:latin typeface="Times New Roman" panose="02020603050405020304" pitchFamily="18" charset="0"/>
                <a:cs typeface="Times New Roman" panose="02020603050405020304" pitchFamily="18" charset="0"/>
              </a:rPr>
              <a:t>[attribute$=“value”]:</a:t>
            </a:r>
          </a:p>
          <a:p>
            <a:r>
              <a:rPr lang="en-US" dirty="0">
                <a:solidFill>
                  <a:srgbClr val="FF0066"/>
                </a:solidFill>
                <a:latin typeface="Times New Roman" panose="02020603050405020304" pitchFamily="18" charset="0"/>
                <a:cs typeface="Times New Roman" panose="02020603050405020304" pitchFamily="18" charset="0"/>
              </a:rPr>
              <a:t>*[attribute=“value”]**:</a:t>
            </a:r>
          </a:p>
          <a:p>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8A005E4A-92D1-A7D3-076B-78E280D95AC8}"/>
              </a:ext>
            </a:extLst>
          </p:cNvPr>
          <p:cNvSpPr txBox="1"/>
          <p:nvPr/>
        </p:nvSpPr>
        <p:spPr>
          <a:xfrm>
            <a:off x="5267132" y="3397836"/>
            <a:ext cx="2939143" cy="369332"/>
          </a:xfrm>
          <a:prstGeom prst="rect">
            <a:avLst/>
          </a:prstGeom>
          <a:noFill/>
        </p:spPr>
        <p:txBody>
          <a:bodyPr wrap="square">
            <a:spAutoFit/>
          </a:bodyPr>
          <a:lstStyle/>
          <a:p>
            <a:r>
              <a:rPr lang="en-US" dirty="0">
                <a:solidFill>
                  <a:schemeClr val="accent1"/>
                </a:solidFill>
                <a:latin typeface="Times New Roman" panose="02020603050405020304" pitchFamily="18" charset="0"/>
                <a:ea typeface="+mj-ea"/>
                <a:cs typeface="Times New Roman" panose="02020603050405020304" pitchFamily="18" charset="0"/>
              </a:rPr>
              <a:t>Types of attribute selector</a:t>
            </a:r>
          </a:p>
        </p:txBody>
      </p:sp>
    </p:spTree>
    <p:extLst>
      <p:ext uri="{BB962C8B-B14F-4D97-AF65-F5344CB8AC3E}">
        <p14:creationId xmlns:p14="http://schemas.microsoft.com/office/powerpoint/2010/main" val="3448654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9C152-D503-4321-90FD-BECB689BB5BE}"/>
              </a:ext>
            </a:extLst>
          </p:cNvPr>
          <p:cNvSpPr>
            <a:spLocks noGrp="1"/>
          </p:cNvSpPr>
          <p:nvPr>
            <p:ph type="title"/>
          </p:nvPr>
        </p:nvSpPr>
        <p:spPr>
          <a:xfrm>
            <a:off x="677333" y="609600"/>
            <a:ext cx="5975393" cy="1049573"/>
          </a:xfrm>
        </p:spPr>
        <p:txBody>
          <a:bodyPr>
            <a:normAutofit/>
          </a:bodyPr>
          <a:lstStyle/>
          <a:p>
            <a:r>
              <a:rPr lang="en-US" dirty="0">
                <a:latin typeface="Times New Roman" panose="02020603050405020304" pitchFamily="18" charset="0"/>
                <a:cs typeface="Times New Roman" panose="02020603050405020304" pitchFamily="18" charset="0"/>
              </a:rPr>
              <a:t>What is Declaration Blocks?</a:t>
            </a:r>
          </a:p>
        </p:txBody>
      </p:sp>
      <p:sp>
        <p:nvSpPr>
          <p:cNvPr id="3" name="Content Placeholder 2">
            <a:extLst>
              <a:ext uri="{FF2B5EF4-FFF2-40B4-BE49-F238E27FC236}">
                <a16:creationId xmlns:a16="http://schemas.microsoft.com/office/drawing/2014/main" id="{91991DD8-EBC5-47E5-85A3-31E4AFA7A90F}"/>
              </a:ext>
            </a:extLst>
          </p:cNvPr>
          <p:cNvSpPr>
            <a:spLocks noGrp="1"/>
          </p:cNvSpPr>
          <p:nvPr>
            <p:ph idx="1"/>
          </p:nvPr>
        </p:nvSpPr>
        <p:spPr>
          <a:xfrm>
            <a:off x="1080798" y="1774844"/>
            <a:ext cx="7633994" cy="1550613"/>
          </a:xfrm>
        </p:spPr>
        <p:txBody>
          <a:bodyPr>
            <a:noAutofit/>
          </a:bodyPr>
          <a:lstStyle/>
          <a:p>
            <a:pPr marL="228600" marR="0">
              <a:lnSpc>
                <a:spcPct val="150000"/>
              </a:lnSpc>
              <a:spcBef>
                <a:spcPts val="0"/>
              </a:spcBef>
              <a:spcAft>
                <a:spcPts val="0"/>
              </a:spcAf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Definition</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 declaration block in CSS is a collection of one or more declarations that apply styles to an HTML element or group of elements. It’s the part of a CSS rule that defines what properties should be styled and how.</a:t>
            </a:r>
            <a:endParaRPr lang="en-US"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3522AED4-FD2A-68CE-6BB1-E1936FFE28A3}"/>
              </a:ext>
            </a:extLst>
          </p:cNvPr>
          <p:cNvSpPr txBox="1"/>
          <p:nvPr/>
        </p:nvSpPr>
        <p:spPr>
          <a:xfrm>
            <a:off x="1394927" y="3736003"/>
            <a:ext cx="3872205" cy="1704377"/>
          </a:xfrm>
          <a:prstGeom prst="rect">
            <a:avLst/>
          </a:prstGeom>
          <a:noFill/>
        </p:spPr>
        <p:txBody>
          <a:bodyPr wrap="square">
            <a:spAutoFit/>
          </a:bodyPr>
          <a:lstStyle/>
          <a:p>
            <a:pPr>
              <a:lnSpc>
                <a:spcPct val="150000"/>
              </a:lnSpc>
            </a:pPr>
            <a:r>
              <a:rPr lang="en-US" dirty="0">
                <a:latin typeface="Times New Roman" panose="02020603050405020304" pitchFamily="18" charset="0"/>
                <a:cs typeface="Times New Roman" panose="02020603050405020304" pitchFamily="18" charset="0"/>
              </a:rPr>
              <a:t>Selector {</a:t>
            </a:r>
          </a:p>
          <a:p>
            <a:pPr>
              <a:lnSpc>
                <a:spcPct val="150000"/>
              </a:lnSpc>
            </a:pPr>
            <a:r>
              <a:rPr lang="en-US" dirty="0">
                <a:latin typeface="Times New Roman" panose="02020603050405020304" pitchFamily="18" charset="0"/>
                <a:cs typeface="Times New Roman" panose="02020603050405020304" pitchFamily="18" charset="0"/>
              </a:rPr>
              <a:t>property: value;</a:t>
            </a:r>
          </a:p>
          <a:p>
            <a:pPr>
              <a:lnSpc>
                <a:spcPct val="150000"/>
              </a:lnSpc>
            </a:pPr>
            <a:r>
              <a:rPr lang="en-US" dirty="0">
                <a:latin typeface="Times New Roman" panose="02020603050405020304" pitchFamily="18" charset="0"/>
                <a:cs typeface="Times New Roman" panose="02020603050405020304" pitchFamily="18" charset="0"/>
              </a:rPr>
              <a:t>property: value; </a:t>
            </a:r>
          </a:p>
          <a:p>
            <a:pPr>
              <a:lnSpc>
                <a:spcPct val="150000"/>
              </a:lnSpc>
            </a:pPr>
            <a:r>
              <a:rPr lang="en-US" dirty="0">
                <a:latin typeface="Times New Roman" panose="02020603050405020304" pitchFamily="18" charset="0"/>
                <a:cs typeface="Times New Roman" panose="02020603050405020304" pitchFamily="18" charset="0"/>
              </a:rPr>
              <a:t>}</a:t>
            </a:r>
          </a:p>
        </p:txBody>
      </p:sp>
      <p:sp>
        <p:nvSpPr>
          <p:cNvPr id="4" name="TextBox 3">
            <a:extLst>
              <a:ext uri="{FF2B5EF4-FFF2-40B4-BE49-F238E27FC236}">
                <a16:creationId xmlns:a16="http://schemas.microsoft.com/office/drawing/2014/main" id="{61C9939B-524A-54F7-01A9-DF3414343254}"/>
              </a:ext>
            </a:extLst>
          </p:cNvPr>
          <p:cNvSpPr txBox="1"/>
          <p:nvPr/>
        </p:nvSpPr>
        <p:spPr>
          <a:xfrm>
            <a:off x="5267132" y="3839547"/>
            <a:ext cx="3872205" cy="1477328"/>
          </a:xfrm>
          <a:prstGeom prst="rect">
            <a:avLst/>
          </a:prstGeom>
          <a:noFill/>
        </p:spPr>
        <p:txBody>
          <a:bodyPr wrap="square">
            <a:spAutoFit/>
          </a:bodyPr>
          <a:lstStyle/>
          <a:p>
            <a:r>
              <a:rPr lang="en-US" dirty="0">
                <a:latin typeface="Times New Roman" panose="02020603050405020304" pitchFamily="18" charset="0"/>
                <a:cs typeface="Times New Roman" panose="02020603050405020304" pitchFamily="18" charset="0"/>
              </a:rPr>
              <a:t>p {</a:t>
            </a:r>
          </a:p>
          <a:p>
            <a:r>
              <a:rPr lang="en-US" dirty="0">
                <a:solidFill>
                  <a:schemeClr val="accent5">
                    <a:lumMod val="75000"/>
                  </a:schemeClr>
                </a:solidFill>
                <a:latin typeface="Times New Roman" panose="02020603050405020304" pitchFamily="18" charset="0"/>
                <a:cs typeface="Times New Roman" panose="02020603050405020304" pitchFamily="18" charset="0"/>
              </a:rPr>
              <a:t>color</a:t>
            </a:r>
            <a:r>
              <a:rPr lang="en-US" dirty="0">
                <a:latin typeface="Times New Roman" panose="02020603050405020304" pitchFamily="18" charset="0"/>
                <a:cs typeface="Times New Roman" panose="02020603050405020304" pitchFamily="18" charset="0"/>
              </a:rPr>
              <a:t>: blue;</a:t>
            </a:r>
          </a:p>
          <a:p>
            <a:r>
              <a:rPr lang="en-US" dirty="0">
                <a:solidFill>
                  <a:schemeClr val="accent5">
                    <a:lumMod val="75000"/>
                  </a:schemeClr>
                </a:solidFill>
                <a:latin typeface="Times New Roman" panose="02020603050405020304" pitchFamily="18" charset="0"/>
                <a:cs typeface="Times New Roman" panose="02020603050405020304" pitchFamily="18" charset="0"/>
              </a:rPr>
              <a:t>font-siz</a:t>
            </a:r>
            <a:r>
              <a:rPr lang="en-US" dirty="0">
                <a:latin typeface="Times New Roman" panose="02020603050405020304" pitchFamily="18" charset="0"/>
                <a:cs typeface="Times New Roman" panose="02020603050405020304" pitchFamily="18" charset="0"/>
              </a:rPr>
              <a:t>e: </a:t>
            </a:r>
            <a:r>
              <a:rPr lang="en-US" dirty="0">
                <a:solidFill>
                  <a:srgbClr val="FF0000"/>
                </a:solidFill>
                <a:latin typeface="Times New Roman" panose="02020603050405020304" pitchFamily="18" charset="0"/>
                <a:cs typeface="Times New Roman" panose="02020603050405020304" pitchFamily="18" charset="0"/>
              </a:rPr>
              <a:t>16px</a:t>
            </a:r>
            <a:r>
              <a:rPr lang="en-US" dirty="0">
                <a:latin typeface="Times New Roman" panose="02020603050405020304" pitchFamily="18" charset="0"/>
                <a:cs typeface="Times New Roman" panose="02020603050405020304" pitchFamily="18" charset="0"/>
              </a:rPr>
              <a:t>;</a:t>
            </a:r>
          </a:p>
          <a:p>
            <a:r>
              <a:rPr lang="en-US" dirty="0">
                <a:solidFill>
                  <a:schemeClr val="accent5">
                    <a:lumMod val="75000"/>
                  </a:schemeClr>
                </a:solidFill>
                <a:latin typeface="Times New Roman" panose="02020603050405020304" pitchFamily="18" charset="0"/>
                <a:cs typeface="Times New Roman" panose="02020603050405020304" pitchFamily="18" charset="0"/>
              </a:rPr>
              <a:t>margin</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10px</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a:t>
            </a:r>
          </a:p>
        </p:txBody>
      </p:sp>
      <p:sp>
        <p:nvSpPr>
          <p:cNvPr id="5" name="TextBox 4">
            <a:extLst>
              <a:ext uri="{FF2B5EF4-FFF2-40B4-BE49-F238E27FC236}">
                <a16:creationId xmlns:a16="http://schemas.microsoft.com/office/drawing/2014/main" id="{8A005E4A-92D1-A7D3-076B-78E280D95AC8}"/>
              </a:ext>
            </a:extLst>
          </p:cNvPr>
          <p:cNvSpPr txBox="1"/>
          <p:nvPr/>
        </p:nvSpPr>
        <p:spPr>
          <a:xfrm>
            <a:off x="5267132" y="3397836"/>
            <a:ext cx="3345023" cy="369332"/>
          </a:xfrm>
          <a:prstGeom prst="rect">
            <a:avLst/>
          </a:prstGeom>
          <a:noFill/>
        </p:spPr>
        <p:txBody>
          <a:bodyPr wrap="square">
            <a:spAutoFit/>
          </a:bodyPr>
          <a:lstStyle/>
          <a:p>
            <a:r>
              <a:rPr lang="en-US" dirty="0">
                <a:solidFill>
                  <a:schemeClr val="accent1"/>
                </a:solidFill>
                <a:latin typeface="Times New Roman" panose="02020603050405020304" pitchFamily="18" charset="0"/>
                <a:ea typeface="+mj-ea"/>
                <a:cs typeface="Times New Roman" panose="02020603050405020304" pitchFamily="18" charset="0"/>
              </a:rPr>
              <a:t>Example of a Declaration Block</a:t>
            </a:r>
          </a:p>
        </p:txBody>
      </p:sp>
    </p:spTree>
    <p:extLst>
      <p:ext uri="{BB962C8B-B14F-4D97-AF65-F5344CB8AC3E}">
        <p14:creationId xmlns:p14="http://schemas.microsoft.com/office/powerpoint/2010/main" val="1791837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9C152-D503-4321-90FD-BECB689BB5BE}"/>
              </a:ext>
            </a:extLst>
          </p:cNvPr>
          <p:cNvSpPr>
            <a:spLocks noGrp="1"/>
          </p:cNvSpPr>
          <p:nvPr>
            <p:ph type="title"/>
          </p:nvPr>
        </p:nvSpPr>
        <p:spPr>
          <a:xfrm>
            <a:off x="677333" y="609600"/>
            <a:ext cx="5975393" cy="1049573"/>
          </a:xfrm>
        </p:spPr>
        <p:txBody>
          <a:bodyPr>
            <a:normAutofit/>
          </a:bodyPr>
          <a:lstStyle/>
          <a:p>
            <a:r>
              <a:rPr lang="en-US" dirty="0">
                <a:latin typeface="Times New Roman" panose="02020603050405020304" pitchFamily="18" charset="0"/>
                <a:cs typeface="Times New Roman" panose="02020603050405020304" pitchFamily="18" charset="0"/>
              </a:rPr>
              <a:t>What is Comments in CSS?</a:t>
            </a:r>
          </a:p>
        </p:txBody>
      </p:sp>
      <p:sp>
        <p:nvSpPr>
          <p:cNvPr id="3" name="Content Placeholder 2">
            <a:extLst>
              <a:ext uri="{FF2B5EF4-FFF2-40B4-BE49-F238E27FC236}">
                <a16:creationId xmlns:a16="http://schemas.microsoft.com/office/drawing/2014/main" id="{91991DD8-EBC5-47E5-85A3-31E4AFA7A90F}"/>
              </a:ext>
            </a:extLst>
          </p:cNvPr>
          <p:cNvSpPr>
            <a:spLocks noGrp="1"/>
          </p:cNvSpPr>
          <p:nvPr>
            <p:ph idx="1"/>
          </p:nvPr>
        </p:nvSpPr>
        <p:spPr>
          <a:xfrm>
            <a:off x="1080798" y="1774844"/>
            <a:ext cx="7633994" cy="1550613"/>
          </a:xfrm>
        </p:spPr>
        <p:txBody>
          <a:bodyPr>
            <a:noAutofit/>
          </a:bodyPr>
          <a:lstStyle/>
          <a:p>
            <a:pPr marL="228600" marR="0">
              <a:lnSpc>
                <a:spcPct val="150000"/>
              </a:lnSpc>
              <a:spcBef>
                <a:spcPts val="0"/>
              </a:spcBef>
              <a:spcAft>
                <a:spcPts val="0"/>
              </a:spcAf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Definition</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Comments in CSS are lines or blocks of text that are ignored by the browser when rendering the page. They are used to add notes, explanations, or reminders within your CSS code.</a:t>
            </a:r>
            <a:endParaRPr lang="en-US"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3522AED4-FD2A-68CE-6BB1-E1936FFE28A3}"/>
              </a:ext>
            </a:extLst>
          </p:cNvPr>
          <p:cNvSpPr txBox="1"/>
          <p:nvPr/>
        </p:nvSpPr>
        <p:spPr>
          <a:xfrm>
            <a:off x="677333" y="3625397"/>
            <a:ext cx="3872205" cy="873381"/>
          </a:xfrm>
          <a:prstGeom prst="rect">
            <a:avLst/>
          </a:prstGeom>
          <a:noFill/>
        </p:spPr>
        <p:txBody>
          <a:bodyPr wrap="square">
            <a:spAutoFit/>
          </a:bodyPr>
          <a:lstStyle/>
          <a:p>
            <a:pPr>
              <a:lnSpc>
                <a:spcPct val="150000"/>
              </a:lnSpc>
            </a:pPr>
            <a:r>
              <a:rPr lang="en-US" dirty="0">
                <a:latin typeface="Times New Roman" panose="02020603050405020304" pitchFamily="18" charset="0"/>
                <a:cs typeface="Times New Roman" panose="02020603050405020304" pitchFamily="18" charset="0"/>
              </a:rPr>
              <a:t>Syntax:</a:t>
            </a:r>
          </a:p>
          <a:p>
            <a:pPr>
              <a:lnSpc>
                <a:spcPct val="150000"/>
              </a:lnSpc>
            </a:pPr>
            <a:r>
              <a:rPr lang="en-US" dirty="0">
                <a:latin typeface="Times New Roman" panose="02020603050405020304" pitchFamily="18" charset="0"/>
                <a:cs typeface="Times New Roman" panose="02020603050405020304" pitchFamily="18" charset="0"/>
              </a:rPr>
              <a:t>/* This is a CSS comment */</a:t>
            </a:r>
          </a:p>
        </p:txBody>
      </p:sp>
      <p:sp>
        <p:nvSpPr>
          <p:cNvPr id="4" name="TextBox 3">
            <a:extLst>
              <a:ext uri="{FF2B5EF4-FFF2-40B4-BE49-F238E27FC236}">
                <a16:creationId xmlns:a16="http://schemas.microsoft.com/office/drawing/2014/main" id="{61C9939B-524A-54F7-01A9-DF3414343254}"/>
              </a:ext>
            </a:extLst>
          </p:cNvPr>
          <p:cNvSpPr txBox="1"/>
          <p:nvPr/>
        </p:nvSpPr>
        <p:spPr>
          <a:xfrm>
            <a:off x="4432041" y="3853543"/>
            <a:ext cx="5607698" cy="2315827"/>
          </a:xfrm>
          <a:prstGeom prst="rect">
            <a:avLst/>
          </a:prstGeom>
          <a:noFill/>
        </p:spPr>
        <p:txBody>
          <a:bodyPr wrap="square">
            <a:spAutoFit/>
          </a:bodyPr>
          <a:lstStyle/>
          <a:p>
            <a:pPr>
              <a:lnSpc>
                <a:spcPct val="150000"/>
              </a:lnSpc>
            </a:pPr>
            <a:r>
              <a:rPr lang="en-US" sz="1400" dirty="0">
                <a:latin typeface="Times New Roman" panose="02020603050405020304" pitchFamily="18" charset="0"/>
                <a:cs typeface="Times New Roman" panose="02020603050405020304" pitchFamily="18" charset="0"/>
              </a:rPr>
              <a:t>/* Set the background color to blue for the main header */ h1 {</a:t>
            </a:r>
          </a:p>
          <a:p>
            <a:pPr>
              <a:lnSpc>
                <a:spcPct val="150000"/>
              </a:lnSpc>
            </a:pPr>
            <a:r>
              <a:rPr lang="en-US" sz="1400" dirty="0">
                <a:solidFill>
                  <a:schemeClr val="accent5">
                    <a:lumMod val="75000"/>
                  </a:schemeClr>
                </a:solidFill>
                <a:latin typeface="Times New Roman" panose="02020603050405020304" pitchFamily="18" charset="0"/>
                <a:cs typeface="Times New Roman" panose="02020603050405020304" pitchFamily="18" charset="0"/>
              </a:rPr>
              <a:t>background-color</a:t>
            </a:r>
            <a:r>
              <a:rPr lang="en-US" sz="1400" dirty="0">
                <a:latin typeface="Times New Roman" panose="02020603050405020304" pitchFamily="18" charset="0"/>
                <a:cs typeface="Times New Roman" panose="02020603050405020304" pitchFamily="18" charset="0"/>
              </a:rPr>
              <a:t>: blue; </a:t>
            </a:r>
          </a:p>
          <a:p>
            <a:pPr>
              <a:lnSpc>
                <a:spcPct val="150000"/>
              </a:lnSpc>
            </a:pPr>
            <a:r>
              <a:rPr lang="en-US" sz="1400" dirty="0">
                <a:latin typeface="Times New Roman" panose="02020603050405020304" pitchFamily="18" charset="0"/>
                <a:cs typeface="Times New Roman" panose="02020603050405020304" pitchFamily="18" charset="0"/>
              </a:rPr>
              <a:t>}</a:t>
            </a:r>
          </a:p>
          <a:p>
            <a:pPr>
              <a:lnSpc>
                <a:spcPct val="150000"/>
              </a:lnSpc>
            </a:pPr>
            <a:r>
              <a:rPr lang="en-US" sz="1400" dirty="0">
                <a:latin typeface="Times New Roman" panose="02020603050405020304" pitchFamily="18" charset="0"/>
                <a:cs typeface="Times New Roman" panose="02020603050405020304" pitchFamily="18" charset="0"/>
              </a:rPr>
              <a:t> /* Add some padding to the main content */</a:t>
            </a:r>
          </a:p>
          <a:p>
            <a:pPr>
              <a:lnSpc>
                <a:spcPct val="150000"/>
              </a:lnSpc>
            </a:pPr>
            <a:r>
              <a:rPr lang="en-US" sz="1400" dirty="0">
                <a:solidFill>
                  <a:srgbClr val="FF0000"/>
                </a:solidFill>
                <a:latin typeface="Times New Roman" panose="02020603050405020304" pitchFamily="18" charset="0"/>
                <a:cs typeface="Times New Roman" panose="02020603050405020304" pitchFamily="18" charset="0"/>
              </a:rPr>
              <a:t>.content</a:t>
            </a:r>
            <a:r>
              <a:rPr lang="en-US" sz="1400" dirty="0">
                <a:latin typeface="Times New Roman" panose="02020603050405020304" pitchFamily="18" charset="0"/>
                <a:cs typeface="Times New Roman" panose="02020603050405020304" pitchFamily="18" charset="0"/>
              </a:rPr>
              <a:t> {</a:t>
            </a:r>
          </a:p>
          <a:p>
            <a:pPr>
              <a:lnSpc>
                <a:spcPct val="150000"/>
              </a:lnSpc>
            </a:pPr>
            <a:r>
              <a:rPr lang="en-US" sz="1400" dirty="0">
                <a:solidFill>
                  <a:schemeClr val="accent5">
                    <a:lumMod val="75000"/>
                  </a:schemeClr>
                </a:solidFill>
                <a:latin typeface="Times New Roman" panose="02020603050405020304" pitchFamily="18" charset="0"/>
                <a:cs typeface="Times New Roman" panose="02020603050405020304" pitchFamily="18" charset="0"/>
              </a:rPr>
              <a:t>padding</a:t>
            </a:r>
            <a:r>
              <a:rPr lang="en-US" sz="1400" dirty="0">
                <a:latin typeface="Times New Roman" panose="02020603050405020304" pitchFamily="18" charset="0"/>
                <a:cs typeface="Times New Roman" panose="02020603050405020304" pitchFamily="18" charset="0"/>
              </a:rPr>
              <a:t>: </a:t>
            </a:r>
            <a:r>
              <a:rPr lang="en-US" sz="1400" dirty="0">
                <a:solidFill>
                  <a:srgbClr val="FF0000"/>
                </a:solidFill>
                <a:latin typeface="Times New Roman" panose="02020603050405020304" pitchFamily="18" charset="0"/>
                <a:cs typeface="Times New Roman" panose="02020603050405020304" pitchFamily="18" charset="0"/>
              </a:rPr>
              <a:t>20px</a:t>
            </a:r>
            <a:r>
              <a:rPr lang="en-US" sz="1400" dirty="0">
                <a:latin typeface="Times New Roman" panose="02020603050405020304" pitchFamily="18" charset="0"/>
                <a:cs typeface="Times New Roman" panose="02020603050405020304" pitchFamily="18" charset="0"/>
              </a:rPr>
              <a:t>; </a:t>
            </a:r>
          </a:p>
          <a:p>
            <a:pPr>
              <a:lnSpc>
                <a:spcPct val="150000"/>
              </a:lnSpc>
            </a:pPr>
            <a:r>
              <a:rPr lang="en-US" sz="1400" dirty="0">
                <a:latin typeface="Times New Roman" panose="02020603050405020304" pitchFamily="18" charset="0"/>
                <a:cs typeface="Times New Roman" panose="02020603050405020304" pitchFamily="18" charset="0"/>
              </a:rPr>
              <a:t>}</a:t>
            </a:r>
          </a:p>
        </p:txBody>
      </p:sp>
      <p:sp>
        <p:nvSpPr>
          <p:cNvPr id="5" name="TextBox 4">
            <a:extLst>
              <a:ext uri="{FF2B5EF4-FFF2-40B4-BE49-F238E27FC236}">
                <a16:creationId xmlns:a16="http://schemas.microsoft.com/office/drawing/2014/main" id="{8A005E4A-92D1-A7D3-076B-78E280D95AC8}"/>
              </a:ext>
            </a:extLst>
          </p:cNvPr>
          <p:cNvSpPr txBox="1"/>
          <p:nvPr/>
        </p:nvSpPr>
        <p:spPr>
          <a:xfrm>
            <a:off x="4747725" y="3440731"/>
            <a:ext cx="3345023" cy="369332"/>
          </a:xfrm>
          <a:prstGeom prst="rect">
            <a:avLst/>
          </a:prstGeom>
          <a:noFill/>
        </p:spPr>
        <p:txBody>
          <a:bodyPr wrap="square">
            <a:spAutoFit/>
          </a:bodyPr>
          <a:lstStyle/>
          <a:p>
            <a:r>
              <a:rPr lang="en-US" dirty="0">
                <a:solidFill>
                  <a:schemeClr val="accent1"/>
                </a:solidFill>
                <a:latin typeface="Times New Roman" panose="02020603050405020304" pitchFamily="18" charset="0"/>
                <a:ea typeface="+mj-ea"/>
                <a:cs typeface="Times New Roman" panose="02020603050405020304" pitchFamily="18" charset="0"/>
              </a:rPr>
              <a:t>CSS example</a:t>
            </a:r>
          </a:p>
        </p:txBody>
      </p:sp>
    </p:spTree>
    <p:extLst>
      <p:ext uri="{BB962C8B-B14F-4D97-AF65-F5344CB8AC3E}">
        <p14:creationId xmlns:p14="http://schemas.microsoft.com/office/powerpoint/2010/main" val="2492742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Isosceles Triangle 12">
            <a:extLst>
              <a:ext uri="{FF2B5EF4-FFF2-40B4-BE49-F238E27FC236}">
                <a16:creationId xmlns:a16="http://schemas.microsoft.com/office/drawing/2014/main" id="{2A4588C6-4069-4731-BFB4-10F1E6D378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Parallelogram 11">
            <a:extLst>
              <a:ext uri="{FF2B5EF4-FFF2-40B4-BE49-F238E27FC236}">
                <a16:creationId xmlns:a16="http://schemas.microsoft.com/office/drawing/2014/main" id="{23370524-0FE7-41B4-ABCF-7FB26B6CF1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24188" y="0"/>
            <a:ext cx="9372600" cy="6858000"/>
          </a:xfrm>
          <a:prstGeom prst="parallelogram">
            <a:avLst>
              <a:gd name="adj" fmla="val 14937"/>
            </a:avLst>
          </a:prstGeom>
          <a:solidFill>
            <a:schemeClr val="bg1">
              <a:alpha val="92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E0A9CA40-1F57-4A6D-ACDA-F720AA468CF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B2A94EDB-B0FE-4678-8E69-0F137AE3BE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4E93B92B-0DD5-4277-9D69-972ABADC3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A4F0B446-123D-4490-B964-20B59BE531B1}"/>
              </a:ext>
            </a:extLst>
          </p:cNvPr>
          <p:cNvSpPr>
            <a:spLocks noGrp="1"/>
          </p:cNvSpPr>
          <p:nvPr>
            <p:ph type="title"/>
          </p:nvPr>
        </p:nvSpPr>
        <p:spPr>
          <a:xfrm>
            <a:off x="2786047" y="609600"/>
            <a:ext cx="6487955" cy="1320800"/>
          </a:xfrm>
        </p:spPr>
        <p:txBody>
          <a:bodyPr anchor="t">
            <a:normAutofit/>
          </a:bodyPr>
          <a:lstStyle/>
          <a:p>
            <a:r>
              <a:rPr lang="en-US" dirty="0">
                <a:latin typeface="Times New Roman" panose="02020603050405020304" pitchFamily="18" charset="0"/>
                <a:cs typeface="Times New Roman" panose="02020603050405020304" pitchFamily="18" charset="0"/>
              </a:rPr>
              <a:t>Topics</a:t>
            </a:r>
          </a:p>
        </p:txBody>
      </p:sp>
      <p:sp>
        <p:nvSpPr>
          <p:cNvPr id="20" name="Rectangle 25">
            <a:extLst>
              <a:ext uri="{FF2B5EF4-FFF2-40B4-BE49-F238E27FC236}">
                <a16:creationId xmlns:a16="http://schemas.microsoft.com/office/drawing/2014/main" id="{7CE87768-354E-4E3F-8202-9F387CF505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Isosceles Triangle 21">
            <a:extLst>
              <a:ext uri="{FF2B5EF4-FFF2-40B4-BE49-F238E27FC236}">
                <a16:creationId xmlns:a16="http://schemas.microsoft.com/office/drawing/2014/main" id="{09E5B98F-BD75-4A30-BF72-0A91074702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7">
            <a:extLst>
              <a:ext uri="{FF2B5EF4-FFF2-40B4-BE49-F238E27FC236}">
                <a16:creationId xmlns:a16="http://schemas.microsoft.com/office/drawing/2014/main" id="{8AAB91E3-41BE-4478-BF23-A24D43E146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8">
            <a:extLst>
              <a:ext uri="{FF2B5EF4-FFF2-40B4-BE49-F238E27FC236}">
                <a16:creationId xmlns:a16="http://schemas.microsoft.com/office/drawing/2014/main" id="{96DFC7EA-8516-41F1-8ED9-C0A8E1E08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9">
            <a:extLst>
              <a:ext uri="{FF2B5EF4-FFF2-40B4-BE49-F238E27FC236}">
                <a16:creationId xmlns:a16="http://schemas.microsoft.com/office/drawing/2014/main" id="{E24E972C-8744-4CFA-B783-41EA3CC381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C7C88F2E-E233-48BA-B85F-D06BA522B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870B3F15-E6F4-4036-9680-4E6E5D8CCDC2}"/>
              </a:ext>
            </a:extLst>
          </p:cNvPr>
          <p:cNvGraphicFramePr>
            <a:graphicFrameLocks noGrp="1"/>
          </p:cNvGraphicFramePr>
          <p:nvPr>
            <p:ph idx="1"/>
            <p:extLst>
              <p:ext uri="{D42A27DB-BD31-4B8C-83A1-F6EECF244321}">
                <p14:modId xmlns:p14="http://schemas.microsoft.com/office/powerpoint/2010/main" val="943616877"/>
              </p:ext>
            </p:extLst>
          </p:nvPr>
        </p:nvGraphicFramePr>
        <p:xfrm>
          <a:off x="2786047" y="2159000"/>
          <a:ext cx="6487955" cy="3882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630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6" name="Straight Connector 5">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7"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Text Placeholder 2">
            <a:extLst>
              <a:ext uri="{FF2B5EF4-FFF2-40B4-BE49-F238E27FC236}">
                <a16:creationId xmlns:a16="http://schemas.microsoft.com/office/drawing/2014/main" id="{F5945203-F65C-4588-A0E5-9F5D641B24A3}"/>
              </a:ext>
            </a:extLst>
          </p:cNvPr>
          <p:cNvSpPr>
            <a:spLocks noGrp="1"/>
          </p:cNvSpPr>
          <p:nvPr>
            <p:ph type="body" idx="1"/>
          </p:nvPr>
        </p:nvSpPr>
        <p:spPr>
          <a:xfrm>
            <a:off x="1507067" y="4050833"/>
            <a:ext cx="7766936" cy="1096899"/>
          </a:xfrm>
        </p:spPr>
        <p:txBody>
          <a:bodyPr vert="horz" lIns="91440" tIns="45720" rIns="91440" bIns="45720" rtlCol="0" anchor="t">
            <a:normAutofit/>
          </a:bodyPr>
          <a:lstStyle/>
          <a:p>
            <a:pPr algn="r"/>
            <a:r>
              <a:rPr lang="en-US" sz="1800" dirty="0">
                <a:solidFill>
                  <a:schemeClr val="tx1"/>
                </a:solidFill>
                <a:latin typeface="Times New Roman" panose="02020603050405020304" pitchFamily="18" charset="0"/>
                <a:cs typeface="Times New Roman" panose="02020603050405020304" pitchFamily="18" charset="0"/>
              </a:rPr>
              <a:t>Introduction to CSS</a:t>
            </a:r>
          </a:p>
        </p:txBody>
      </p:sp>
      <p:sp>
        <p:nvSpPr>
          <p:cNvPr id="2" name="Title 1">
            <a:extLst>
              <a:ext uri="{FF2B5EF4-FFF2-40B4-BE49-F238E27FC236}">
                <a16:creationId xmlns:a16="http://schemas.microsoft.com/office/drawing/2014/main" id="{A34A7BC8-A4DD-4C0D-9356-023A4347D22B}"/>
              </a:ext>
            </a:extLst>
          </p:cNvPr>
          <p:cNvSpPr>
            <a:spLocks noGrp="1"/>
          </p:cNvSpPr>
          <p:nvPr>
            <p:ph type="title"/>
          </p:nvPr>
        </p:nvSpPr>
        <p:spPr>
          <a:xfrm>
            <a:off x="1507067" y="2404534"/>
            <a:ext cx="7766936" cy="1646302"/>
          </a:xfrm>
        </p:spPr>
        <p:txBody>
          <a:bodyPr vert="horz" lIns="91440" tIns="45720" rIns="91440" bIns="45720" rtlCol="0" anchor="b">
            <a:normAutofit/>
          </a:bodyPr>
          <a:lstStyle/>
          <a:p>
            <a:pPr algn="r"/>
            <a:r>
              <a:rPr lang="en-US" sz="5400" dirty="0">
                <a:latin typeface="Times New Roman" panose="02020603050405020304" pitchFamily="18" charset="0"/>
                <a:cs typeface="Times New Roman" panose="02020603050405020304" pitchFamily="18" charset="0"/>
              </a:rPr>
              <a:t>Cascading style sheets</a:t>
            </a:r>
          </a:p>
        </p:txBody>
      </p:sp>
    </p:spTree>
    <p:extLst>
      <p:ext uri="{BB962C8B-B14F-4D97-AF65-F5344CB8AC3E}">
        <p14:creationId xmlns:p14="http://schemas.microsoft.com/office/powerpoint/2010/main" val="332605710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05BBF-4B59-45FB-BE64-28B757AB0B9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cascade in CSS</a:t>
            </a:r>
          </a:p>
        </p:txBody>
      </p:sp>
      <p:sp>
        <p:nvSpPr>
          <p:cNvPr id="3" name="Content Placeholder 2">
            <a:extLst>
              <a:ext uri="{FF2B5EF4-FFF2-40B4-BE49-F238E27FC236}">
                <a16:creationId xmlns:a16="http://schemas.microsoft.com/office/drawing/2014/main" id="{FE37D3C0-F63D-4085-82C3-0DD11F2C22AF}"/>
              </a:ext>
            </a:extLst>
          </p:cNvPr>
          <p:cNvSpPr>
            <a:spLocks noGrp="1"/>
          </p:cNvSpPr>
          <p:nvPr>
            <p:ph idx="1"/>
          </p:nvPr>
        </p:nvSpPr>
        <p:spPr>
          <a:xfrm>
            <a:off x="669510" y="1930400"/>
            <a:ext cx="4399157" cy="3318936"/>
          </a:xfrm>
        </p:spPr>
        <p:txBody>
          <a:bodyPr>
            <a:normAutofit/>
          </a:bodyPr>
          <a:lstStyle/>
          <a:p>
            <a:r>
              <a:rPr lang="en-US" dirty="0">
                <a:latin typeface="Times New Roman" panose="02020603050405020304" pitchFamily="18" charset="0"/>
                <a:cs typeface="Times New Roman" panose="02020603050405020304" pitchFamily="18" charset="0"/>
              </a:rPr>
              <a:t>Styles are applied and reapplied from different sources</a:t>
            </a:r>
          </a:p>
          <a:p>
            <a:r>
              <a:rPr lang="en-US" dirty="0">
                <a:latin typeface="Times New Roman" panose="02020603050405020304" pitchFamily="18" charset="0"/>
                <a:cs typeface="Times New Roman" panose="02020603050405020304" pitchFamily="18" charset="0"/>
              </a:rPr>
              <a:t>In this order:</a:t>
            </a:r>
          </a:p>
          <a:p>
            <a:pPr lvl="1"/>
            <a:r>
              <a:rPr lang="en-US" dirty="0">
                <a:latin typeface="Times New Roman" panose="02020603050405020304" pitchFamily="18" charset="0"/>
                <a:cs typeface="Times New Roman" panose="02020603050405020304" pitchFamily="18" charset="0"/>
              </a:rPr>
              <a:t>Browser styles</a:t>
            </a:r>
          </a:p>
          <a:p>
            <a:pPr lvl="1"/>
            <a:r>
              <a:rPr lang="en-US" dirty="0">
                <a:latin typeface="Times New Roman" panose="02020603050405020304" pitchFamily="18" charset="0"/>
                <a:cs typeface="Times New Roman" panose="02020603050405020304" pitchFamily="18" charset="0"/>
              </a:rPr>
              <a:t>User-defined styles</a:t>
            </a:r>
          </a:p>
          <a:p>
            <a:pPr lvl="1"/>
            <a:r>
              <a:rPr lang="en-US" dirty="0">
                <a:latin typeface="Times New Roman" panose="02020603050405020304" pitchFamily="18" charset="0"/>
                <a:cs typeface="Times New Roman" panose="02020603050405020304" pitchFamily="18" charset="0"/>
              </a:rPr>
              <a:t>External styles</a:t>
            </a:r>
          </a:p>
          <a:p>
            <a:pPr lvl="1"/>
            <a:r>
              <a:rPr lang="en-US" dirty="0">
                <a:latin typeface="Times New Roman" panose="02020603050405020304" pitchFamily="18" charset="0"/>
                <a:cs typeface="Times New Roman" panose="02020603050405020304" pitchFamily="18" charset="0"/>
              </a:rPr>
              <a:t>Embedded styles</a:t>
            </a:r>
          </a:p>
          <a:p>
            <a:pPr lvl="1"/>
            <a:r>
              <a:rPr lang="en-US" dirty="0">
                <a:latin typeface="Times New Roman" panose="02020603050405020304" pitchFamily="18" charset="0"/>
                <a:cs typeface="Times New Roman" panose="02020603050405020304" pitchFamily="18" charset="0"/>
              </a:rPr>
              <a:t>Inline styles</a:t>
            </a:r>
          </a:p>
        </p:txBody>
      </p:sp>
      <p:sp>
        <p:nvSpPr>
          <p:cNvPr id="4" name="Rectangle 3">
            <a:extLst>
              <a:ext uri="{FF2B5EF4-FFF2-40B4-BE49-F238E27FC236}">
                <a16:creationId xmlns:a16="http://schemas.microsoft.com/office/drawing/2014/main" id="{0C55B891-D605-4905-83E4-404632C324A8}"/>
              </a:ext>
            </a:extLst>
          </p:cNvPr>
          <p:cNvSpPr/>
          <p:nvPr/>
        </p:nvSpPr>
        <p:spPr>
          <a:xfrm>
            <a:off x="7493523" y="3936513"/>
            <a:ext cx="3891775" cy="2297151"/>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A534B7A-309B-4C2C-BC53-8CA0C1167DC4}"/>
              </a:ext>
            </a:extLst>
          </p:cNvPr>
          <p:cNvSpPr/>
          <p:nvPr/>
        </p:nvSpPr>
        <p:spPr>
          <a:xfrm>
            <a:off x="6965699" y="3420287"/>
            <a:ext cx="3891775" cy="2297151"/>
          </a:xfrm>
          <a:prstGeom prst="rect">
            <a:avLst/>
          </a:prstGeom>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02AA8E5-E952-4AE9-B9B1-32CB1F43CFAF}"/>
              </a:ext>
            </a:extLst>
          </p:cNvPr>
          <p:cNvSpPr/>
          <p:nvPr/>
        </p:nvSpPr>
        <p:spPr>
          <a:xfrm>
            <a:off x="6437875" y="2904061"/>
            <a:ext cx="3891775" cy="2297151"/>
          </a:xfrm>
          <a:prstGeom prst="rect">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23980B1-ACC5-459B-B566-85AA147D5FB5}"/>
              </a:ext>
            </a:extLst>
          </p:cNvPr>
          <p:cNvSpPr/>
          <p:nvPr/>
        </p:nvSpPr>
        <p:spPr>
          <a:xfrm>
            <a:off x="5910051" y="2419248"/>
            <a:ext cx="3891775" cy="2297151"/>
          </a:xfrm>
          <a:prstGeom prst="rect">
            <a:avLst/>
          </a:prstGeom>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7E1F60E-C028-4784-B96E-0CB9B502096C}"/>
              </a:ext>
            </a:extLst>
          </p:cNvPr>
          <p:cNvSpPr/>
          <p:nvPr/>
        </p:nvSpPr>
        <p:spPr>
          <a:xfrm>
            <a:off x="5382227" y="1934435"/>
            <a:ext cx="3891775" cy="2297151"/>
          </a:xfrm>
          <a:prstGeom prst="rect">
            <a:avLst/>
          </a:prstGeom>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05A0977-26D9-4F88-803B-2C41E4ACD79E}"/>
              </a:ext>
            </a:extLst>
          </p:cNvPr>
          <p:cNvSpPr txBox="1"/>
          <p:nvPr/>
        </p:nvSpPr>
        <p:spPr>
          <a:xfrm>
            <a:off x="8234935" y="3862254"/>
            <a:ext cx="1039067"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a:t>Browser</a:t>
            </a:r>
          </a:p>
        </p:txBody>
      </p:sp>
      <p:sp>
        <p:nvSpPr>
          <p:cNvPr id="10" name="TextBox 9">
            <a:extLst>
              <a:ext uri="{FF2B5EF4-FFF2-40B4-BE49-F238E27FC236}">
                <a16:creationId xmlns:a16="http://schemas.microsoft.com/office/drawing/2014/main" id="{F9D6FDFA-0A8F-441A-9A74-96CA637A4AF5}"/>
              </a:ext>
            </a:extLst>
          </p:cNvPr>
          <p:cNvSpPr txBox="1"/>
          <p:nvPr/>
        </p:nvSpPr>
        <p:spPr>
          <a:xfrm>
            <a:off x="8209532" y="4346038"/>
            <a:ext cx="1600118"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a:t>User-defined</a:t>
            </a:r>
          </a:p>
        </p:txBody>
      </p:sp>
      <p:sp>
        <p:nvSpPr>
          <p:cNvPr id="11" name="TextBox 10">
            <a:extLst>
              <a:ext uri="{FF2B5EF4-FFF2-40B4-BE49-F238E27FC236}">
                <a16:creationId xmlns:a16="http://schemas.microsoft.com/office/drawing/2014/main" id="{C1F8E939-11E7-456C-B846-D298D59A9B6A}"/>
              </a:ext>
            </a:extLst>
          </p:cNvPr>
          <p:cNvSpPr txBox="1"/>
          <p:nvPr/>
        </p:nvSpPr>
        <p:spPr>
          <a:xfrm>
            <a:off x="9268141" y="4828701"/>
            <a:ext cx="1061509"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a:t>External</a:t>
            </a:r>
          </a:p>
        </p:txBody>
      </p:sp>
      <p:sp>
        <p:nvSpPr>
          <p:cNvPr id="12" name="TextBox 11">
            <a:extLst>
              <a:ext uri="{FF2B5EF4-FFF2-40B4-BE49-F238E27FC236}">
                <a16:creationId xmlns:a16="http://schemas.microsoft.com/office/drawing/2014/main" id="{4AB72FA7-8FF7-4F09-B471-5849FF05E80A}"/>
              </a:ext>
            </a:extLst>
          </p:cNvPr>
          <p:cNvSpPr txBox="1"/>
          <p:nvPr/>
        </p:nvSpPr>
        <p:spPr>
          <a:xfrm>
            <a:off x="9398420" y="5363750"/>
            <a:ext cx="1459054"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a:t>Embedded</a:t>
            </a:r>
          </a:p>
        </p:txBody>
      </p:sp>
      <p:sp>
        <p:nvSpPr>
          <p:cNvPr id="13" name="TextBox 12">
            <a:extLst>
              <a:ext uri="{FF2B5EF4-FFF2-40B4-BE49-F238E27FC236}">
                <a16:creationId xmlns:a16="http://schemas.microsoft.com/office/drawing/2014/main" id="{DD22B6E1-4C29-49C8-84F9-7D05432DD396}"/>
              </a:ext>
            </a:extLst>
          </p:cNvPr>
          <p:cNvSpPr txBox="1"/>
          <p:nvPr/>
        </p:nvSpPr>
        <p:spPr>
          <a:xfrm>
            <a:off x="10621947" y="5879068"/>
            <a:ext cx="763351"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a:t>Inline</a:t>
            </a:r>
          </a:p>
        </p:txBody>
      </p:sp>
      <p:cxnSp>
        <p:nvCxnSpPr>
          <p:cNvPr id="15" name="Straight Arrow Connector 14">
            <a:extLst>
              <a:ext uri="{FF2B5EF4-FFF2-40B4-BE49-F238E27FC236}">
                <a16:creationId xmlns:a16="http://schemas.microsoft.com/office/drawing/2014/main" id="{B2299BA3-DF3C-4117-98DF-2215A54A316A}"/>
              </a:ext>
            </a:extLst>
          </p:cNvPr>
          <p:cNvCxnSpPr/>
          <p:nvPr/>
        </p:nvCxnSpPr>
        <p:spPr>
          <a:xfrm>
            <a:off x="6887737" y="4120060"/>
            <a:ext cx="2170772" cy="220148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240292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Text Placeholder 2">
            <a:extLst>
              <a:ext uri="{FF2B5EF4-FFF2-40B4-BE49-F238E27FC236}">
                <a16:creationId xmlns:a16="http://schemas.microsoft.com/office/drawing/2014/main" id="{F5945203-F65C-4588-A0E5-9F5D641B24A3}"/>
              </a:ext>
            </a:extLst>
          </p:cNvPr>
          <p:cNvSpPr>
            <a:spLocks noGrp="1"/>
          </p:cNvSpPr>
          <p:nvPr>
            <p:ph type="body" idx="1"/>
          </p:nvPr>
        </p:nvSpPr>
        <p:spPr>
          <a:xfrm>
            <a:off x="1507067" y="4050833"/>
            <a:ext cx="7766936" cy="1096899"/>
          </a:xfrm>
        </p:spPr>
        <p:txBody>
          <a:bodyPr vert="horz" lIns="91440" tIns="45720" rIns="91440" bIns="45720" rtlCol="0" anchor="t">
            <a:normAutofit/>
          </a:bodyPr>
          <a:lstStyle/>
          <a:p>
            <a:pPr algn="r"/>
            <a:r>
              <a:rPr lang="en-US" sz="1800">
                <a:solidFill>
                  <a:schemeClr val="tx1"/>
                </a:solidFill>
              </a:rPr>
              <a:t>Introduction to CSS</a:t>
            </a:r>
          </a:p>
        </p:txBody>
      </p:sp>
      <p:sp>
        <p:nvSpPr>
          <p:cNvPr id="2" name="Title 1">
            <a:extLst>
              <a:ext uri="{FF2B5EF4-FFF2-40B4-BE49-F238E27FC236}">
                <a16:creationId xmlns:a16="http://schemas.microsoft.com/office/drawing/2014/main" id="{A34A7BC8-A4DD-4C0D-9356-023A4347D22B}"/>
              </a:ext>
            </a:extLst>
          </p:cNvPr>
          <p:cNvSpPr>
            <a:spLocks noGrp="1"/>
          </p:cNvSpPr>
          <p:nvPr>
            <p:ph type="title"/>
          </p:nvPr>
        </p:nvSpPr>
        <p:spPr>
          <a:xfrm>
            <a:off x="1507067" y="2404534"/>
            <a:ext cx="7766936" cy="1646302"/>
          </a:xfrm>
        </p:spPr>
        <p:txBody>
          <a:bodyPr vert="horz" lIns="91440" tIns="45720" rIns="91440" bIns="45720" rtlCol="0" anchor="b">
            <a:normAutofit/>
          </a:bodyPr>
          <a:lstStyle/>
          <a:p>
            <a:pPr algn="r"/>
            <a:r>
              <a:rPr lang="en-US" sz="5400"/>
              <a:t>CSS Syntax</a:t>
            </a:r>
          </a:p>
        </p:txBody>
      </p:sp>
    </p:spTree>
    <p:extLst>
      <p:ext uri="{BB962C8B-B14F-4D97-AF65-F5344CB8AC3E}">
        <p14:creationId xmlns:p14="http://schemas.microsoft.com/office/powerpoint/2010/main" val="583497234"/>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48AD0-8B79-4F2D-9821-D35242E2EAB4}"/>
              </a:ext>
            </a:extLst>
          </p:cNvPr>
          <p:cNvSpPr>
            <a:spLocks noGrp="1"/>
          </p:cNvSpPr>
          <p:nvPr>
            <p:ph type="title"/>
          </p:nvPr>
        </p:nvSpPr>
        <p:spPr>
          <a:xfrm>
            <a:off x="1295402" y="982132"/>
            <a:ext cx="4579305" cy="1303867"/>
          </a:xfrm>
        </p:spPr>
        <p:txBody>
          <a:bodyPr/>
          <a:lstStyle/>
          <a:p>
            <a:r>
              <a:rPr lang="en-US" dirty="0">
                <a:latin typeface="Times New Roman" panose="02020603050405020304" pitchFamily="18" charset="0"/>
                <a:cs typeface="Times New Roman" panose="02020603050405020304" pitchFamily="18" charset="0"/>
              </a:rPr>
              <a:t>CSS Syntax</a:t>
            </a:r>
          </a:p>
        </p:txBody>
      </p:sp>
      <p:pic>
        <p:nvPicPr>
          <p:cNvPr id="8" name="Picture 7" descr="A black screen with white text&#10;&#10;Description automatically generated">
            <a:extLst>
              <a:ext uri="{FF2B5EF4-FFF2-40B4-BE49-F238E27FC236}">
                <a16:creationId xmlns:a16="http://schemas.microsoft.com/office/drawing/2014/main" id="{28FF35AF-31F1-521E-648D-1BA57DAFB4D8}"/>
              </a:ext>
            </a:extLst>
          </p:cNvPr>
          <p:cNvPicPr>
            <a:picLocks noChangeAspect="1"/>
          </p:cNvPicPr>
          <p:nvPr/>
        </p:nvPicPr>
        <p:blipFill rotWithShape="1">
          <a:blip r:embed="rId2">
            <a:extLst>
              <a:ext uri="{28A0092B-C50C-407E-A947-70E740481C1C}">
                <a14:useLocalDpi xmlns:a14="http://schemas.microsoft.com/office/drawing/2010/main" val="0"/>
              </a:ext>
            </a:extLst>
          </a:blip>
          <a:srcRect r="16329"/>
          <a:stretch/>
        </p:blipFill>
        <p:spPr>
          <a:xfrm>
            <a:off x="6317295" y="1888422"/>
            <a:ext cx="3009585" cy="1806097"/>
          </a:xfrm>
          <a:prstGeom prst="rect">
            <a:avLst/>
          </a:prstGeom>
        </p:spPr>
      </p:pic>
      <p:sp>
        <p:nvSpPr>
          <p:cNvPr id="10" name="TextBox 9">
            <a:extLst>
              <a:ext uri="{FF2B5EF4-FFF2-40B4-BE49-F238E27FC236}">
                <a16:creationId xmlns:a16="http://schemas.microsoft.com/office/drawing/2014/main" id="{9D8B858E-89A0-CE77-39D1-E5C9A72BC67C}"/>
              </a:ext>
            </a:extLst>
          </p:cNvPr>
          <p:cNvSpPr txBox="1"/>
          <p:nvPr/>
        </p:nvSpPr>
        <p:spPr>
          <a:xfrm>
            <a:off x="6317295" y="3769569"/>
            <a:ext cx="5021893" cy="2059538"/>
          </a:xfrm>
          <a:prstGeom prst="rect">
            <a:avLst/>
          </a:prstGeom>
          <a:noFill/>
        </p:spPr>
        <p:txBody>
          <a:bodyPr wrap="square" rtlCol="0">
            <a:spAutoFit/>
          </a:bodyPr>
          <a:lstStyle/>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Selectors</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body</a:t>
            </a:r>
          </a:p>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Properties</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background-color, color</a:t>
            </a:r>
          </a:p>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Values</a:t>
            </a: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 #f0f0f0, #333</a:t>
            </a:r>
          </a:p>
          <a:p>
            <a:pPr marL="0" marR="0">
              <a:lnSpc>
                <a:spcPct val="115000"/>
              </a:lnSpc>
              <a:spcBef>
                <a:spcPts val="0"/>
              </a:spcBef>
              <a:spcAft>
                <a:spcPts val="800"/>
              </a:spcAf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In this example, the correct syntax is essential </a:t>
            </a:r>
          </a:p>
          <a:p>
            <a:pPr marL="0" marR="0">
              <a:lnSpc>
                <a:spcPct val="115000"/>
              </a:lnSpc>
              <a:spcBef>
                <a:spcPts val="0"/>
              </a:spcBef>
              <a:spcAft>
                <a:spcPts val="800"/>
              </a:spcAf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to ensure the styles are applied as intended.</a:t>
            </a:r>
          </a:p>
          <a:p>
            <a:endParaRPr lang="en-US" sz="1400" dirty="0">
              <a:latin typeface="Times New Roman" panose="02020603050405020304" pitchFamily="18" charset="0"/>
              <a:cs typeface="Times New Roman" panose="02020603050405020304" pitchFamily="18" charset="0"/>
            </a:endParaRPr>
          </a:p>
        </p:txBody>
      </p:sp>
      <p:sp>
        <p:nvSpPr>
          <p:cNvPr id="15" name="Content Placeholder 2">
            <a:extLst>
              <a:ext uri="{FF2B5EF4-FFF2-40B4-BE49-F238E27FC236}">
                <a16:creationId xmlns:a16="http://schemas.microsoft.com/office/drawing/2014/main" id="{80E67F80-4CCC-8D48-F547-92E409D6CF57}"/>
              </a:ext>
            </a:extLst>
          </p:cNvPr>
          <p:cNvSpPr>
            <a:spLocks noGrp="1"/>
          </p:cNvSpPr>
          <p:nvPr>
            <p:ph idx="1"/>
          </p:nvPr>
        </p:nvSpPr>
        <p:spPr>
          <a:xfrm>
            <a:off x="852812" y="2103670"/>
            <a:ext cx="5185507" cy="3331798"/>
          </a:xfrm>
        </p:spPr>
        <p:txBody>
          <a:bodyPr>
            <a:noAutofit/>
          </a:bodyPr>
          <a:lstStyle/>
          <a:p>
            <a:r>
              <a:rPr lang="en-US" b="1" dirty="0">
                <a:solidFill>
                  <a:srgbClr val="000000"/>
                </a:solidFill>
                <a:highlight>
                  <a:srgbClr val="FFFFFF"/>
                </a:highlight>
                <a:latin typeface="Times New Roman" panose="02020603050405020304" pitchFamily="18" charset="0"/>
                <a:cs typeface="Times New Roman" panose="02020603050405020304" pitchFamily="18" charset="0"/>
              </a:rPr>
              <a:t>Definition: </a:t>
            </a:r>
            <a:r>
              <a:rPr lang="en-US" dirty="0">
                <a:solidFill>
                  <a:srgbClr val="000000"/>
                </a:solidFill>
                <a:highlight>
                  <a:srgbClr val="FFFFFF"/>
                </a:highlight>
                <a:latin typeface="Times New Roman" panose="02020603050405020304" pitchFamily="18" charset="0"/>
                <a:cs typeface="Times New Roman" panose="02020603050405020304" pitchFamily="18" charset="0"/>
              </a:rPr>
              <a:t>Syntax refers to the rules and structure of writing CSS code. </a:t>
            </a:r>
          </a:p>
          <a:p>
            <a:pPr>
              <a:lnSpc>
                <a:spcPct val="150000"/>
              </a:lnSpc>
            </a:pPr>
            <a:r>
              <a:rPr lang="en-US" dirty="0">
                <a:solidFill>
                  <a:srgbClr val="000000"/>
                </a:solidFill>
                <a:highlight>
                  <a:srgbClr val="FFFFFF"/>
                </a:highlight>
                <a:latin typeface="Times New Roman" panose="02020603050405020304" pitchFamily="18" charset="0"/>
                <a:cs typeface="Times New Roman" panose="02020603050405020304" pitchFamily="18" charset="0"/>
              </a:rPr>
              <a:t>It includes the way CSS selectors, properties, and values are formatted to create styles for HTML elements.</a:t>
            </a:r>
          </a:p>
        </p:txBody>
      </p:sp>
    </p:spTree>
    <p:extLst>
      <p:ext uri="{BB962C8B-B14F-4D97-AF65-F5344CB8AC3E}">
        <p14:creationId xmlns:p14="http://schemas.microsoft.com/office/powerpoint/2010/main" val="3418513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9C152-D503-4321-90FD-BECB689BB5BE}"/>
              </a:ext>
            </a:extLst>
          </p:cNvPr>
          <p:cNvSpPr>
            <a:spLocks noGrp="1"/>
          </p:cNvSpPr>
          <p:nvPr>
            <p:ph type="title"/>
          </p:nvPr>
        </p:nvSpPr>
        <p:spPr>
          <a:xfrm>
            <a:off x="723054" y="516267"/>
            <a:ext cx="8596668" cy="929951"/>
          </a:xfrm>
        </p:spPr>
        <p:txBody>
          <a:bodyPr/>
          <a:lstStyle/>
          <a:p>
            <a:r>
              <a:rPr lang="en-US" dirty="0">
                <a:latin typeface="Times New Roman" panose="02020603050405020304" pitchFamily="18" charset="0"/>
                <a:cs typeface="Times New Roman" panose="02020603050405020304" pitchFamily="18" charset="0"/>
              </a:rPr>
              <a:t>CSS Syntax</a:t>
            </a:r>
          </a:p>
        </p:txBody>
      </p:sp>
      <p:sp>
        <p:nvSpPr>
          <p:cNvPr id="3" name="Content Placeholder 2">
            <a:extLst>
              <a:ext uri="{FF2B5EF4-FFF2-40B4-BE49-F238E27FC236}">
                <a16:creationId xmlns:a16="http://schemas.microsoft.com/office/drawing/2014/main" id="{91991DD8-EBC5-47E5-85A3-31E4AFA7A90F}"/>
              </a:ext>
            </a:extLst>
          </p:cNvPr>
          <p:cNvSpPr>
            <a:spLocks noGrp="1"/>
          </p:cNvSpPr>
          <p:nvPr>
            <p:ph idx="1"/>
          </p:nvPr>
        </p:nvSpPr>
        <p:spPr>
          <a:xfrm>
            <a:off x="1226504" y="2858725"/>
            <a:ext cx="7589767" cy="1423285"/>
          </a:xfrm>
        </p:spPr>
        <p:txBody>
          <a:bodyPr>
            <a:noAutofit/>
          </a:bodyPr>
          <a:lstStyle/>
          <a:p>
            <a:pPr algn="l"/>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The selector points to the HTML element you want to style.</a:t>
            </a:r>
          </a:p>
          <a:p>
            <a:pPr algn="l"/>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The declaration block contains one or more declarations separated by semicolons.</a:t>
            </a:r>
          </a:p>
          <a:p>
            <a:pPr algn="l"/>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Each declaration includes a CSS property name and a value, separated by a colon.</a:t>
            </a:r>
          </a:p>
          <a:p>
            <a:pPr algn="l"/>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Multiple CSS declarations are separated with semicolons, and declaration blocks are surrounded by curly braces.</a:t>
            </a:r>
          </a:p>
        </p:txBody>
      </p:sp>
      <p:pic>
        <p:nvPicPr>
          <p:cNvPr id="7" name="Picture 6" descr="A green rectangular sign with white text&#10;&#10;Description automatically generated">
            <a:extLst>
              <a:ext uri="{FF2B5EF4-FFF2-40B4-BE49-F238E27FC236}">
                <a16:creationId xmlns:a16="http://schemas.microsoft.com/office/drawing/2014/main" id="{C6019460-6A0B-0206-9CBA-452F698184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2278" y="1086190"/>
            <a:ext cx="6195307" cy="1499132"/>
          </a:xfrm>
          <a:prstGeom prst="rect">
            <a:avLst/>
          </a:prstGeom>
        </p:spPr>
      </p:pic>
    </p:spTree>
    <p:extLst>
      <p:ext uri="{BB962C8B-B14F-4D97-AF65-F5344CB8AC3E}">
        <p14:creationId xmlns:p14="http://schemas.microsoft.com/office/powerpoint/2010/main" val="670179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9C152-D503-4321-90FD-BECB689BB5BE}"/>
              </a:ext>
            </a:extLst>
          </p:cNvPr>
          <p:cNvSpPr>
            <a:spLocks noGrp="1"/>
          </p:cNvSpPr>
          <p:nvPr>
            <p:ph type="title"/>
          </p:nvPr>
        </p:nvSpPr>
        <p:spPr>
          <a:xfrm>
            <a:off x="965649" y="936766"/>
            <a:ext cx="7543869" cy="929951"/>
          </a:xfrm>
        </p:spPr>
        <p:txBody>
          <a:bodyPr>
            <a:noAutofit/>
          </a:bodyPr>
          <a:lstStyle/>
          <a:p>
            <a:pPr algn="l"/>
            <a:r>
              <a:rPr lang="en-US" dirty="0">
                <a:latin typeface="Times New Roman" panose="02020603050405020304" pitchFamily="18" charset="0"/>
                <a:cs typeface="Times New Roman" panose="02020603050405020304" pitchFamily="18" charset="0"/>
              </a:rPr>
              <a:t>In this example, all &lt;p&gt; elements will be center-aligned, with a red text color:</a:t>
            </a:r>
          </a:p>
        </p:txBody>
      </p:sp>
      <p:sp>
        <p:nvSpPr>
          <p:cNvPr id="3" name="Content Placeholder 2">
            <a:extLst>
              <a:ext uri="{FF2B5EF4-FFF2-40B4-BE49-F238E27FC236}">
                <a16:creationId xmlns:a16="http://schemas.microsoft.com/office/drawing/2014/main" id="{91991DD8-EBC5-47E5-85A3-31E4AFA7A90F}"/>
              </a:ext>
            </a:extLst>
          </p:cNvPr>
          <p:cNvSpPr>
            <a:spLocks noGrp="1"/>
          </p:cNvSpPr>
          <p:nvPr>
            <p:ph idx="1"/>
          </p:nvPr>
        </p:nvSpPr>
        <p:spPr>
          <a:xfrm>
            <a:off x="1348204" y="3079697"/>
            <a:ext cx="2757265" cy="1423285"/>
          </a:xfrm>
        </p:spPr>
        <p:txBody>
          <a:bodyPr>
            <a:noAutofit/>
          </a:bodyPr>
          <a:lstStyle/>
          <a:p>
            <a:pPr marL="0" indent="0" algn="l">
              <a:buNone/>
            </a:pPr>
            <a:r>
              <a:rPr lang="en-US" b="0" i="0" dirty="0">
                <a:solidFill>
                  <a:srgbClr val="A52A2A"/>
                </a:solidFill>
                <a:effectLst/>
                <a:highlight>
                  <a:srgbClr val="FFFFFF"/>
                </a:highlight>
                <a:latin typeface="Times New Roman" panose="02020603050405020304" pitchFamily="18" charset="0"/>
                <a:cs typeface="Times New Roman" panose="02020603050405020304" pitchFamily="18" charset="0"/>
              </a:rPr>
              <a:t>p </a:t>
            </a: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a:t>
            </a:r>
            <a:br>
              <a:rPr lang="en-US" b="0" i="0" dirty="0">
                <a:solidFill>
                  <a:srgbClr val="FF0000"/>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FF0000"/>
                </a:solidFill>
                <a:effectLst/>
                <a:highlight>
                  <a:srgbClr val="FFFFFF"/>
                </a:highlight>
                <a:latin typeface="Times New Roman" panose="02020603050405020304" pitchFamily="18" charset="0"/>
                <a:cs typeface="Times New Roman" panose="02020603050405020304" pitchFamily="18" charset="0"/>
              </a:rPr>
              <a:t>  color</a:t>
            </a: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a:t>
            </a:r>
            <a:r>
              <a:rPr lang="en-US" b="0" i="0" dirty="0">
                <a:solidFill>
                  <a:srgbClr val="0000CD"/>
                </a:solidFill>
                <a:effectLst/>
                <a:highlight>
                  <a:srgbClr val="FFFFFF"/>
                </a:highlight>
                <a:latin typeface="Times New Roman" panose="02020603050405020304" pitchFamily="18" charset="0"/>
                <a:cs typeface="Times New Roman" panose="02020603050405020304" pitchFamily="18" charset="0"/>
              </a:rPr>
              <a:t> red</a:t>
            </a: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a:t>
            </a:r>
            <a:br>
              <a:rPr lang="en-US" b="0" i="0" dirty="0">
                <a:solidFill>
                  <a:srgbClr val="FF0000"/>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FF0000"/>
                </a:solidFill>
                <a:effectLst/>
                <a:highlight>
                  <a:srgbClr val="FFFFFF"/>
                </a:highlight>
                <a:latin typeface="Times New Roman" panose="02020603050405020304" pitchFamily="18" charset="0"/>
                <a:cs typeface="Times New Roman" panose="02020603050405020304" pitchFamily="18" charset="0"/>
              </a:rPr>
              <a:t>  text-align</a:t>
            </a: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a:t>
            </a:r>
            <a:r>
              <a:rPr lang="en-US" b="0" i="0" dirty="0">
                <a:solidFill>
                  <a:srgbClr val="0000CD"/>
                </a:solidFill>
                <a:effectLst/>
                <a:highlight>
                  <a:srgbClr val="FFFFFF"/>
                </a:highlight>
                <a:latin typeface="Times New Roman" panose="02020603050405020304" pitchFamily="18" charset="0"/>
                <a:cs typeface="Times New Roman" panose="02020603050405020304" pitchFamily="18" charset="0"/>
              </a:rPr>
              <a:t> center</a:t>
            </a: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a:t>
            </a:r>
            <a:br>
              <a:rPr lang="en-US" b="0" i="0" dirty="0">
                <a:solidFill>
                  <a:srgbClr val="FF0000"/>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00000"/>
                </a:solidFill>
                <a:effectLst/>
                <a:highlight>
                  <a:srgbClr val="FFFFFF"/>
                </a:highlight>
                <a:latin typeface="Times New Roman" panose="02020603050405020304" pitchFamily="18" charset="0"/>
                <a:cs typeface="Times New Roman" panose="02020603050405020304" pitchFamily="18" charset="0"/>
              </a:rPr>
              <a:t>}</a:t>
            </a:r>
          </a:p>
        </p:txBody>
      </p:sp>
      <p:sp>
        <p:nvSpPr>
          <p:cNvPr id="6" name="Content Placeholder 2">
            <a:extLst>
              <a:ext uri="{FF2B5EF4-FFF2-40B4-BE49-F238E27FC236}">
                <a16:creationId xmlns:a16="http://schemas.microsoft.com/office/drawing/2014/main" id="{2ACCF079-B9BE-CD1B-A79D-C058029ED44D}"/>
              </a:ext>
            </a:extLst>
          </p:cNvPr>
          <p:cNvSpPr txBox="1">
            <a:spLocks/>
          </p:cNvSpPr>
          <p:nvPr/>
        </p:nvSpPr>
        <p:spPr>
          <a:xfrm>
            <a:off x="4372622" y="2925741"/>
            <a:ext cx="4706064" cy="142328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18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p</a:t>
            </a:r>
            <a:r>
              <a:rPr lang="en-US" sz="1800" kern="100" dirty="0">
                <a:effectLst/>
                <a:latin typeface="Times New Roman" panose="02020603050405020304" pitchFamily="18" charset="0"/>
                <a:ea typeface="Aptos" panose="020B0004020202020204" pitchFamily="34" charset="0"/>
                <a:cs typeface="Times New Roman" panose="02020603050405020304" pitchFamily="18" charset="0"/>
              </a:rPr>
              <a:t> is a selector in CSS (it points to the HTML element you want to style: &lt;p&gt;).</a:t>
            </a:r>
          </a:p>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18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color</a:t>
            </a:r>
            <a:r>
              <a:rPr lang="en-US" sz="1800" kern="100" dirty="0">
                <a:effectLst/>
                <a:latin typeface="Times New Roman" panose="02020603050405020304" pitchFamily="18" charset="0"/>
                <a:ea typeface="Aptos" panose="020B0004020202020204" pitchFamily="34" charset="0"/>
                <a:cs typeface="Times New Roman" panose="02020603050405020304" pitchFamily="18" charset="0"/>
              </a:rPr>
              <a:t> is a property, and </a:t>
            </a:r>
            <a:r>
              <a:rPr lang="en-US" sz="18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red</a:t>
            </a:r>
            <a:r>
              <a:rPr lang="en-US" sz="1800" kern="100" dirty="0">
                <a:effectLst/>
                <a:latin typeface="Times New Roman" panose="02020603050405020304" pitchFamily="18" charset="0"/>
                <a:ea typeface="Aptos" panose="020B0004020202020204" pitchFamily="34" charset="0"/>
                <a:cs typeface="Times New Roman" panose="02020603050405020304" pitchFamily="18" charset="0"/>
              </a:rPr>
              <a:t> is the property value</a:t>
            </a:r>
          </a:p>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18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text-align</a:t>
            </a:r>
            <a:r>
              <a:rPr lang="en-US" sz="1800" kern="100" dirty="0">
                <a:effectLst/>
                <a:latin typeface="Times New Roman" panose="02020603050405020304" pitchFamily="18" charset="0"/>
                <a:ea typeface="Aptos" panose="020B0004020202020204" pitchFamily="34" charset="0"/>
                <a:cs typeface="Times New Roman" panose="02020603050405020304" pitchFamily="18" charset="0"/>
              </a:rPr>
              <a:t> is a property, and </a:t>
            </a:r>
            <a:r>
              <a:rPr lang="en-US" sz="180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center</a:t>
            </a:r>
            <a:r>
              <a:rPr lang="en-US" sz="1800" kern="100" dirty="0">
                <a:effectLst/>
                <a:latin typeface="Times New Roman" panose="02020603050405020304" pitchFamily="18" charset="0"/>
                <a:ea typeface="Aptos" panose="020B0004020202020204" pitchFamily="34" charset="0"/>
                <a:cs typeface="Times New Roman" panose="02020603050405020304" pitchFamily="18" charset="0"/>
              </a:rPr>
              <a:t> is the property value</a:t>
            </a:r>
          </a:p>
        </p:txBody>
      </p:sp>
    </p:spTree>
    <p:extLst>
      <p:ext uri="{BB962C8B-B14F-4D97-AF65-F5344CB8AC3E}">
        <p14:creationId xmlns:p14="http://schemas.microsoft.com/office/powerpoint/2010/main" val="290515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20" name="Rectangle 19">
            <a:extLst>
              <a:ext uri="{FF2B5EF4-FFF2-40B4-BE49-F238E27FC236}">
                <a16:creationId xmlns:a16="http://schemas.microsoft.com/office/drawing/2014/main" id="{27577DEC-D9A5-404D-9789-702F4319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EEA9366-CEA8-4F23-B065-4337F0D836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904A03D6-39B4-4278-9BE1-A07E024499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FBE459AF-3736-4886-82E0-9B5DA427B5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alpha val="80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4B6B88EF-180C-4E39-8A3F-A52E87110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2DFAACF-64D0-4621-8FF4-E2F03C3E8D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Isosceles Triangle 26">
              <a:extLst>
                <a:ext uri="{FF2B5EF4-FFF2-40B4-BE49-F238E27FC236}">
                  <a16:creationId xmlns:a16="http://schemas.microsoft.com/office/drawing/2014/main" id="{36611FF0-65B3-49DB-97C6-1B72AAD0FB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7">
              <a:extLst>
                <a:ext uri="{FF2B5EF4-FFF2-40B4-BE49-F238E27FC236}">
                  <a16:creationId xmlns:a16="http://schemas.microsoft.com/office/drawing/2014/main" id="{0F7407FE-86B1-4890-9D80-9406FBF29E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9">
              <a:extLst>
                <a:ext uri="{FF2B5EF4-FFF2-40B4-BE49-F238E27FC236}">
                  <a16:creationId xmlns:a16="http://schemas.microsoft.com/office/drawing/2014/main" id="{EBD42D5B-8F87-45B3-98B3-C66944F92E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F5E04699-59E1-4468-9E7C-83070EEB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F2AE8F13-9A52-4D7F-9637-321EA7CF32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Text Placeholder 2">
            <a:extLst>
              <a:ext uri="{FF2B5EF4-FFF2-40B4-BE49-F238E27FC236}">
                <a16:creationId xmlns:a16="http://schemas.microsoft.com/office/drawing/2014/main" id="{F5945203-F65C-4588-A0E5-9F5D641B24A3}"/>
              </a:ext>
            </a:extLst>
          </p:cNvPr>
          <p:cNvSpPr>
            <a:spLocks noGrp="1"/>
          </p:cNvSpPr>
          <p:nvPr>
            <p:ph type="body" idx="1"/>
          </p:nvPr>
        </p:nvSpPr>
        <p:spPr>
          <a:xfrm>
            <a:off x="1507067" y="4050833"/>
            <a:ext cx="7766936" cy="1096899"/>
          </a:xfrm>
        </p:spPr>
        <p:txBody>
          <a:bodyPr vert="horz" lIns="91440" tIns="45720" rIns="91440" bIns="45720" rtlCol="0" anchor="t">
            <a:normAutofit/>
          </a:bodyPr>
          <a:lstStyle/>
          <a:p>
            <a:pPr algn="r"/>
            <a:r>
              <a:rPr lang="en-US" sz="1800">
                <a:solidFill>
                  <a:schemeClr val="tx1"/>
                </a:solidFill>
              </a:rPr>
              <a:t>Introduction to CSS</a:t>
            </a:r>
          </a:p>
        </p:txBody>
      </p:sp>
      <p:sp>
        <p:nvSpPr>
          <p:cNvPr id="2" name="Title 1">
            <a:extLst>
              <a:ext uri="{FF2B5EF4-FFF2-40B4-BE49-F238E27FC236}">
                <a16:creationId xmlns:a16="http://schemas.microsoft.com/office/drawing/2014/main" id="{A34A7BC8-A4DD-4C0D-9356-023A4347D22B}"/>
              </a:ext>
            </a:extLst>
          </p:cNvPr>
          <p:cNvSpPr>
            <a:spLocks noGrp="1"/>
          </p:cNvSpPr>
          <p:nvPr>
            <p:ph type="title"/>
          </p:nvPr>
        </p:nvSpPr>
        <p:spPr>
          <a:xfrm>
            <a:off x="1507067" y="2404534"/>
            <a:ext cx="7766936" cy="1646302"/>
          </a:xfrm>
        </p:spPr>
        <p:txBody>
          <a:bodyPr vert="horz" lIns="91440" tIns="45720" rIns="91440" bIns="45720" rtlCol="0" anchor="b">
            <a:normAutofit/>
          </a:bodyPr>
          <a:lstStyle/>
          <a:p>
            <a:pPr algn="r"/>
            <a:r>
              <a:rPr lang="en-US" sz="5400"/>
              <a:t>CSS Selectors</a:t>
            </a:r>
          </a:p>
        </p:txBody>
      </p:sp>
    </p:spTree>
    <p:extLst>
      <p:ext uri="{BB962C8B-B14F-4D97-AF65-F5344CB8AC3E}">
        <p14:creationId xmlns:p14="http://schemas.microsoft.com/office/powerpoint/2010/main" val="13194401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315</TotalTime>
  <Words>848</Words>
  <Application>Microsoft Office PowerPoint</Application>
  <PresentationFormat>Widescreen</PresentationFormat>
  <Paragraphs>123</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Symbol</vt:lpstr>
      <vt:lpstr>Times New Roman</vt:lpstr>
      <vt:lpstr>Trebuchet MS</vt:lpstr>
      <vt:lpstr>Wingdings 3</vt:lpstr>
      <vt:lpstr>Facet</vt:lpstr>
      <vt:lpstr>Introduction to CSS</vt:lpstr>
      <vt:lpstr>Topics</vt:lpstr>
      <vt:lpstr>Cascading style sheets</vt:lpstr>
      <vt:lpstr>The cascade in CSS</vt:lpstr>
      <vt:lpstr>CSS Syntax</vt:lpstr>
      <vt:lpstr>CSS Syntax</vt:lpstr>
      <vt:lpstr>CSS Syntax</vt:lpstr>
      <vt:lpstr>In this example, all &lt;p&gt; elements will be center-aligned, with a red text color:</vt:lpstr>
      <vt:lpstr>CSS Selectors</vt:lpstr>
      <vt:lpstr>What is a Tag Selector?</vt:lpstr>
      <vt:lpstr>What is a Class Selector?</vt:lpstr>
      <vt:lpstr>What is an ID Selector?</vt:lpstr>
      <vt:lpstr>What is an Attribute Selector?</vt:lpstr>
      <vt:lpstr>What is Declaration Blocks?</vt:lpstr>
      <vt:lpstr>What is Comments in CSS?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CSS</dc:title>
  <dc:creator>Josh Archer</dc:creator>
  <cp:lastModifiedBy>Fauzia Ameeri</cp:lastModifiedBy>
  <cp:revision>19</cp:revision>
  <dcterms:created xsi:type="dcterms:W3CDTF">2020-07-06T01:34:36Z</dcterms:created>
  <dcterms:modified xsi:type="dcterms:W3CDTF">2024-08-08T21:32:36Z</dcterms:modified>
</cp:coreProperties>
</file>