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7" d="100"/>
          <a:sy n="57" d="100"/>
        </p:scale>
        <p:origin x="117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089918"/>
            <a:ext cx="8689976" cy="3167881"/>
          </a:xfrm>
        </p:spPr>
        <p:txBody>
          <a:bodyPr/>
          <a:lstStyle/>
          <a:p>
            <a:endParaRPr lang="prs-AF" dirty="0" smtClean="0"/>
          </a:p>
          <a:p>
            <a:pPr algn="r"/>
            <a:r>
              <a:rPr lang="prs-AF" sz="2800" dirty="0">
                <a:solidFill>
                  <a:srgbClr val="FF0000"/>
                </a:solidFill>
                <a:latin typeface="Rockwell" panose="02060603020205020403" pitchFamily="18" charset="0"/>
                <a:ea typeface="Rockwell" panose="02060603020205020403" pitchFamily="18" charset="0"/>
                <a:cs typeface="Times New Roman" panose="02020603050405020304" pitchFamily="18" charset="0"/>
              </a:rPr>
              <a:t>تفریق در لغت کم کردن را گویند و در اصطلاح تفاوت بین دو کمیت هم جنس را تفریق گویند.</a:t>
            </a:r>
            <a:endParaRPr lang="prs-AF" sz="2800" dirty="0" smtClean="0">
              <a:solidFill>
                <a:srgbClr val="FF0000"/>
              </a:solidFill>
            </a:endParaRPr>
          </a:p>
          <a:p>
            <a:endParaRPr lang="ar-SA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729" y="142294"/>
            <a:ext cx="6898342" cy="16640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77871" y="854496"/>
            <a:ext cx="3012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prs-AF" sz="2800" kern="1400" spc="-50" dirty="0">
                <a:latin typeface="Rockwell Condensed" panose="020606030504050201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عملیه تفریق</a:t>
            </a:r>
            <a:endParaRPr lang="en-US" sz="2800" kern="1400" spc="-50" dirty="0">
              <a:effectLst/>
              <a:latin typeface="Rockwell Condensed" panose="020606030504050201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1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46682" y="2583472"/>
            <a:ext cx="11129819" cy="9580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smtClean="0">
                <a:solidFill>
                  <a:srgbClr val="32657A"/>
                </a:solidFill>
                <a:cs typeface="2  Titr" panose="00000700000000000000" pitchFamily="2" charset="-78"/>
              </a:rPr>
              <a:t>عملیه تفریق خاصیت تبدیلی را صدق نمیکند.</a:t>
            </a:r>
            <a:endParaRPr lang="fa-IR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14835" y="1144069"/>
            <a:ext cx="10861666" cy="10385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خواص عملیه تفریق اعداد</a:t>
            </a:r>
            <a:endParaRPr lang="en-US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1144086" y="4240164"/>
                <a:ext cx="3930178" cy="91921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fontScale="55000" lnSpcReduction="200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𝟏𝟐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=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𝟖</m:t>
                      </m:r>
                    </m:oMath>
                  </m:oMathPara>
                </a14:m>
                <a:endParaRPr lang="en-US" sz="9600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086" y="4240164"/>
                <a:ext cx="3930178" cy="9192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6799255" y="4240164"/>
                <a:ext cx="4521200" cy="919218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fontScale="55000" lnSpcReduction="20000"/>
              </a:bodyPr>
              <a:lstStyle>
                <a:lvl1pPr algn="ctr" defTabSz="457200" rtl="0" eaLnBrk="1" latinLnBrk="0" hangingPunct="1">
                  <a:spcBef>
                    <a:spcPct val="0"/>
                  </a:spcBef>
                  <a:buNone/>
                  <a:defRPr sz="4800" kern="1200" cap="all">
                    <a:ln w="3175" cmpd="sng">
                      <a:noFill/>
                    </a:ln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chemeClr val="tx1">
                            <a:lumMod val="65000"/>
                          </a:schemeClr>
                        </a:gs>
                      </a:gsLst>
                      <a:lin ang="5580000" scaled="0"/>
                      <a:tileRect/>
                    </a:gradFill>
                    <a:effectLst>
                      <a:glow rad="38100">
                        <a:schemeClr val="bg1">
                          <a:lumMod val="65000"/>
                          <a:lumOff val="35000"/>
                          <a:alpha val="50000"/>
                        </a:schemeClr>
                      </a:glow>
                      <a:outerShdw blurRad="28575" dist="31750" dir="13200000" algn="tl" rotWithShape="0">
                        <a:srgbClr val="000000">
                          <a:alpha val="25000"/>
                        </a:srgbClr>
                      </a:outerShdw>
                    </a:effectLst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𝟏𝟐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=−</m:t>
                      </m:r>
                      <m:r>
                        <a:rPr lang="fa-IR" sz="9600" b="1" i="1" smtClean="0">
                          <a:solidFill>
                            <a:srgbClr val="32657A"/>
                          </a:solidFill>
                          <a:latin typeface="Cambria Math" panose="02040503050406030204" pitchFamily="18" charset="0"/>
                          <a:cs typeface="2  Titr" panose="00000700000000000000" pitchFamily="2" charset="-78"/>
                        </a:rPr>
                        <m:t>𝟖</m:t>
                      </m:r>
                    </m:oMath>
                  </m:oMathPara>
                </a14:m>
                <a:endParaRPr lang="en-US" sz="9600" b="1" dirty="0">
                  <a:solidFill>
                    <a:srgbClr val="32657A"/>
                  </a:solidFill>
                  <a:cs typeface="2  Titr" panose="00000700000000000000" pitchFamily="2" charset="-78"/>
                </a:endParaRPr>
              </a:p>
            </p:txBody>
          </p:sp>
        </mc:Choice>
        <mc:Fallback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255" y="4240164"/>
                <a:ext cx="4521200" cy="919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58518" y="7216962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60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71054" y="1822075"/>
            <a:ext cx="11263745" cy="28884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a-IR" sz="4400" smtClean="0">
                <a:solidFill>
                  <a:srgbClr val="32657A"/>
                </a:solidFill>
                <a:cs typeface="2  Titr" panose="00000700000000000000" pitchFamily="2" charset="-78"/>
              </a:rPr>
              <a:t>عـدد اولـی یا عـدد بزرگتــر درعملیه تفریق بنام مفـروق منه، و عـدد دومی یا کوچکتــر را مفروق گویند.</a:t>
            </a:r>
            <a:endParaRPr lang="fa-IR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103" y="534280"/>
            <a:ext cx="11154696" cy="9297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a-IR" sz="4400" dirty="0">
                <a:solidFill>
                  <a:srgbClr val="FF0000"/>
                </a:solidFill>
                <a:cs typeface="2  Titr" panose="00000700000000000000" pitchFamily="2" charset="-78"/>
              </a:rPr>
              <a:t>اجرای عملیه تفریق اعداد طبیعی</a:t>
            </a:r>
            <a:endParaRPr lang="en-US" sz="80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372600" y="419100"/>
            <a:ext cx="2286000" cy="129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5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مثال: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0" y="1828800"/>
            <a:ext cx="2895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1245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352800" y="3505200"/>
            <a:ext cx="19050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231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62200" y="3429000"/>
            <a:ext cx="685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88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-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4724400"/>
            <a:ext cx="3581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819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43400" y="2819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33800" y="2819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124200" y="28194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572000" y="4876800"/>
            <a:ext cx="6858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4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962400" y="4876800"/>
            <a:ext cx="609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352800" y="4876800"/>
            <a:ext cx="609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0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705100" y="4876800"/>
            <a:ext cx="6477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257800" y="24765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6477000" y="1905000"/>
            <a:ext cx="2895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6000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Mitra" pitchFamily="2" charset="-78"/>
              </a:rPr>
              <a:t>مفروق منه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410200" y="3962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6705600" y="3581400"/>
            <a:ext cx="28956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54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مفروق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638800" y="5486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6705600" y="4953000"/>
            <a:ext cx="33528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54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حاصل تفریق</a:t>
            </a:r>
          </a:p>
        </p:txBody>
      </p:sp>
      <p:sp>
        <p:nvSpPr>
          <p:cNvPr id="21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9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1" grpId="0"/>
      <p:bldP spid="12" grpId="0"/>
      <p:bldP spid="13" grpId="0"/>
      <p:bldP spid="14" grpId="0"/>
      <p:bldP spid="16" grpId="0"/>
      <p:bldP spid="1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421091" y="387927"/>
            <a:ext cx="2286000" cy="129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5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مثال: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0" y="1447800"/>
            <a:ext cx="2971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78901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67000" y="35052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8391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3429000"/>
            <a:ext cx="685800" cy="12954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8800" dirty="0">
                <a:solidFill>
                  <a:srgbClr val="32657A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-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4724400"/>
            <a:ext cx="3581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5146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43400" y="25908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33800" y="25908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00400" y="2590800"/>
            <a:ext cx="0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3434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0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6576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5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4384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0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8288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7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5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9370291" y="419100"/>
            <a:ext cx="2286000" cy="1295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54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Titr" pitchFamily="2" charset="-78"/>
              </a:rPr>
              <a:t>مثال: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524000" y="1447800"/>
            <a:ext cx="37338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8301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67000" y="3505200"/>
            <a:ext cx="25908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8991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3429000"/>
            <a:ext cx="838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88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-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62200" y="4724400"/>
            <a:ext cx="35814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76800" y="2514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343400" y="2590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33800" y="2590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00400" y="25908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43434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0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6576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3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438400" y="4876800"/>
            <a:ext cx="9144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8000" b="1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  <a:cs typeface="2  Koodak" pitchFamily="2" charset="-78"/>
              </a:rPr>
              <a:t>1</a:t>
            </a:r>
            <a:endParaRPr lang="fa-IR" sz="8000" b="1" dirty="0">
              <a:solidFill>
                <a:schemeClr val="tx1"/>
              </a:solidFill>
              <a:latin typeface="Cambria Math" pitchFamily="18" charset="0"/>
              <a:ea typeface="Cambria Math" pitchFamily="18" charset="0"/>
              <a:cs typeface="2  Koodak" pitchFamily="2" charset="-7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057400" y="1066800"/>
            <a:ext cx="5181600" cy="5486400"/>
            <a:chOff x="533400" y="1066800"/>
            <a:chExt cx="5181600" cy="5486400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838200" y="1295400"/>
              <a:ext cx="4038600" cy="51816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33400" y="1066800"/>
              <a:ext cx="5181600" cy="54864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lide Number Placeholder 20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8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757084" y="520442"/>
            <a:ext cx="10884608" cy="9199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fa-IR" sz="4400" smtClean="0">
                <a:solidFill>
                  <a:srgbClr val="FF0000"/>
                </a:solidFill>
                <a:cs typeface="2  Titr" panose="00000700000000000000" pitchFamily="2" charset="-78"/>
              </a:rPr>
              <a:t>سوال اول:</a:t>
            </a:r>
            <a:endParaRPr lang="fa-IR" sz="4400" dirty="0">
              <a:solidFill>
                <a:srgbClr val="FF0000"/>
              </a:solidFill>
              <a:cs typeface="2  Titr" panose="00000700000000000000" pitchFamily="2" charset="-7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00145" y="1524000"/>
            <a:ext cx="11397171" cy="31954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65000"/>
                      </a:schemeClr>
                    </a:gs>
                  </a:gsLst>
                  <a:lin ang="5580000" scaled="0"/>
                  <a:tileRect/>
                </a:gradFill>
                <a:effectLst>
                  <a:glow rad="38100">
                    <a:schemeClr val="bg1">
                      <a:lumMod val="65000"/>
                      <a:lumOff val="35000"/>
                      <a:alpha val="50000"/>
                    </a:schemeClr>
                  </a:glow>
                  <a:outerShdw blurRad="28575" dist="31750" dir="132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درجه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حرارت شهر کابل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در تابستان 37 درجه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سانتیگراد،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و در خزان 18 درجه سانتیگراد </a:t>
            </a:r>
            <a:r>
              <a:rPr lang="fa-IR" sz="4400" dirty="0" smtClean="0">
                <a:solidFill>
                  <a:srgbClr val="32657A"/>
                </a:solidFill>
                <a:cs typeface="2  Titr" panose="00000700000000000000" pitchFamily="2" charset="-78"/>
              </a:rPr>
              <a:t>میباشد تغیرات </a:t>
            </a:r>
            <a:r>
              <a:rPr lang="fa-IR" sz="4400" dirty="0">
                <a:solidFill>
                  <a:srgbClr val="32657A"/>
                </a:solidFill>
                <a:cs typeface="2  Titr" panose="00000700000000000000" pitchFamily="2" charset="-78"/>
              </a:rPr>
              <a:t>درجه حرارت را دریابید؟</a:t>
            </a:r>
            <a:endParaRPr lang="en-US" sz="4400" dirty="0">
              <a:solidFill>
                <a:srgbClr val="32657A"/>
              </a:solidFill>
              <a:cs typeface="2  Titr" panose="00000700000000000000" pitchFamily="2" charset="-78"/>
            </a:endParaRPr>
          </a:p>
        </p:txBody>
      </p:sp>
      <p:sp>
        <p:nvSpPr>
          <p:cNvPr id="1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32</TotalTime>
  <Words>135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2  Koodak</vt:lpstr>
      <vt:lpstr>2  Mitra</vt:lpstr>
      <vt:lpstr>2  Titr</vt:lpstr>
      <vt:lpstr>Arial</vt:lpstr>
      <vt:lpstr>Cambria Math</vt:lpstr>
      <vt:lpstr>Rockwell</vt:lpstr>
      <vt:lpstr>Rockwell Condensed</vt:lpstr>
      <vt:lpstr>Times New Roman</vt:lpstr>
      <vt:lpstr>Tw Cen MT</vt:lpstr>
      <vt:lpstr>Wingdings 3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2024-09-04T17:31:37Z</dcterms:created>
  <dcterms:modified xsi:type="dcterms:W3CDTF">2024-09-04T18:04:11Z</dcterms:modified>
</cp:coreProperties>
</file>