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380" r:id="rId3"/>
    <p:sldId id="422" r:id="rId4"/>
    <p:sldId id="381" r:id="rId5"/>
    <p:sldId id="383" r:id="rId6"/>
    <p:sldId id="426" r:id="rId7"/>
    <p:sldId id="382" r:id="rId8"/>
    <p:sldId id="386" r:id="rId9"/>
    <p:sldId id="427" r:id="rId10"/>
    <p:sldId id="392" r:id="rId11"/>
    <p:sldId id="394" r:id="rId12"/>
    <p:sldId id="417" r:id="rId13"/>
    <p:sldId id="387" r:id="rId14"/>
    <p:sldId id="389" r:id="rId15"/>
    <p:sldId id="423" r:id="rId16"/>
    <p:sldId id="418" r:id="rId17"/>
    <p:sldId id="419" r:id="rId18"/>
    <p:sldId id="430" r:id="rId19"/>
    <p:sldId id="424" r:id="rId20"/>
    <p:sldId id="403" r:id="rId21"/>
    <p:sldId id="404" r:id="rId22"/>
    <p:sldId id="41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92A"/>
    <a:srgbClr val="FFFF00"/>
    <a:srgbClr val="3C9770"/>
    <a:srgbClr val="212121"/>
    <a:srgbClr val="A23C33"/>
    <a:srgbClr val="DEB340"/>
    <a:srgbClr val="D47F77"/>
    <a:srgbClr val="62731F"/>
    <a:srgbClr val="ED515C"/>
    <a:srgbClr val="EFB2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9" autoAdjust="0"/>
    <p:restoredTop sz="96362" autoAdjust="0"/>
  </p:normalViewPr>
  <p:slideViewPr>
    <p:cSldViewPr snapToGrid="0">
      <p:cViewPr varScale="1">
        <p:scale>
          <a:sx n="78" d="100"/>
          <a:sy n="78" d="100"/>
        </p:scale>
        <p:origin x="6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2D63A-5AB8-4096-8FCC-20D26593617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060518C-BF47-4099-AFC3-61C0F6E57747}">
      <dgm:prSet/>
      <dgm:spPr/>
      <dgm:t>
        <a:bodyPr/>
        <a:lstStyle/>
        <a:p>
          <a:pPr>
            <a:lnSpc>
              <a:spcPct val="100000"/>
            </a:lnSpc>
          </a:pPr>
          <a:r>
            <a:rPr lang="en-US"/>
            <a:t>What is CSS grid?</a:t>
          </a:r>
        </a:p>
      </dgm:t>
    </dgm:pt>
    <dgm:pt modelId="{AA34D667-C459-4879-92E0-89B977D127A8}" type="parTrans" cxnId="{120CDDA3-D0F3-487E-8DA1-F794D8E4FE0C}">
      <dgm:prSet/>
      <dgm:spPr/>
      <dgm:t>
        <a:bodyPr/>
        <a:lstStyle/>
        <a:p>
          <a:endParaRPr lang="en-US"/>
        </a:p>
      </dgm:t>
    </dgm:pt>
    <dgm:pt modelId="{FCD5C775-D992-4E91-B5DC-DB198B08DBA4}" type="sibTrans" cxnId="{120CDDA3-D0F3-487E-8DA1-F794D8E4FE0C}">
      <dgm:prSet/>
      <dgm:spPr/>
      <dgm:t>
        <a:bodyPr/>
        <a:lstStyle/>
        <a:p>
          <a:endParaRPr lang="en-US"/>
        </a:p>
      </dgm:t>
    </dgm:pt>
    <dgm:pt modelId="{6EA64FFE-EEDD-4459-A259-2E172A77FEE5}">
      <dgm:prSet/>
      <dgm:spPr>
        <a:ln>
          <a:noFill/>
        </a:ln>
      </dgm:spPr>
      <dgm:t>
        <a:bodyPr/>
        <a:lstStyle/>
        <a:p>
          <a:pPr>
            <a:lnSpc>
              <a:spcPct val="100000"/>
            </a:lnSpc>
          </a:pPr>
          <a:r>
            <a:rPr lang="en-US"/>
            <a:t>Creating a grid</a:t>
          </a:r>
        </a:p>
      </dgm:t>
    </dgm:pt>
    <dgm:pt modelId="{8BA5EA1E-04E0-4031-91BB-C0C776F0FD91}" type="parTrans" cxnId="{9D101786-9CA6-4BB0-A979-D9D1BCFEE232}">
      <dgm:prSet/>
      <dgm:spPr/>
      <dgm:t>
        <a:bodyPr/>
        <a:lstStyle/>
        <a:p>
          <a:endParaRPr lang="en-US"/>
        </a:p>
      </dgm:t>
    </dgm:pt>
    <dgm:pt modelId="{1091B8A3-385B-4049-9666-BBD072632AAE}" type="sibTrans" cxnId="{9D101786-9CA6-4BB0-A979-D9D1BCFEE232}">
      <dgm:prSet/>
      <dgm:spPr/>
      <dgm:t>
        <a:bodyPr/>
        <a:lstStyle/>
        <a:p>
          <a:endParaRPr lang="en-US"/>
        </a:p>
      </dgm:t>
    </dgm:pt>
    <dgm:pt modelId="{539B4F94-6263-421B-848D-0F3AAD335003}">
      <dgm:prSet/>
      <dgm:spPr/>
      <dgm:t>
        <a:bodyPr/>
        <a:lstStyle/>
        <a:p>
          <a:pPr>
            <a:lnSpc>
              <a:spcPct val="100000"/>
            </a:lnSpc>
          </a:pPr>
          <a:r>
            <a:rPr lang="en-US"/>
            <a:t>Line-based placement</a:t>
          </a:r>
        </a:p>
      </dgm:t>
    </dgm:pt>
    <dgm:pt modelId="{E1F87DDA-9644-40E1-9EBF-1FDDC32F2D81}" type="parTrans" cxnId="{DB365D1E-7ECA-4730-9FFA-4B7BFD93C759}">
      <dgm:prSet/>
      <dgm:spPr/>
      <dgm:t>
        <a:bodyPr/>
        <a:lstStyle/>
        <a:p>
          <a:endParaRPr lang="en-US"/>
        </a:p>
      </dgm:t>
    </dgm:pt>
    <dgm:pt modelId="{4206F4F9-921E-4023-9B27-1B6EA85C230F}" type="sibTrans" cxnId="{DB365D1E-7ECA-4730-9FFA-4B7BFD93C759}">
      <dgm:prSet/>
      <dgm:spPr/>
      <dgm:t>
        <a:bodyPr/>
        <a:lstStyle/>
        <a:p>
          <a:endParaRPr lang="en-US"/>
        </a:p>
      </dgm:t>
    </dgm:pt>
    <dgm:pt modelId="{D9772E96-2731-4277-8985-4349179483B2}">
      <dgm:prSet/>
      <dgm:spPr/>
      <dgm:t>
        <a:bodyPr/>
        <a:lstStyle/>
        <a:p>
          <a:pPr>
            <a:lnSpc>
              <a:spcPct val="100000"/>
            </a:lnSpc>
          </a:pPr>
          <a:r>
            <a:rPr lang="en-US"/>
            <a:t>Grid template areas</a:t>
          </a:r>
        </a:p>
      </dgm:t>
    </dgm:pt>
    <dgm:pt modelId="{CC8B66C1-3A8D-4175-B58C-0F7B964400CC}" type="parTrans" cxnId="{3999E47F-BA80-4249-919C-D6B3D5C74EBC}">
      <dgm:prSet/>
      <dgm:spPr/>
      <dgm:t>
        <a:bodyPr/>
        <a:lstStyle/>
        <a:p>
          <a:endParaRPr lang="en-US"/>
        </a:p>
      </dgm:t>
    </dgm:pt>
    <dgm:pt modelId="{40635B18-65F4-4100-AF51-BEE747EABDA1}" type="sibTrans" cxnId="{3999E47F-BA80-4249-919C-D6B3D5C74EBC}">
      <dgm:prSet/>
      <dgm:spPr/>
      <dgm:t>
        <a:bodyPr/>
        <a:lstStyle/>
        <a:p>
          <a:endParaRPr lang="en-US"/>
        </a:p>
      </dgm:t>
    </dgm:pt>
    <dgm:pt modelId="{F8061CF6-611A-4820-A1EC-225A6715F7CB}">
      <dgm:prSet/>
      <dgm:spPr/>
      <dgm:t>
        <a:bodyPr/>
        <a:lstStyle/>
        <a:p>
          <a:pPr>
            <a:lnSpc>
              <a:spcPct val="100000"/>
            </a:lnSpc>
          </a:pPr>
          <a:r>
            <a:rPr lang="en-US"/>
            <a:t>Resources</a:t>
          </a:r>
        </a:p>
      </dgm:t>
    </dgm:pt>
    <dgm:pt modelId="{119EC0F7-2B47-431B-BE17-268F3E8F1D03}" type="parTrans" cxnId="{E2F4B49B-C275-4166-AD11-31B742AD2F57}">
      <dgm:prSet/>
      <dgm:spPr/>
      <dgm:t>
        <a:bodyPr/>
        <a:lstStyle/>
        <a:p>
          <a:endParaRPr lang="en-US"/>
        </a:p>
      </dgm:t>
    </dgm:pt>
    <dgm:pt modelId="{B5A19583-FBD7-499F-B16B-A370A9A792D9}" type="sibTrans" cxnId="{E2F4B49B-C275-4166-AD11-31B742AD2F57}">
      <dgm:prSet/>
      <dgm:spPr/>
      <dgm:t>
        <a:bodyPr/>
        <a:lstStyle/>
        <a:p>
          <a:endParaRPr lang="en-US"/>
        </a:p>
      </dgm:t>
    </dgm:pt>
    <dgm:pt modelId="{99FF7FDD-EE7A-44A1-964E-A17E6926A935}" type="pres">
      <dgm:prSet presAssocID="{9202D63A-5AB8-4096-8FCC-20D265936175}" presName="root" presStyleCnt="0">
        <dgm:presLayoutVars>
          <dgm:dir/>
          <dgm:resizeHandles val="exact"/>
        </dgm:presLayoutVars>
      </dgm:prSet>
      <dgm:spPr/>
    </dgm:pt>
    <dgm:pt modelId="{CC0D5723-507B-4FFF-A5C5-9314D8654077}" type="pres">
      <dgm:prSet presAssocID="{9060518C-BF47-4099-AFC3-61C0F6E57747}" presName="compNode" presStyleCnt="0"/>
      <dgm:spPr/>
    </dgm:pt>
    <dgm:pt modelId="{0010A61D-97DD-4A3B-B98C-7C8296F25545}" type="pres">
      <dgm:prSet presAssocID="{9060518C-BF47-4099-AFC3-61C0F6E57747}" presName="bgRect" presStyleLbl="bgShp" presStyleIdx="0" presStyleCnt="5"/>
      <dgm:spPr>
        <a:ln>
          <a:solidFill>
            <a:schemeClr val="tx1"/>
          </a:solidFill>
        </a:ln>
      </dgm:spPr>
    </dgm:pt>
    <dgm:pt modelId="{46575017-6D33-4C05-9613-67B2529C0D15}" type="pres">
      <dgm:prSet presAssocID="{9060518C-BF47-4099-AFC3-61C0F6E5774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wing Compass"/>
        </a:ext>
      </dgm:extLst>
    </dgm:pt>
    <dgm:pt modelId="{25357EFF-20F3-444E-8C8A-63F2FC8F0D49}" type="pres">
      <dgm:prSet presAssocID="{9060518C-BF47-4099-AFC3-61C0F6E57747}" presName="spaceRect" presStyleCnt="0"/>
      <dgm:spPr/>
    </dgm:pt>
    <dgm:pt modelId="{359B8712-54A7-4A3C-84FF-5A805A5CA764}" type="pres">
      <dgm:prSet presAssocID="{9060518C-BF47-4099-AFC3-61C0F6E57747}" presName="parTx" presStyleLbl="revTx" presStyleIdx="0" presStyleCnt="5">
        <dgm:presLayoutVars>
          <dgm:chMax val="0"/>
          <dgm:chPref val="0"/>
        </dgm:presLayoutVars>
      </dgm:prSet>
      <dgm:spPr/>
    </dgm:pt>
    <dgm:pt modelId="{8B300465-2DB9-412E-89F7-CC7F2FC03025}" type="pres">
      <dgm:prSet presAssocID="{FCD5C775-D992-4E91-B5DC-DB198B08DBA4}" presName="sibTrans" presStyleCnt="0"/>
      <dgm:spPr/>
    </dgm:pt>
    <dgm:pt modelId="{5D02A50D-A51B-44F3-AA17-1C75E7C046F0}" type="pres">
      <dgm:prSet presAssocID="{6EA64FFE-EEDD-4459-A259-2E172A77FEE5}" presName="compNode" presStyleCnt="0"/>
      <dgm:spPr/>
    </dgm:pt>
    <dgm:pt modelId="{87C40BDE-FA12-4D69-A267-1E5EFC0D3B84}" type="pres">
      <dgm:prSet presAssocID="{6EA64FFE-EEDD-4459-A259-2E172A77FEE5}" presName="bgRect" presStyleLbl="bgShp" presStyleIdx="1" presStyleCnt="5"/>
      <dgm:spPr>
        <a:ln>
          <a:solidFill>
            <a:schemeClr val="tx1"/>
          </a:solidFill>
        </a:ln>
      </dgm:spPr>
    </dgm:pt>
    <dgm:pt modelId="{09C94195-CB33-42AF-B7E2-DA91E6246217}" type="pres">
      <dgm:prSet presAssocID="{6EA64FFE-EEDD-4459-A259-2E172A77FEE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a:ext>
      </dgm:extLst>
    </dgm:pt>
    <dgm:pt modelId="{6C8C5D68-D997-4ECD-A689-CB851D063E2F}" type="pres">
      <dgm:prSet presAssocID="{6EA64FFE-EEDD-4459-A259-2E172A77FEE5}" presName="spaceRect" presStyleCnt="0"/>
      <dgm:spPr/>
    </dgm:pt>
    <dgm:pt modelId="{BA2FEC7D-9E2F-46BF-9B9C-18178C826F4F}" type="pres">
      <dgm:prSet presAssocID="{6EA64FFE-EEDD-4459-A259-2E172A77FEE5}" presName="parTx" presStyleLbl="revTx" presStyleIdx="1" presStyleCnt="5">
        <dgm:presLayoutVars>
          <dgm:chMax val="0"/>
          <dgm:chPref val="0"/>
        </dgm:presLayoutVars>
      </dgm:prSet>
      <dgm:spPr/>
    </dgm:pt>
    <dgm:pt modelId="{92681B03-98A2-437A-801B-800CD9B45D98}" type="pres">
      <dgm:prSet presAssocID="{1091B8A3-385B-4049-9666-BBD072632AAE}" presName="sibTrans" presStyleCnt="0"/>
      <dgm:spPr/>
    </dgm:pt>
    <dgm:pt modelId="{20F33C50-9A8D-4778-9637-FBAA7AA465F2}" type="pres">
      <dgm:prSet presAssocID="{539B4F94-6263-421B-848D-0F3AAD335003}" presName="compNode" presStyleCnt="0"/>
      <dgm:spPr/>
    </dgm:pt>
    <dgm:pt modelId="{1D8206AF-A38F-4E89-AFC9-B45CDCCC84DA}" type="pres">
      <dgm:prSet presAssocID="{539B4F94-6263-421B-848D-0F3AAD335003}" presName="bgRect" presStyleLbl="bgShp" presStyleIdx="2" presStyleCnt="5"/>
      <dgm:spPr>
        <a:ln>
          <a:solidFill>
            <a:schemeClr val="tx1"/>
          </a:solidFill>
        </a:ln>
      </dgm:spPr>
    </dgm:pt>
    <dgm:pt modelId="{0D88498D-F75C-40DB-9D1D-D7941078BD3E}" type="pres">
      <dgm:prSet presAssocID="{539B4F94-6263-421B-848D-0F3AAD33500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ble"/>
        </a:ext>
      </dgm:extLst>
    </dgm:pt>
    <dgm:pt modelId="{75460759-E3D8-4F08-9D71-436D7F0E3E12}" type="pres">
      <dgm:prSet presAssocID="{539B4F94-6263-421B-848D-0F3AAD335003}" presName="spaceRect" presStyleCnt="0"/>
      <dgm:spPr/>
    </dgm:pt>
    <dgm:pt modelId="{159490FE-4020-49D4-B7A1-282788A5D4E9}" type="pres">
      <dgm:prSet presAssocID="{539B4F94-6263-421B-848D-0F3AAD335003}" presName="parTx" presStyleLbl="revTx" presStyleIdx="2" presStyleCnt="5">
        <dgm:presLayoutVars>
          <dgm:chMax val="0"/>
          <dgm:chPref val="0"/>
        </dgm:presLayoutVars>
      </dgm:prSet>
      <dgm:spPr/>
    </dgm:pt>
    <dgm:pt modelId="{1CADDE95-4CFE-4F71-98F1-FDD965E1CD77}" type="pres">
      <dgm:prSet presAssocID="{4206F4F9-921E-4023-9B27-1B6EA85C230F}" presName="sibTrans" presStyleCnt="0"/>
      <dgm:spPr/>
    </dgm:pt>
    <dgm:pt modelId="{ED79DF4C-9AB3-4F00-8003-17CA435B44B2}" type="pres">
      <dgm:prSet presAssocID="{D9772E96-2731-4277-8985-4349179483B2}" presName="compNode" presStyleCnt="0"/>
      <dgm:spPr/>
    </dgm:pt>
    <dgm:pt modelId="{F9EB15AD-BB00-4FDD-9FB4-E42773F271D3}" type="pres">
      <dgm:prSet presAssocID="{D9772E96-2731-4277-8985-4349179483B2}" presName="bgRect" presStyleLbl="bgShp" presStyleIdx="3" presStyleCnt="5"/>
      <dgm:spPr>
        <a:ln>
          <a:solidFill>
            <a:schemeClr val="tx1"/>
          </a:solidFill>
        </a:ln>
      </dgm:spPr>
    </dgm:pt>
    <dgm:pt modelId="{9D66A158-5FA5-4DEA-930D-BAA125E7B7C8}" type="pres">
      <dgm:prSet presAssocID="{D9772E96-2731-4277-8985-4349179483B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B931651C-3B6B-4E58-B5BF-EDA002CCAA34}" type="pres">
      <dgm:prSet presAssocID="{D9772E96-2731-4277-8985-4349179483B2}" presName="spaceRect" presStyleCnt="0"/>
      <dgm:spPr/>
    </dgm:pt>
    <dgm:pt modelId="{D38B7E5C-CDAA-46F4-B818-ED6D645E5BCD}" type="pres">
      <dgm:prSet presAssocID="{D9772E96-2731-4277-8985-4349179483B2}" presName="parTx" presStyleLbl="revTx" presStyleIdx="3" presStyleCnt="5">
        <dgm:presLayoutVars>
          <dgm:chMax val="0"/>
          <dgm:chPref val="0"/>
        </dgm:presLayoutVars>
      </dgm:prSet>
      <dgm:spPr/>
    </dgm:pt>
    <dgm:pt modelId="{984FEB22-9F6A-4B71-8E8C-A081649DEDF6}" type="pres">
      <dgm:prSet presAssocID="{40635B18-65F4-4100-AF51-BEE747EABDA1}" presName="sibTrans" presStyleCnt="0"/>
      <dgm:spPr/>
    </dgm:pt>
    <dgm:pt modelId="{16951149-9F4B-43FF-9398-058C55350600}" type="pres">
      <dgm:prSet presAssocID="{F8061CF6-611A-4820-A1EC-225A6715F7CB}" presName="compNode" presStyleCnt="0"/>
      <dgm:spPr/>
    </dgm:pt>
    <dgm:pt modelId="{DDD6812B-1ACB-41B4-A76B-E2D65AA66C2D}" type="pres">
      <dgm:prSet presAssocID="{F8061CF6-611A-4820-A1EC-225A6715F7CB}" presName="bgRect" presStyleLbl="bgShp" presStyleIdx="4" presStyleCnt="5"/>
      <dgm:spPr>
        <a:ln>
          <a:solidFill>
            <a:schemeClr val="tx1"/>
          </a:solidFill>
        </a:ln>
      </dgm:spPr>
    </dgm:pt>
    <dgm:pt modelId="{BFE0C4A0-ADB6-42A8-AB28-F87A3280BA6B}" type="pres">
      <dgm:prSet presAssocID="{F8061CF6-611A-4820-A1EC-225A6715F7C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9C33D2B8-6325-40F1-983B-9CB2983405C7}" type="pres">
      <dgm:prSet presAssocID="{F8061CF6-611A-4820-A1EC-225A6715F7CB}" presName="spaceRect" presStyleCnt="0"/>
      <dgm:spPr/>
    </dgm:pt>
    <dgm:pt modelId="{B2A4DBD3-D19F-4025-B9F0-5DD4C251CC00}" type="pres">
      <dgm:prSet presAssocID="{F8061CF6-611A-4820-A1EC-225A6715F7CB}" presName="parTx" presStyleLbl="revTx" presStyleIdx="4" presStyleCnt="5">
        <dgm:presLayoutVars>
          <dgm:chMax val="0"/>
          <dgm:chPref val="0"/>
        </dgm:presLayoutVars>
      </dgm:prSet>
      <dgm:spPr/>
    </dgm:pt>
  </dgm:ptLst>
  <dgm:cxnLst>
    <dgm:cxn modelId="{DB365D1E-7ECA-4730-9FFA-4B7BFD93C759}" srcId="{9202D63A-5AB8-4096-8FCC-20D265936175}" destId="{539B4F94-6263-421B-848D-0F3AAD335003}" srcOrd="2" destOrd="0" parTransId="{E1F87DDA-9644-40E1-9EBF-1FDDC32F2D81}" sibTransId="{4206F4F9-921E-4023-9B27-1B6EA85C230F}"/>
    <dgm:cxn modelId="{D02B4522-C0F5-44AB-B334-CB1C6E791BAA}" type="presOf" srcId="{D9772E96-2731-4277-8985-4349179483B2}" destId="{D38B7E5C-CDAA-46F4-B818-ED6D645E5BCD}" srcOrd="0" destOrd="0" presId="urn:microsoft.com/office/officeart/2018/2/layout/IconVerticalSolidList"/>
    <dgm:cxn modelId="{0CFEF36D-D1CD-48D9-9DD5-96EDE14EF842}" type="presOf" srcId="{539B4F94-6263-421B-848D-0F3AAD335003}" destId="{159490FE-4020-49D4-B7A1-282788A5D4E9}" srcOrd="0" destOrd="0" presId="urn:microsoft.com/office/officeart/2018/2/layout/IconVerticalSolidList"/>
    <dgm:cxn modelId="{3999E47F-BA80-4249-919C-D6B3D5C74EBC}" srcId="{9202D63A-5AB8-4096-8FCC-20D265936175}" destId="{D9772E96-2731-4277-8985-4349179483B2}" srcOrd="3" destOrd="0" parTransId="{CC8B66C1-3A8D-4175-B58C-0F7B964400CC}" sibTransId="{40635B18-65F4-4100-AF51-BEE747EABDA1}"/>
    <dgm:cxn modelId="{5A20EF80-728B-4CE6-9AA6-C5EDE47A4114}" type="presOf" srcId="{9060518C-BF47-4099-AFC3-61C0F6E57747}" destId="{359B8712-54A7-4A3C-84FF-5A805A5CA764}" srcOrd="0" destOrd="0" presId="urn:microsoft.com/office/officeart/2018/2/layout/IconVerticalSolidList"/>
    <dgm:cxn modelId="{9D101786-9CA6-4BB0-A979-D9D1BCFEE232}" srcId="{9202D63A-5AB8-4096-8FCC-20D265936175}" destId="{6EA64FFE-EEDD-4459-A259-2E172A77FEE5}" srcOrd="1" destOrd="0" parTransId="{8BA5EA1E-04E0-4031-91BB-C0C776F0FD91}" sibTransId="{1091B8A3-385B-4049-9666-BBD072632AAE}"/>
    <dgm:cxn modelId="{E2F4B49B-C275-4166-AD11-31B742AD2F57}" srcId="{9202D63A-5AB8-4096-8FCC-20D265936175}" destId="{F8061CF6-611A-4820-A1EC-225A6715F7CB}" srcOrd="4" destOrd="0" parTransId="{119EC0F7-2B47-431B-BE17-268F3E8F1D03}" sibTransId="{B5A19583-FBD7-499F-B16B-A370A9A792D9}"/>
    <dgm:cxn modelId="{120CDDA3-D0F3-487E-8DA1-F794D8E4FE0C}" srcId="{9202D63A-5AB8-4096-8FCC-20D265936175}" destId="{9060518C-BF47-4099-AFC3-61C0F6E57747}" srcOrd="0" destOrd="0" parTransId="{AA34D667-C459-4879-92E0-89B977D127A8}" sibTransId="{FCD5C775-D992-4E91-B5DC-DB198B08DBA4}"/>
    <dgm:cxn modelId="{248EE1CC-202D-4248-96D2-67F0C8B51525}" type="presOf" srcId="{9202D63A-5AB8-4096-8FCC-20D265936175}" destId="{99FF7FDD-EE7A-44A1-964E-A17E6926A935}" srcOrd="0" destOrd="0" presId="urn:microsoft.com/office/officeart/2018/2/layout/IconVerticalSolidList"/>
    <dgm:cxn modelId="{08CDCEE9-08B3-417A-ADCE-CE39B065FB1F}" type="presOf" srcId="{6EA64FFE-EEDD-4459-A259-2E172A77FEE5}" destId="{BA2FEC7D-9E2F-46BF-9B9C-18178C826F4F}" srcOrd="0" destOrd="0" presId="urn:microsoft.com/office/officeart/2018/2/layout/IconVerticalSolidList"/>
    <dgm:cxn modelId="{BFFAC4ED-E807-4B7D-A150-E6D2A7EA8CE2}" type="presOf" srcId="{F8061CF6-611A-4820-A1EC-225A6715F7CB}" destId="{B2A4DBD3-D19F-4025-B9F0-5DD4C251CC00}" srcOrd="0" destOrd="0" presId="urn:microsoft.com/office/officeart/2018/2/layout/IconVerticalSolidList"/>
    <dgm:cxn modelId="{5329B7FB-278F-4A7F-8B39-768937CE26D6}" type="presParOf" srcId="{99FF7FDD-EE7A-44A1-964E-A17E6926A935}" destId="{CC0D5723-507B-4FFF-A5C5-9314D8654077}" srcOrd="0" destOrd="0" presId="urn:microsoft.com/office/officeart/2018/2/layout/IconVerticalSolidList"/>
    <dgm:cxn modelId="{E708423D-9A7F-42BE-B284-5C9F2B95F88B}" type="presParOf" srcId="{CC0D5723-507B-4FFF-A5C5-9314D8654077}" destId="{0010A61D-97DD-4A3B-B98C-7C8296F25545}" srcOrd="0" destOrd="0" presId="urn:microsoft.com/office/officeart/2018/2/layout/IconVerticalSolidList"/>
    <dgm:cxn modelId="{7685492B-354C-4827-88A9-5FCAC3B72972}" type="presParOf" srcId="{CC0D5723-507B-4FFF-A5C5-9314D8654077}" destId="{46575017-6D33-4C05-9613-67B2529C0D15}" srcOrd="1" destOrd="0" presId="urn:microsoft.com/office/officeart/2018/2/layout/IconVerticalSolidList"/>
    <dgm:cxn modelId="{FDBDB05E-E22C-4E7F-B060-76FC9C9B6861}" type="presParOf" srcId="{CC0D5723-507B-4FFF-A5C5-9314D8654077}" destId="{25357EFF-20F3-444E-8C8A-63F2FC8F0D49}" srcOrd="2" destOrd="0" presId="urn:microsoft.com/office/officeart/2018/2/layout/IconVerticalSolidList"/>
    <dgm:cxn modelId="{EC46C192-D23D-4209-B1C3-EDFE69005D35}" type="presParOf" srcId="{CC0D5723-507B-4FFF-A5C5-9314D8654077}" destId="{359B8712-54A7-4A3C-84FF-5A805A5CA764}" srcOrd="3" destOrd="0" presId="urn:microsoft.com/office/officeart/2018/2/layout/IconVerticalSolidList"/>
    <dgm:cxn modelId="{64F2BCE7-4FCF-44F3-B554-6D05F2093394}" type="presParOf" srcId="{99FF7FDD-EE7A-44A1-964E-A17E6926A935}" destId="{8B300465-2DB9-412E-89F7-CC7F2FC03025}" srcOrd="1" destOrd="0" presId="urn:microsoft.com/office/officeart/2018/2/layout/IconVerticalSolidList"/>
    <dgm:cxn modelId="{2856C104-3243-4EAF-AF8D-BF571EF0FEF5}" type="presParOf" srcId="{99FF7FDD-EE7A-44A1-964E-A17E6926A935}" destId="{5D02A50D-A51B-44F3-AA17-1C75E7C046F0}" srcOrd="2" destOrd="0" presId="urn:microsoft.com/office/officeart/2018/2/layout/IconVerticalSolidList"/>
    <dgm:cxn modelId="{94C6142F-554D-4D9D-AED3-DC7F62E62F46}" type="presParOf" srcId="{5D02A50D-A51B-44F3-AA17-1C75E7C046F0}" destId="{87C40BDE-FA12-4D69-A267-1E5EFC0D3B84}" srcOrd="0" destOrd="0" presId="urn:microsoft.com/office/officeart/2018/2/layout/IconVerticalSolidList"/>
    <dgm:cxn modelId="{73E6BC16-A2BD-4196-AE1B-A1F1395DDA80}" type="presParOf" srcId="{5D02A50D-A51B-44F3-AA17-1C75E7C046F0}" destId="{09C94195-CB33-42AF-B7E2-DA91E6246217}" srcOrd="1" destOrd="0" presId="urn:microsoft.com/office/officeart/2018/2/layout/IconVerticalSolidList"/>
    <dgm:cxn modelId="{DC7737CA-CB0D-4665-8D26-DBD5DB036868}" type="presParOf" srcId="{5D02A50D-A51B-44F3-AA17-1C75E7C046F0}" destId="{6C8C5D68-D997-4ECD-A689-CB851D063E2F}" srcOrd="2" destOrd="0" presId="urn:microsoft.com/office/officeart/2018/2/layout/IconVerticalSolidList"/>
    <dgm:cxn modelId="{6808785C-53B4-4FE6-ADCB-B4209FCE2E55}" type="presParOf" srcId="{5D02A50D-A51B-44F3-AA17-1C75E7C046F0}" destId="{BA2FEC7D-9E2F-46BF-9B9C-18178C826F4F}" srcOrd="3" destOrd="0" presId="urn:microsoft.com/office/officeart/2018/2/layout/IconVerticalSolidList"/>
    <dgm:cxn modelId="{F9AC001F-E425-4D6C-AC6E-410BD307E115}" type="presParOf" srcId="{99FF7FDD-EE7A-44A1-964E-A17E6926A935}" destId="{92681B03-98A2-437A-801B-800CD9B45D98}" srcOrd="3" destOrd="0" presId="urn:microsoft.com/office/officeart/2018/2/layout/IconVerticalSolidList"/>
    <dgm:cxn modelId="{7AE0DA80-C93C-4A0E-92FE-B54FB42A67FF}" type="presParOf" srcId="{99FF7FDD-EE7A-44A1-964E-A17E6926A935}" destId="{20F33C50-9A8D-4778-9637-FBAA7AA465F2}" srcOrd="4" destOrd="0" presId="urn:microsoft.com/office/officeart/2018/2/layout/IconVerticalSolidList"/>
    <dgm:cxn modelId="{A835D12E-C4A9-4E77-BD61-8AF5AE0650E5}" type="presParOf" srcId="{20F33C50-9A8D-4778-9637-FBAA7AA465F2}" destId="{1D8206AF-A38F-4E89-AFC9-B45CDCCC84DA}" srcOrd="0" destOrd="0" presId="urn:microsoft.com/office/officeart/2018/2/layout/IconVerticalSolidList"/>
    <dgm:cxn modelId="{FD7C63B2-78EF-4E3F-B6D0-727EB71C5425}" type="presParOf" srcId="{20F33C50-9A8D-4778-9637-FBAA7AA465F2}" destId="{0D88498D-F75C-40DB-9D1D-D7941078BD3E}" srcOrd="1" destOrd="0" presId="urn:microsoft.com/office/officeart/2018/2/layout/IconVerticalSolidList"/>
    <dgm:cxn modelId="{A00B3CA8-3133-4B50-BB40-1CC66514CF14}" type="presParOf" srcId="{20F33C50-9A8D-4778-9637-FBAA7AA465F2}" destId="{75460759-E3D8-4F08-9D71-436D7F0E3E12}" srcOrd="2" destOrd="0" presId="urn:microsoft.com/office/officeart/2018/2/layout/IconVerticalSolidList"/>
    <dgm:cxn modelId="{DC3A5EFA-2AA0-4F55-8D92-31D79E133EBA}" type="presParOf" srcId="{20F33C50-9A8D-4778-9637-FBAA7AA465F2}" destId="{159490FE-4020-49D4-B7A1-282788A5D4E9}" srcOrd="3" destOrd="0" presId="urn:microsoft.com/office/officeart/2018/2/layout/IconVerticalSolidList"/>
    <dgm:cxn modelId="{D36638A8-692F-420D-8F5C-12277FA34924}" type="presParOf" srcId="{99FF7FDD-EE7A-44A1-964E-A17E6926A935}" destId="{1CADDE95-4CFE-4F71-98F1-FDD965E1CD77}" srcOrd="5" destOrd="0" presId="urn:microsoft.com/office/officeart/2018/2/layout/IconVerticalSolidList"/>
    <dgm:cxn modelId="{90829DD3-C04A-49D2-BBEE-F38255016558}" type="presParOf" srcId="{99FF7FDD-EE7A-44A1-964E-A17E6926A935}" destId="{ED79DF4C-9AB3-4F00-8003-17CA435B44B2}" srcOrd="6" destOrd="0" presId="urn:microsoft.com/office/officeart/2018/2/layout/IconVerticalSolidList"/>
    <dgm:cxn modelId="{471417BB-57EE-4698-8A7B-3860F1D13344}" type="presParOf" srcId="{ED79DF4C-9AB3-4F00-8003-17CA435B44B2}" destId="{F9EB15AD-BB00-4FDD-9FB4-E42773F271D3}" srcOrd="0" destOrd="0" presId="urn:microsoft.com/office/officeart/2018/2/layout/IconVerticalSolidList"/>
    <dgm:cxn modelId="{E163E518-AAB3-431F-806A-6B51AF2F6586}" type="presParOf" srcId="{ED79DF4C-9AB3-4F00-8003-17CA435B44B2}" destId="{9D66A158-5FA5-4DEA-930D-BAA125E7B7C8}" srcOrd="1" destOrd="0" presId="urn:microsoft.com/office/officeart/2018/2/layout/IconVerticalSolidList"/>
    <dgm:cxn modelId="{6408C478-A987-499A-B7F8-FB8503547F96}" type="presParOf" srcId="{ED79DF4C-9AB3-4F00-8003-17CA435B44B2}" destId="{B931651C-3B6B-4E58-B5BF-EDA002CCAA34}" srcOrd="2" destOrd="0" presId="urn:microsoft.com/office/officeart/2018/2/layout/IconVerticalSolidList"/>
    <dgm:cxn modelId="{2C173D32-F834-4082-A98C-390260A35523}" type="presParOf" srcId="{ED79DF4C-9AB3-4F00-8003-17CA435B44B2}" destId="{D38B7E5C-CDAA-46F4-B818-ED6D645E5BCD}" srcOrd="3" destOrd="0" presId="urn:microsoft.com/office/officeart/2018/2/layout/IconVerticalSolidList"/>
    <dgm:cxn modelId="{73832466-AD0B-43A1-A948-42D6A8BB077B}" type="presParOf" srcId="{99FF7FDD-EE7A-44A1-964E-A17E6926A935}" destId="{984FEB22-9F6A-4B71-8E8C-A081649DEDF6}" srcOrd="7" destOrd="0" presId="urn:microsoft.com/office/officeart/2018/2/layout/IconVerticalSolidList"/>
    <dgm:cxn modelId="{575ED8C9-8289-402A-8844-379A9BCC1A2C}" type="presParOf" srcId="{99FF7FDD-EE7A-44A1-964E-A17E6926A935}" destId="{16951149-9F4B-43FF-9398-058C55350600}" srcOrd="8" destOrd="0" presId="urn:microsoft.com/office/officeart/2018/2/layout/IconVerticalSolidList"/>
    <dgm:cxn modelId="{89E79AE5-E7C8-4C8E-9184-F9D96782A6EC}" type="presParOf" srcId="{16951149-9F4B-43FF-9398-058C55350600}" destId="{DDD6812B-1ACB-41B4-A76B-E2D65AA66C2D}" srcOrd="0" destOrd="0" presId="urn:microsoft.com/office/officeart/2018/2/layout/IconVerticalSolidList"/>
    <dgm:cxn modelId="{F4DDF213-F1C5-447B-AC24-8FEAC94486D1}" type="presParOf" srcId="{16951149-9F4B-43FF-9398-058C55350600}" destId="{BFE0C4A0-ADB6-42A8-AB28-F87A3280BA6B}" srcOrd="1" destOrd="0" presId="urn:microsoft.com/office/officeart/2018/2/layout/IconVerticalSolidList"/>
    <dgm:cxn modelId="{17E3B206-981B-4408-9C29-4C42FBCA302E}" type="presParOf" srcId="{16951149-9F4B-43FF-9398-058C55350600}" destId="{9C33D2B8-6325-40F1-983B-9CB2983405C7}" srcOrd="2" destOrd="0" presId="urn:microsoft.com/office/officeart/2018/2/layout/IconVerticalSolidList"/>
    <dgm:cxn modelId="{DCFC369C-45F8-4F7B-8DDB-A3687519C718}" type="presParOf" srcId="{16951149-9F4B-43FF-9398-058C55350600}" destId="{B2A4DBD3-D19F-4025-B9F0-5DD4C251CC0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0A61D-97DD-4A3B-B98C-7C8296F25545}">
      <dsp:nvSpPr>
        <dsp:cNvPr id="0" name=""/>
        <dsp:cNvSpPr/>
      </dsp:nvSpPr>
      <dsp:spPr>
        <a:xfrm>
          <a:off x="0" y="4100"/>
          <a:ext cx="5914209" cy="87340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46575017-6D33-4C05-9613-67B2529C0D15}">
      <dsp:nvSpPr>
        <dsp:cNvPr id="0" name=""/>
        <dsp:cNvSpPr/>
      </dsp:nvSpPr>
      <dsp:spPr>
        <a:xfrm>
          <a:off x="264206" y="200617"/>
          <a:ext cx="480375" cy="480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9B8712-54A7-4A3C-84FF-5A805A5CA764}">
      <dsp:nvSpPr>
        <dsp:cNvPr id="0" name=""/>
        <dsp:cNvSpPr/>
      </dsp:nvSpPr>
      <dsp:spPr>
        <a:xfrm>
          <a:off x="1008787" y="4100"/>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100000"/>
            </a:lnSpc>
            <a:spcBef>
              <a:spcPct val="0"/>
            </a:spcBef>
            <a:spcAft>
              <a:spcPct val="35000"/>
            </a:spcAft>
            <a:buNone/>
          </a:pPr>
          <a:r>
            <a:rPr lang="en-US" sz="1900" kern="1200"/>
            <a:t>What is CSS grid?</a:t>
          </a:r>
        </a:p>
      </dsp:txBody>
      <dsp:txXfrm>
        <a:off x="1008787" y="4100"/>
        <a:ext cx="4905421" cy="873409"/>
      </dsp:txXfrm>
    </dsp:sp>
    <dsp:sp modelId="{87C40BDE-FA12-4D69-A267-1E5EFC0D3B84}">
      <dsp:nvSpPr>
        <dsp:cNvPr id="0" name=""/>
        <dsp:cNvSpPr/>
      </dsp:nvSpPr>
      <dsp:spPr>
        <a:xfrm>
          <a:off x="0" y="1095862"/>
          <a:ext cx="5914209" cy="87340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09C94195-CB33-42AF-B7E2-DA91E6246217}">
      <dsp:nvSpPr>
        <dsp:cNvPr id="0" name=""/>
        <dsp:cNvSpPr/>
      </dsp:nvSpPr>
      <dsp:spPr>
        <a:xfrm>
          <a:off x="264206" y="1292379"/>
          <a:ext cx="480375" cy="480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2FEC7D-9E2F-46BF-9B9C-18178C826F4F}">
      <dsp:nvSpPr>
        <dsp:cNvPr id="0" name=""/>
        <dsp:cNvSpPr/>
      </dsp:nvSpPr>
      <dsp:spPr>
        <a:xfrm>
          <a:off x="1008787" y="1095862"/>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100000"/>
            </a:lnSpc>
            <a:spcBef>
              <a:spcPct val="0"/>
            </a:spcBef>
            <a:spcAft>
              <a:spcPct val="35000"/>
            </a:spcAft>
            <a:buNone/>
          </a:pPr>
          <a:r>
            <a:rPr lang="en-US" sz="1900" kern="1200"/>
            <a:t>Creating a grid</a:t>
          </a:r>
        </a:p>
      </dsp:txBody>
      <dsp:txXfrm>
        <a:off x="1008787" y="1095862"/>
        <a:ext cx="4905421" cy="873409"/>
      </dsp:txXfrm>
    </dsp:sp>
    <dsp:sp modelId="{1D8206AF-A38F-4E89-AFC9-B45CDCCC84DA}">
      <dsp:nvSpPr>
        <dsp:cNvPr id="0" name=""/>
        <dsp:cNvSpPr/>
      </dsp:nvSpPr>
      <dsp:spPr>
        <a:xfrm>
          <a:off x="0" y="2187623"/>
          <a:ext cx="5914209" cy="87340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0D88498D-F75C-40DB-9D1D-D7941078BD3E}">
      <dsp:nvSpPr>
        <dsp:cNvPr id="0" name=""/>
        <dsp:cNvSpPr/>
      </dsp:nvSpPr>
      <dsp:spPr>
        <a:xfrm>
          <a:off x="264206" y="2384140"/>
          <a:ext cx="480375" cy="480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9490FE-4020-49D4-B7A1-282788A5D4E9}">
      <dsp:nvSpPr>
        <dsp:cNvPr id="0" name=""/>
        <dsp:cNvSpPr/>
      </dsp:nvSpPr>
      <dsp:spPr>
        <a:xfrm>
          <a:off x="1008787" y="2187623"/>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100000"/>
            </a:lnSpc>
            <a:spcBef>
              <a:spcPct val="0"/>
            </a:spcBef>
            <a:spcAft>
              <a:spcPct val="35000"/>
            </a:spcAft>
            <a:buNone/>
          </a:pPr>
          <a:r>
            <a:rPr lang="en-US" sz="1900" kern="1200"/>
            <a:t>Line-based placement</a:t>
          </a:r>
        </a:p>
      </dsp:txBody>
      <dsp:txXfrm>
        <a:off x="1008787" y="2187623"/>
        <a:ext cx="4905421" cy="873409"/>
      </dsp:txXfrm>
    </dsp:sp>
    <dsp:sp modelId="{F9EB15AD-BB00-4FDD-9FB4-E42773F271D3}">
      <dsp:nvSpPr>
        <dsp:cNvPr id="0" name=""/>
        <dsp:cNvSpPr/>
      </dsp:nvSpPr>
      <dsp:spPr>
        <a:xfrm>
          <a:off x="0" y="3279385"/>
          <a:ext cx="5914209" cy="87340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9D66A158-5FA5-4DEA-930D-BAA125E7B7C8}">
      <dsp:nvSpPr>
        <dsp:cNvPr id="0" name=""/>
        <dsp:cNvSpPr/>
      </dsp:nvSpPr>
      <dsp:spPr>
        <a:xfrm>
          <a:off x="264206" y="3475902"/>
          <a:ext cx="480375" cy="4803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8B7E5C-CDAA-46F4-B818-ED6D645E5BCD}">
      <dsp:nvSpPr>
        <dsp:cNvPr id="0" name=""/>
        <dsp:cNvSpPr/>
      </dsp:nvSpPr>
      <dsp:spPr>
        <a:xfrm>
          <a:off x="1008787" y="3279385"/>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100000"/>
            </a:lnSpc>
            <a:spcBef>
              <a:spcPct val="0"/>
            </a:spcBef>
            <a:spcAft>
              <a:spcPct val="35000"/>
            </a:spcAft>
            <a:buNone/>
          </a:pPr>
          <a:r>
            <a:rPr lang="en-US" sz="1900" kern="1200"/>
            <a:t>Grid template areas</a:t>
          </a:r>
        </a:p>
      </dsp:txBody>
      <dsp:txXfrm>
        <a:off x="1008787" y="3279385"/>
        <a:ext cx="4905421" cy="873409"/>
      </dsp:txXfrm>
    </dsp:sp>
    <dsp:sp modelId="{DDD6812B-1ACB-41B4-A76B-E2D65AA66C2D}">
      <dsp:nvSpPr>
        <dsp:cNvPr id="0" name=""/>
        <dsp:cNvSpPr/>
      </dsp:nvSpPr>
      <dsp:spPr>
        <a:xfrm>
          <a:off x="0" y="4371147"/>
          <a:ext cx="5914209" cy="873409"/>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BFE0C4A0-ADB6-42A8-AB28-F87A3280BA6B}">
      <dsp:nvSpPr>
        <dsp:cNvPr id="0" name=""/>
        <dsp:cNvSpPr/>
      </dsp:nvSpPr>
      <dsp:spPr>
        <a:xfrm>
          <a:off x="264206" y="4567664"/>
          <a:ext cx="480375" cy="4803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A4DBD3-D19F-4025-B9F0-5DD4C251CC00}">
      <dsp:nvSpPr>
        <dsp:cNvPr id="0" name=""/>
        <dsp:cNvSpPr/>
      </dsp:nvSpPr>
      <dsp:spPr>
        <a:xfrm>
          <a:off x="1008787" y="4371147"/>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100000"/>
            </a:lnSpc>
            <a:spcBef>
              <a:spcPct val="0"/>
            </a:spcBef>
            <a:spcAft>
              <a:spcPct val="35000"/>
            </a:spcAft>
            <a:buNone/>
          </a:pPr>
          <a:r>
            <a:rPr lang="en-US" sz="1900" kern="1200"/>
            <a:t>Resources</a:t>
          </a:r>
        </a:p>
      </dsp:txBody>
      <dsp:txXfrm>
        <a:off x="1008787" y="4371147"/>
        <a:ext cx="4905421" cy="8734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C28FF83-159F-4B37-94F0-A8A637B0AD27}" type="datetimeFigureOut">
              <a:rPr lang="en-US" smtClean="0"/>
              <a:t>9/6/2024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12029E5-4C7C-4C49-B3AA-64FE00CC119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91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28FF83-159F-4B37-94F0-A8A637B0AD27}"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029E5-4C7C-4C49-B3AA-64FE00CC1197}" type="slidenum">
              <a:rPr lang="en-US" smtClean="0"/>
              <a:t>‹#›</a:t>
            </a:fld>
            <a:endParaRPr lang="en-US"/>
          </a:p>
        </p:txBody>
      </p:sp>
    </p:spTree>
    <p:extLst>
      <p:ext uri="{BB962C8B-B14F-4D97-AF65-F5344CB8AC3E}">
        <p14:creationId xmlns:p14="http://schemas.microsoft.com/office/powerpoint/2010/main" val="75022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28FF83-159F-4B37-94F0-A8A637B0AD27}"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029E5-4C7C-4C49-B3AA-64FE00CC119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6046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28FF83-159F-4B37-94F0-A8A637B0AD27}"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029E5-4C7C-4C49-B3AA-64FE00CC119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7724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28FF83-159F-4B37-94F0-A8A637B0AD27}"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029E5-4C7C-4C49-B3AA-64FE00CC1197}" type="slidenum">
              <a:rPr lang="en-US" smtClean="0"/>
              <a:t>‹#›</a:t>
            </a:fld>
            <a:endParaRPr lang="en-US"/>
          </a:p>
        </p:txBody>
      </p:sp>
    </p:spTree>
    <p:extLst>
      <p:ext uri="{BB962C8B-B14F-4D97-AF65-F5344CB8AC3E}">
        <p14:creationId xmlns:p14="http://schemas.microsoft.com/office/powerpoint/2010/main" val="214337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28FF83-159F-4B37-94F0-A8A637B0AD27}"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029E5-4C7C-4C49-B3AA-64FE00CC119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9151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28FF83-159F-4B37-94F0-A8A637B0AD27}"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029E5-4C7C-4C49-B3AA-64FE00CC119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291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28FF83-159F-4B37-94F0-A8A637B0AD27}"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029E5-4C7C-4C49-B3AA-64FE00CC119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204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28FF83-159F-4B37-94F0-A8A637B0AD27}"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029E5-4C7C-4C49-B3AA-64FE00CC119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845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28FF83-159F-4B37-94F0-A8A637B0AD27}"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029E5-4C7C-4C49-B3AA-64FE00CC1197}" type="slidenum">
              <a:rPr lang="en-US" smtClean="0"/>
              <a:t>‹#›</a:t>
            </a:fld>
            <a:endParaRPr lang="en-US"/>
          </a:p>
        </p:txBody>
      </p:sp>
    </p:spTree>
    <p:extLst>
      <p:ext uri="{BB962C8B-B14F-4D97-AF65-F5344CB8AC3E}">
        <p14:creationId xmlns:p14="http://schemas.microsoft.com/office/powerpoint/2010/main" val="132452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28FF83-159F-4B37-94F0-A8A637B0AD27}"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029E5-4C7C-4C49-B3AA-64FE00CC119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47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28FF83-159F-4B37-94F0-A8A637B0AD27}"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029E5-4C7C-4C49-B3AA-64FE00CC1197}" type="slidenum">
              <a:rPr lang="en-US" smtClean="0"/>
              <a:t>‹#›</a:t>
            </a:fld>
            <a:endParaRPr lang="en-US"/>
          </a:p>
        </p:txBody>
      </p:sp>
    </p:spTree>
    <p:extLst>
      <p:ext uri="{BB962C8B-B14F-4D97-AF65-F5344CB8AC3E}">
        <p14:creationId xmlns:p14="http://schemas.microsoft.com/office/powerpoint/2010/main" val="405254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28FF83-159F-4B37-94F0-A8A637B0AD27}"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2029E5-4C7C-4C49-B3AA-64FE00CC119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8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28FF83-159F-4B37-94F0-A8A637B0AD27}"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2029E5-4C7C-4C49-B3AA-64FE00CC119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2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8FF83-159F-4B37-94F0-A8A637B0AD27}"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2029E5-4C7C-4C49-B3AA-64FE00CC1197}" type="slidenum">
              <a:rPr lang="en-US" smtClean="0"/>
              <a:t>‹#›</a:t>
            </a:fld>
            <a:endParaRPr lang="en-US"/>
          </a:p>
        </p:txBody>
      </p:sp>
    </p:spTree>
    <p:extLst>
      <p:ext uri="{BB962C8B-B14F-4D97-AF65-F5344CB8AC3E}">
        <p14:creationId xmlns:p14="http://schemas.microsoft.com/office/powerpoint/2010/main" val="93070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28FF83-159F-4B37-94F0-A8A637B0AD27}"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029E5-4C7C-4C49-B3AA-64FE00CC119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95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28FF83-159F-4B37-94F0-A8A637B0AD27}"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029E5-4C7C-4C49-B3AA-64FE00CC1197}" type="slidenum">
              <a:rPr lang="en-US" smtClean="0"/>
              <a:t>‹#›</a:t>
            </a:fld>
            <a:endParaRPr lang="en-US"/>
          </a:p>
        </p:txBody>
      </p:sp>
    </p:spTree>
    <p:extLst>
      <p:ext uri="{BB962C8B-B14F-4D97-AF65-F5344CB8AC3E}">
        <p14:creationId xmlns:p14="http://schemas.microsoft.com/office/powerpoint/2010/main" val="367400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28FF83-159F-4B37-94F0-A8A637B0AD27}" type="datetimeFigureOut">
              <a:rPr lang="en-US" smtClean="0"/>
              <a:t>9/6/2024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2029E5-4C7C-4C49-B3AA-64FE00CC1197}" type="slidenum">
              <a:rPr lang="en-US" smtClean="0"/>
              <a:t>‹#›</a:t>
            </a:fld>
            <a:endParaRPr lang="en-US"/>
          </a:p>
        </p:txBody>
      </p:sp>
    </p:spTree>
    <p:extLst>
      <p:ext uri="{BB962C8B-B14F-4D97-AF65-F5344CB8AC3E}">
        <p14:creationId xmlns:p14="http://schemas.microsoft.com/office/powerpoint/2010/main" val="32429371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github.com/joshbarcher/sdev106_cssgrid_lineplacement"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github.com/joshbarcher/sdev106_cssgrid_area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HgwCeNVPlo0&amp;list=WL&amp;index=13&amp;t=0s" TargetMode="External"/><Relationship Id="rId3" Type="http://schemas.openxmlformats.org/officeDocument/2006/relationships/hyperlink" Target="https://developer.mozilla.org/en-US/docs/Web/CSS/grid" TargetMode="External"/><Relationship Id="rId7" Type="http://schemas.openxmlformats.org/officeDocument/2006/relationships/hyperlink" Target="https://developer.mozilla.org/en-US/docs/Web/CSS/CSS_Grid_Layout/Grid_Template_Areas" TargetMode="External"/><Relationship Id="rId2" Type="http://schemas.openxmlformats.org/officeDocument/2006/relationships/hyperlink" Target="https://developer.mozilla.org/en-US/docs/Learn/CSS/CSS_layout/Grids" TargetMode="External"/><Relationship Id="rId1" Type="http://schemas.openxmlformats.org/officeDocument/2006/relationships/slideLayout" Target="../slideLayouts/slideLayout2.xml"/><Relationship Id="rId6" Type="http://schemas.openxmlformats.org/officeDocument/2006/relationships/hyperlink" Target="https://developer.mozilla.org/en-US/docs/Web/CSS/CSS_Grid_Layout/Line-based_Placement_with_CSS_Grid" TargetMode="External"/><Relationship Id="rId5" Type="http://schemas.openxmlformats.org/officeDocument/2006/relationships/hyperlink" Target="https://developer.mozilla.org/en-US/docs/Web/CSS/CSS_Grid_Layout/Basic_Concepts_of_Grid_Layout" TargetMode="External"/><Relationship Id="rId10" Type="http://schemas.openxmlformats.org/officeDocument/2006/relationships/image" Target="../media/image40.png"/><Relationship Id="rId4" Type="http://schemas.openxmlformats.org/officeDocument/2006/relationships/hyperlink" Target="https://developer.mozilla.org/en-US/docs/Web/CSS/CSS_Grid_Layout/Auto-placement_in_CSS_Grid_Layout" TargetMode="External"/><Relationship Id="rId9" Type="http://schemas.openxmlformats.org/officeDocument/2006/relationships/hyperlink" Target="https://www.youtube.com/watch?v=7kVeCqQCxlk&amp;list=WL&amp;index=12&amp;t=0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github.com/joshbarcher/SDEV106_class_files/blob/master/css_grid/css_grid.html"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51C7-BE33-49EC-967D-8E20282FEB44}"/>
              </a:ext>
            </a:extLst>
          </p:cNvPr>
          <p:cNvSpPr>
            <a:spLocks noGrp="1"/>
          </p:cNvSpPr>
          <p:nvPr>
            <p:ph type="ctrTitle"/>
          </p:nvPr>
        </p:nvSpPr>
        <p:spPr/>
        <p:txBody>
          <a:bodyPr/>
          <a:lstStyle/>
          <a:p>
            <a:r>
              <a:rPr lang="en-US" dirty="0"/>
              <a:t>CSS Grid</a:t>
            </a:r>
          </a:p>
        </p:txBody>
      </p:sp>
      <p:sp>
        <p:nvSpPr>
          <p:cNvPr id="3" name="Subtitle 2">
            <a:extLst>
              <a:ext uri="{FF2B5EF4-FFF2-40B4-BE49-F238E27FC236}">
                <a16:creationId xmlns:a16="http://schemas.microsoft.com/office/drawing/2014/main" id="{813D2AA7-7A45-46DD-BF7E-A89234E1FCE2}"/>
              </a:ext>
            </a:extLst>
          </p:cNvPr>
          <p:cNvSpPr>
            <a:spLocks noGrp="1"/>
          </p:cNvSpPr>
          <p:nvPr>
            <p:ph type="subTitle" idx="1"/>
          </p:nvPr>
        </p:nvSpPr>
        <p:spPr/>
        <p:txBody>
          <a:bodyPr/>
          <a:lstStyle/>
          <a:p>
            <a:r>
              <a:rPr lang="en-US" dirty="0"/>
              <a:t>SDEV 106</a:t>
            </a:r>
          </a:p>
        </p:txBody>
      </p:sp>
    </p:spTree>
    <p:extLst>
      <p:ext uri="{BB962C8B-B14F-4D97-AF65-F5344CB8AC3E}">
        <p14:creationId xmlns:p14="http://schemas.microsoft.com/office/powerpoint/2010/main" val="249600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A504-335E-364A-BCED-30747C25D343}"/>
              </a:ext>
            </a:extLst>
          </p:cNvPr>
          <p:cNvSpPr>
            <a:spLocks noGrp="1"/>
          </p:cNvSpPr>
          <p:nvPr>
            <p:ph type="title"/>
          </p:nvPr>
        </p:nvSpPr>
        <p:spPr>
          <a:xfrm>
            <a:off x="1295402" y="982132"/>
            <a:ext cx="4423754" cy="1303867"/>
          </a:xfrm>
        </p:spPr>
        <p:txBody>
          <a:bodyPr/>
          <a:lstStyle/>
          <a:p>
            <a:r>
              <a:rPr lang="en-US" dirty="0"/>
              <a:t>Setting columns</a:t>
            </a:r>
          </a:p>
        </p:txBody>
      </p:sp>
      <p:sp>
        <p:nvSpPr>
          <p:cNvPr id="3" name="Content Placeholder 2">
            <a:extLst>
              <a:ext uri="{FF2B5EF4-FFF2-40B4-BE49-F238E27FC236}">
                <a16:creationId xmlns:a16="http://schemas.microsoft.com/office/drawing/2014/main" id="{2467A984-33B1-EF45-93C3-76104894CB99}"/>
              </a:ext>
            </a:extLst>
          </p:cNvPr>
          <p:cNvSpPr>
            <a:spLocks noGrp="1"/>
          </p:cNvSpPr>
          <p:nvPr>
            <p:ph idx="1"/>
          </p:nvPr>
        </p:nvSpPr>
        <p:spPr>
          <a:xfrm>
            <a:off x="1295401" y="2724150"/>
            <a:ext cx="4124497" cy="3151718"/>
          </a:xfrm>
        </p:spPr>
        <p:txBody>
          <a:bodyPr>
            <a:normAutofit fontScale="92500" lnSpcReduction="10000"/>
          </a:bodyPr>
          <a:lstStyle/>
          <a:p>
            <a:r>
              <a:rPr lang="en-US" sz="2000" dirty="0"/>
              <a:t>Different types of measurements can be used</a:t>
            </a:r>
          </a:p>
          <a:p>
            <a:r>
              <a:rPr lang="en-US" sz="2000" dirty="0"/>
              <a:t>Including the new </a:t>
            </a:r>
            <a:r>
              <a:rPr lang="en-US" sz="2000" b="1" dirty="0"/>
              <a:t>fraction (</a:t>
            </a:r>
            <a:r>
              <a:rPr lang="en-US" sz="2000" b="1" dirty="0" err="1"/>
              <a:t>fr</a:t>
            </a:r>
            <a:r>
              <a:rPr lang="en-US" sz="2000" b="1" dirty="0"/>
              <a:t>)</a:t>
            </a:r>
            <a:r>
              <a:rPr lang="en-US" sz="2000" dirty="0"/>
              <a:t> unit, which sizes columns relative to one another </a:t>
            </a:r>
          </a:p>
          <a:p>
            <a:r>
              <a:rPr lang="en-US" sz="2000" dirty="0"/>
              <a:t>Note:</a:t>
            </a:r>
          </a:p>
          <a:p>
            <a:pPr lvl="1"/>
            <a:r>
              <a:rPr lang="en-US" sz="1800" dirty="0"/>
              <a:t>Setting columns is an explicit action </a:t>
            </a:r>
          </a:p>
          <a:p>
            <a:pPr lvl="1"/>
            <a:r>
              <a:rPr lang="en-US" sz="1800" dirty="0"/>
              <a:t>Rows created are implicit based on the number of </a:t>
            </a:r>
            <a:r>
              <a:rPr lang="en-US" sz="1800"/>
              <a:t>columns given (although you can declare row sizes)</a:t>
            </a:r>
            <a:endParaRPr lang="en-US" sz="1800" dirty="0"/>
          </a:p>
        </p:txBody>
      </p:sp>
      <p:pic>
        <p:nvPicPr>
          <p:cNvPr id="6" name="Picture 5" descr="A screenshot of a cell phone&#10;&#10;Description automatically generated">
            <a:extLst>
              <a:ext uri="{FF2B5EF4-FFF2-40B4-BE49-F238E27FC236}">
                <a16:creationId xmlns:a16="http://schemas.microsoft.com/office/drawing/2014/main" id="{A513DF08-3CE1-DE4C-9084-2ADC06247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199" y="1705339"/>
            <a:ext cx="3946336" cy="2268009"/>
          </a:xfrm>
          <a:prstGeom prst="rect">
            <a:avLst/>
          </a:prstGeom>
          <a:ln>
            <a:solidFill>
              <a:schemeClr val="tx1"/>
            </a:solidFill>
          </a:ln>
        </p:spPr>
      </p:pic>
      <p:pic>
        <p:nvPicPr>
          <p:cNvPr id="8" name="Picture 7">
            <a:extLst>
              <a:ext uri="{FF2B5EF4-FFF2-40B4-BE49-F238E27FC236}">
                <a16:creationId xmlns:a16="http://schemas.microsoft.com/office/drawing/2014/main" id="{690A5D8E-4381-254F-8111-630ECB8163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9156" y="4216400"/>
            <a:ext cx="5503379" cy="1736882"/>
          </a:xfrm>
          <a:prstGeom prst="rect">
            <a:avLst/>
          </a:prstGeom>
          <a:ln>
            <a:solidFill>
              <a:schemeClr val="tx1"/>
            </a:solidFill>
          </a:ln>
        </p:spPr>
      </p:pic>
    </p:spTree>
    <p:extLst>
      <p:ext uri="{BB962C8B-B14F-4D97-AF65-F5344CB8AC3E}">
        <p14:creationId xmlns:p14="http://schemas.microsoft.com/office/powerpoint/2010/main" val="300085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06F6-4E78-1247-B3A6-995E4443555A}"/>
              </a:ext>
            </a:extLst>
          </p:cNvPr>
          <p:cNvSpPr>
            <a:spLocks noGrp="1"/>
          </p:cNvSpPr>
          <p:nvPr>
            <p:ph type="title"/>
          </p:nvPr>
        </p:nvSpPr>
        <p:spPr>
          <a:xfrm>
            <a:off x="1295402" y="982132"/>
            <a:ext cx="4038520" cy="1303867"/>
          </a:xfrm>
        </p:spPr>
        <p:txBody>
          <a:bodyPr/>
          <a:lstStyle/>
          <a:p>
            <a:r>
              <a:rPr lang="en-US" dirty="0"/>
              <a:t>Using fractions</a:t>
            </a:r>
          </a:p>
        </p:txBody>
      </p:sp>
      <p:sp>
        <p:nvSpPr>
          <p:cNvPr id="3" name="Content Placeholder 2">
            <a:extLst>
              <a:ext uri="{FF2B5EF4-FFF2-40B4-BE49-F238E27FC236}">
                <a16:creationId xmlns:a16="http://schemas.microsoft.com/office/drawing/2014/main" id="{33C52FA6-7C42-2641-AFC3-F638B1D7FB0F}"/>
              </a:ext>
            </a:extLst>
          </p:cNvPr>
          <p:cNvSpPr>
            <a:spLocks noGrp="1"/>
          </p:cNvSpPr>
          <p:nvPr>
            <p:ph idx="1"/>
          </p:nvPr>
        </p:nvSpPr>
        <p:spPr>
          <a:xfrm>
            <a:off x="1295401" y="2743200"/>
            <a:ext cx="4591555" cy="3132668"/>
          </a:xfrm>
        </p:spPr>
        <p:txBody>
          <a:bodyPr>
            <a:normAutofit/>
          </a:bodyPr>
          <a:lstStyle/>
          <a:p>
            <a:r>
              <a:rPr lang="en-US" sz="2000" dirty="0"/>
              <a:t>Fractional units determine their size bases on all other fractional units</a:t>
            </a:r>
          </a:p>
          <a:p>
            <a:r>
              <a:rPr lang="en-US" sz="2000" dirty="0"/>
              <a:t>This leads to a simple, elegant way to define groups of relative values</a:t>
            </a:r>
          </a:p>
        </p:txBody>
      </p:sp>
      <p:sp>
        <p:nvSpPr>
          <p:cNvPr id="4" name="Rectangle 3">
            <a:extLst>
              <a:ext uri="{FF2B5EF4-FFF2-40B4-BE49-F238E27FC236}">
                <a16:creationId xmlns:a16="http://schemas.microsoft.com/office/drawing/2014/main" id="{61E56AB8-3A54-E64B-B9B2-59D3C31A9755}"/>
              </a:ext>
            </a:extLst>
          </p:cNvPr>
          <p:cNvSpPr/>
          <p:nvPr/>
        </p:nvSpPr>
        <p:spPr>
          <a:xfrm>
            <a:off x="6175629" y="2851150"/>
            <a:ext cx="969818" cy="223416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6296C0-6FA3-C04B-8CB0-CC65FF987528}"/>
              </a:ext>
            </a:extLst>
          </p:cNvPr>
          <p:cNvSpPr/>
          <p:nvPr/>
        </p:nvSpPr>
        <p:spPr>
          <a:xfrm>
            <a:off x="7161817" y="2851150"/>
            <a:ext cx="969818" cy="223415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1367151-AA8F-264D-A916-D8D73D92ABA0}"/>
              </a:ext>
            </a:extLst>
          </p:cNvPr>
          <p:cNvSpPr/>
          <p:nvPr/>
        </p:nvSpPr>
        <p:spPr>
          <a:xfrm>
            <a:off x="8139156" y="2851150"/>
            <a:ext cx="1844633" cy="223415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3B0240-7DD1-D045-98B4-2E87C99B97C9}"/>
              </a:ext>
            </a:extLst>
          </p:cNvPr>
          <p:cNvSpPr/>
          <p:nvPr/>
        </p:nvSpPr>
        <p:spPr>
          <a:xfrm>
            <a:off x="9991310" y="2851150"/>
            <a:ext cx="969818" cy="223415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2EA1AC-A8CD-0441-B04B-629ADE0842C6}"/>
              </a:ext>
            </a:extLst>
          </p:cNvPr>
          <p:cNvSpPr txBox="1"/>
          <p:nvPr/>
        </p:nvSpPr>
        <p:spPr>
          <a:xfrm>
            <a:off x="6452404" y="2491201"/>
            <a:ext cx="453970" cy="369332"/>
          </a:xfrm>
          <a:prstGeom prst="rect">
            <a:avLst/>
          </a:prstGeom>
          <a:noFill/>
        </p:spPr>
        <p:txBody>
          <a:bodyPr wrap="none" rtlCol="0">
            <a:spAutoFit/>
          </a:bodyPr>
          <a:lstStyle/>
          <a:p>
            <a:r>
              <a:rPr lang="en-US" b="1" dirty="0"/>
              <a:t>1fr</a:t>
            </a:r>
          </a:p>
        </p:txBody>
      </p:sp>
      <p:sp>
        <p:nvSpPr>
          <p:cNvPr id="9" name="TextBox 8">
            <a:extLst>
              <a:ext uri="{FF2B5EF4-FFF2-40B4-BE49-F238E27FC236}">
                <a16:creationId xmlns:a16="http://schemas.microsoft.com/office/drawing/2014/main" id="{105AE556-4AFB-4347-86BF-C423A2977795}"/>
              </a:ext>
            </a:extLst>
          </p:cNvPr>
          <p:cNvSpPr txBox="1"/>
          <p:nvPr/>
        </p:nvSpPr>
        <p:spPr>
          <a:xfrm>
            <a:off x="7422131" y="2491201"/>
            <a:ext cx="453970" cy="369332"/>
          </a:xfrm>
          <a:prstGeom prst="rect">
            <a:avLst/>
          </a:prstGeom>
          <a:noFill/>
        </p:spPr>
        <p:txBody>
          <a:bodyPr wrap="none" rtlCol="0">
            <a:spAutoFit/>
          </a:bodyPr>
          <a:lstStyle/>
          <a:p>
            <a:r>
              <a:rPr lang="en-US" b="1" dirty="0"/>
              <a:t>1fr</a:t>
            </a:r>
          </a:p>
        </p:txBody>
      </p:sp>
      <p:sp>
        <p:nvSpPr>
          <p:cNvPr id="10" name="TextBox 9">
            <a:extLst>
              <a:ext uri="{FF2B5EF4-FFF2-40B4-BE49-F238E27FC236}">
                <a16:creationId xmlns:a16="http://schemas.microsoft.com/office/drawing/2014/main" id="{0114A22D-02DA-4A43-B6C6-566D85AD123C}"/>
              </a:ext>
            </a:extLst>
          </p:cNvPr>
          <p:cNvSpPr txBox="1"/>
          <p:nvPr/>
        </p:nvSpPr>
        <p:spPr>
          <a:xfrm>
            <a:off x="10208477" y="2491201"/>
            <a:ext cx="453970" cy="369332"/>
          </a:xfrm>
          <a:prstGeom prst="rect">
            <a:avLst/>
          </a:prstGeom>
          <a:noFill/>
        </p:spPr>
        <p:txBody>
          <a:bodyPr wrap="none" rtlCol="0">
            <a:spAutoFit/>
          </a:bodyPr>
          <a:lstStyle/>
          <a:p>
            <a:r>
              <a:rPr lang="en-US" b="1" dirty="0"/>
              <a:t>1fr</a:t>
            </a:r>
          </a:p>
        </p:txBody>
      </p:sp>
      <p:sp>
        <p:nvSpPr>
          <p:cNvPr id="11" name="TextBox 10">
            <a:extLst>
              <a:ext uri="{FF2B5EF4-FFF2-40B4-BE49-F238E27FC236}">
                <a16:creationId xmlns:a16="http://schemas.microsoft.com/office/drawing/2014/main" id="{839CF1CF-E827-1E4C-9619-110BA2602D16}"/>
              </a:ext>
            </a:extLst>
          </p:cNvPr>
          <p:cNvSpPr txBox="1"/>
          <p:nvPr/>
        </p:nvSpPr>
        <p:spPr>
          <a:xfrm>
            <a:off x="8800522" y="2491201"/>
            <a:ext cx="453970" cy="369332"/>
          </a:xfrm>
          <a:prstGeom prst="rect">
            <a:avLst/>
          </a:prstGeom>
          <a:noFill/>
        </p:spPr>
        <p:txBody>
          <a:bodyPr wrap="none" rtlCol="0">
            <a:spAutoFit/>
          </a:bodyPr>
          <a:lstStyle/>
          <a:p>
            <a:r>
              <a:rPr lang="en-US" b="1" dirty="0"/>
              <a:t>2fr</a:t>
            </a:r>
          </a:p>
        </p:txBody>
      </p:sp>
      <p:sp>
        <p:nvSpPr>
          <p:cNvPr id="12" name="TextBox 11">
            <a:extLst>
              <a:ext uri="{FF2B5EF4-FFF2-40B4-BE49-F238E27FC236}">
                <a16:creationId xmlns:a16="http://schemas.microsoft.com/office/drawing/2014/main" id="{7F95D59E-8095-9340-80CD-763570DF6531}"/>
              </a:ext>
            </a:extLst>
          </p:cNvPr>
          <p:cNvSpPr txBox="1"/>
          <p:nvPr/>
        </p:nvSpPr>
        <p:spPr>
          <a:xfrm>
            <a:off x="6385462" y="5069868"/>
            <a:ext cx="550151" cy="369332"/>
          </a:xfrm>
          <a:prstGeom prst="rect">
            <a:avLst/>
          </a:prstGeom>
          <a:noFill/>
        </p:spPr>
        <p:txBody>
          <a:bodyPr wrap="none" rtlCol="0">
            <a:spAutoFit/>
          </a:bodyPr>
          <a:lstStyle/>
          <a:p>
            <a:r>
              <a:rPr lang="en-US" b="1" dirty="0"/>
              <a:t>1/5</a:t>
            </a:r>
          </a:p>
        </p:txBody>
      </p:sp>
      <p:sp>
        <p:nvSpPr>
          <p:cNvPr id="13" name="TextBox 12">
            <a:extLst>
              <a:ext uri="{FF2B5EF4-FFF2-40B4-BE49-F238E27FC236}">
                <a16:creationId xmlns:a16="http://schemas.microsoft.com/office/drawing/2014/main" id="{A555309D-FE6A-9641-8F3B-22A71EEAFEC2}"/>
              </a:ext>
            </a:extLst>
          </p:cNvPr>
          <p:cNvSpPr txBox="1"/>
          <p:nvPr/>
        </p:nvSpPr>
        <p:spPr>
          <a:xfrm>
            <a:off x="7371650" y="5085308"/>
            <a:ext cx="550151" cy="369332"/>
          </a:xfrm>
          <a:prstGeom prst="rect">
            <a:avLst/>
          </a:prstGeom>
          <a:noFill/>
        </p:spPr>
        <p:txBody>
          <a:bodyPr wrap="none" rtlCol="0">
            <a:spAutoFit/>
          </a:bodyPr>
          <a:lstStyle/>
          <a:p>
            <a:r>
              <a:rPr lang="en-US" b="1" dirty="0"/>
              <a:t>1/5</a:t>
            </a:r>
          </a:p>
        </p:txBody>
      </p:sp>
      <p:sp>
        <p:nvSpPr>
          <p:cNvPr id="14" name="TextBox 13">
            <a:extLst>
              <a:ext uri="{FF2B5EF4-FFF2-40B4-BE49-F238E27FC236}">
                <a16:creationId xmlns:a16="http://schemas.microsoft.com/office/drawing/2014/main" id="{B0E91351-3FFB-B542-97F0-DA1ACA94C977}"/>
              </a:ext>
            </a:extLst>
          </p:cNvPr>
          <p:cNvSpPr txBox="1"/>
          <p:nvPr/>
        </p:nvSpPr>
        <p:spPr>
          <a:xfrm>
            <a:off x="8808132" y="5085308"/>
            <a:ext cx="550151" cy="369332"/>
          </a:xfrm>
          <a:prstGeom prst="rect">
            <a:avLst/>
          </a:prstGeom>
          <a:noFill/>
        </p:spPr>
        <p:txBody>
          <a:bodyPr wrap="none" rtlCol="0">
            <a:spAutoFit/>
          </a:bodyPr>
          <a:lstStyle/>
          <a:p>
            <a:r>
              <a:rPr lang="en-US" b="1" dirty="0"/>
              <a:t>2/5</a:t>
            </a:r>
          </a:p>
        </p:txBody>
      </p:sp>
      <p:sp>
        <p:nvSpPr>
          <p:cNvPr id="15" name="TextBox 14">
            <a:extLst>
              <a:ext uri="{FF2B5EF4-FFF2-40B4-BE49-F238E27FC236}">
                <a16:creationId xmlns:a16="http://schemas.microsoft.com/office/drawing/2014/main" id="{D26B7046-C927-0D45-BC12-ECE4E2914D18}"/>
              </a:ext>
            </a:extLst>
          </p:cNvPr>
          <p:cNvSpPr txBox="1"/>
          <p:nvPr/>
        </p:nvSpPr>
        <p:spPr>
          <a:xfrm>
            <a:off x="10202127" y="5085308"/>
            <a:ext cx="550151" cy="369332"/>
          </a:xfrm>
          <a:prstGeom prst="rect">
            <a:avLst/>
          </a:prstGeom>
          <a:noFill/>
        </p:spPr>
        <p:txBody>
          <a:bodyPr wrap="none" rtlCol="0">
            <a:spAutoFit/>
          </a:bodyPr>
          <a:lstStyle/>
          <a:p>
            <a:r>
              <a:rPr lang="en-US" b="1" dirty="0"/>
              <a:t>1/5</a:t>
            </a:r>
          </a:p>
        </p:txBody>
      </p:sp>
    </p:spTree>
    <p:extLst>
      <p:ext uri="{BB962C8B-B14F-4D97-AF65-F5344CB8AC3E}">
        <p14:creationId xmlns:p14="http://schemas.microsoft.com/office/powerpoint/2010/main" val="191445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2BAF-D817-8B4E-9AFF-E2D470B295AA}"/>
              </a:ext>
            </a:extLst>
          </p:cNvPr>
          <p:cNvSpPr txBox="1">
            <a:spLocks/>
          </p:cNvSpPr>
          <p:nvPr/>
        </p:nvSpPr>
        <p:spPr>
          <a:xfrm>
            <a:off x="1295402" y="982133"/>
            <a:ext cx="9601196" cy="821798"/>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Examples</a:t>
            </a:r>
            <a:endParaRPr lang="en-US" dirty="0"/>
          </a:p>
        </p:txBody>
      </p:sp>
      <p:sp>
        <p:nvSpPr>
          <p:cNvPr id="4" name="Rectangle 3">
            <a:extLst>
              <a:ext uri="{FF2B5EF4-FFF2-40B4-BE49-F238E27FC236}">
                <a16:creationId xmlns:a16="http://schemas.microsoft.com/office/drawing/2014/main" id="{6F56D8C5-39B3-5A4C-AB31-030C27B3C6C0}"/>
              </a:ext>
            </a:extLst>
          </p:cNvPr>
          <p:cNvSpPr/>
          <p:nvPr/>
        </p:nvSpPr>
        <p:spPr>
          <a:xfrm>
            <a:off x="3070482" y="2435851"/>
            <a:ext cx="1844633" cy="117233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74351B3-657C-3843-B3F4-A181B881DF7C}"/>
              </a:ext>
            </a:extLst>
          </p:cNvPr>
          <p:cNvSpPr/>
          <p:nvPr/>
        </p:nvSpPr>
        <p:spPr>
          <a:xfrm>
            <a:off x="4913399" y="2435851"/>
            <a:ext cx="969818" cy="117233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4893D8C-0A4E-3247-85A0-58D52FACD4CD}"/>
              </a:ext>
            </a:extLst>
          </p:cNvPr>
          <p:cNvSpPr txBox="1"/>
          <p:nvPr/>
        </p:nvSpPr>
        <p:spPr>
          <a:xfrm>
            <a:off x="5124216" y="2066518"/>
            <a:ext cx="453970" cy="369332"/>
          </a:xfrm>
          <a:prstGeom prst="rect">
            <a:avLst/>
          </a:prstGeom>
          <a:noFill/>
        </p:spPr>
        <p:txBody>
          <a:bodyPr wrap="square" rtlCol="0">
            <a:spAutoFit/>
          </a:bodyPr>
          <a:lstStyle/>
          <a:p>
            <a:r>
              <a:rPr lang="en-US" b="1" dirty="0"/>
              <a:t>1fr</a:t>
            </a:r>
          </a:p>
        </p:txBody>
      </p:sp>
      <p:sp>
        <p:nvSpPr>
          <p:cNvPr id="8" name="TextBox 7">
            <a:extLst>
              <a:ext uri="{FF2B5EF4-FFF2-40B4-BE49-F238E27FC236}">
                <a16:creationId xmlns:a16="http://schemas.microsoft.com/office/drawing/2014/main" id="{501D0AEC-46C0-504D-8CBE-85EA9AC16284}"/>
              </a:ext>
            </a:extLst>
          </p:cNvPr>
          <p:cNvSpPr txBox="1"/>
          <p:nvPr/>
        </p:nvSpPr>
        <p:spPr>
          <a:xfrm>
            <a:off x="3725498" y="2066518"/>
            <a:ext cx="453970" cy="369332"/>
          </a:xfrm>
          <a:prstGeom prst="rect">
            <a:avLst/>
          </a:prstGeom>
          <a:noFill/>
        </p:spPr>
        <p:txBody>
          <a:bodyPr wrap="square" rtlCol="0">
            <a:spAutoFit/>
          </a:bodyPr>
          <a:lstStyle/>
          <a:p>
            <a:r>
              <a:rPr lang="en-US" b="1" dirty="0"/>
              <a:t>2fr</a:t>
            </a:r>
          </a:p>
        </p:txBody>
      </p:sp>
      <p:sp>
        <p:nvSpPr>
          <p:cNvPr id="10" name="TextBox 9">
            <a:extLst>
              <a:ext uri="{FF2B5EF4-FFF2-40B4-BE49-F238E27FC236}">
                <a16:creationId xmlns:a16="http://schemas.microsoft.com/office/drawing/2014/main" id="{5AAE0BE2-12DF-6041-91A7-EF5A87D2B137}"/>
              </a:ext>
            </a:extLst>
          </p:cNvPr>
          <p:cNvSpPr txBox="1"/>
          <p:nvPr/>
        </p:nvSpPr>
        <p:spPr>
          <a:xfrm>
            <a:off x="3677407" y="3655618"/>
            <a:ext cx="550151" cy="369332"/>
          </a:xfrm>
          <a:prstGeom prst="rect">
            <a:avLst/>
          </a:prstGeom>
          <a:noFill/>
        </p:spPr>
        <p:txBody>
          <a:bodyPr wrap="square" rtlCol="0">
            <a:spAutoFit/>
          </a:bodyPr>
          <a:lstStyle/>
          <a:p>
            <a:r>
              <a:rPr lang="en-US" b="1" dirty="0"/>
              <a:t>2/5</a:t>
            </a:r>
          </a:p>
        </p:txBody>
      </p:sp>
      <p:sp>
        <p:nvSpPr>
          <p:cNvPr id="11" name="TextBox 10">
            <a:extLst>
              <a:ext uri="{FF2B5EF4-FFF2-40B4-BE49-F238E27FC236}">
                <a16:creationId xmlns:a16="http://schemas.microsoft.com/office/drawing/2014/main" id="{A014D40E-E445-8E4B-B726-DD73B8B3240B}"/>
              </a:ext>
            </a:extLst>
          </p:cNvPr>
          <p:cNvSpPr txBox="1"/>
          <p:nvPr/>
        </p:nvSpPr>
        <p:spPr>
          <a:xfrm>
            <a:off x="5062165" y="3655618"/>
            <a:ext cx="550151" cy="369332"/>
          </a:xfrm>
          <a:prstGeom prst="rect">
            <a:avLst/>
          </a:prstGeom>
          <a:noFill/>
        </p:spPr>
        <p:txBody>
          <a:bodyPr wrap="square" rtlCol="0">
            <a:spAutoFit/>
          </a:bodyPr>
          <a:lstStyle/>
          <a:p>
            <a:r>
              <a:rPr lang="en-US" b="1" dirty="0"/>
              <a:t>1/5</a:t>
            </a:r>
          </a:p>
        </p:txBody>
      </p:sp>
      <p:sp>
        <p:nvSpPr>
          <p:cNvPr id="12" name="Rectangle 11">
            <a:extLst>
              <a:ext uri="{FF2B5EF4-FFF2-40B4-BE49-F238E27FC236}">
                <a16:creationId xmlns:a16="http://schemas.microsoft.com/office/drawing/2014/main" id="{D15E824F-4F75-C347-930D-E97A2046FEDA}"/>
              </a:ext>
            </a:extLst>
          </p:cNvPr>
          <p:cNvSpPr/>
          <p:nvPr/>
        </p:nvSpPr>
        <p:spPr>
          <a:xfrm>
            <a:off x="1167855" y="4614165"/>
            <a:ext cx="702927" cy="1172330"/>
          </a:xfrm>
          <a:prstGeom prst="rect">
            <a:avLst/>
          </a:prstGeom>
          <a:solidFill>
            <a:schemeClr val="accent4"/>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4C29D7C5-4DF9-D247-AFEB-4E6477A7AD31}"/>
              </a:ext>
            </a:extLst>
          </p:cNvPr>
          <p:cNvSpPr/>
          <p:nvPr/>
        </p:nvSpPr>
        <p:spPr>
          <a:xfrm>
            <a:off x="3276361" y="4614162"/>
            <a:ext cx="1799904" cy="1172330"/>
          </a:xfrm>
          <a:prstGeom prst="rect">
            <a:avLst/>
          </a:prstGeom>
          <a:solidFill>
            <a:schemeClr val="accent4"/>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C5F35F02-7F79-B748-9785-6F7BD3340CF5}"/>
              </a:ext>
            </a:extLst>
          </p:cNvPr>
          <p:cNvSpPr/>
          <p:nvPr/>
        </p:nvSpPr>
        <p:spPr>
          <a:xfrm>
            <a:off x="5073109" y="4616449"/>
            <a:ext cx="759001" cy="1168025"/>
          </a:xfrm>
          <a:prstGeom prst="rect">
            <a:avLst/>
          </a:prstGeom>
          <a:solidFill>
            <a:schemeClr val="accent4"/>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EC91AA29-7504-5E41-95B8-E1D4D06D8E84}"/>
              </a:ext>
            </a:extLst>
          </p:cNvPr>
          <p:cNvSpPr txBox="1"/>
          <p:nvPr/>
        </p:nvSpPr>
        <p:spPr>
          <a:xfrm>
            <a:off x="1292332" y="4222124"/>
            <a:ext cx="453970" cy="369332"/>
          </a:xfrm>
          <a:prstGeom prst="rect">
            <a:avLst/>
          </a:prstGeom>
          <a:noFill/>
        </p:spPr>
        <p:txBody>
          <a:bodyPr wrap="square" rtlCol="0">
            <a:spAutoFit/>
          </a:bodyPr>
          <a:lstStyle/>
          <a:p>
            <a:r>
              <a:rPr lang="en-US" b="1" dirty="0"/>
              <a:t>1fr</a:t>
            </a:r>
          </a:p>
        </p:txBody>
      </p:sp>
      <p:sp>
        <p:nvSpPr>
          <p:cNvPr id="16" name="TextBox 15">
            <a:extLst>
              <a:ext uri="{FF2B5EF4-FFF2-40B4-BE49-F238E27FC236}">
                <a16:creationId xmlns:a16="http://schemas.microsoft.com/office/drawing/2014/main" id="{B6CA2D78-5FF1-E449-96E9-5B173C3E184C}"/>
              </a:ext>
            </a:extLst>
          </p:cNvPr>
          <p:cNvSpPr txBox="1"/>
          <p:nvPr/>
        </p:nvSpPr>
        <p:spPr>
          <a:xfrm>
            <a:off x="5166644" y="4244830"/>
            <a:ext cx="453970" cy="369332"/>
          </a:xfrm>
          <a:prstGeom prst="rect">
            <a:avLst/>
          </a:prstGeom>
          <a:noFill/>
        </p:spPr>
        <p:txBody>
          <a:bodyPr wrap="square" rtlCol="0">
            <a:spAutoFit/>
          </a:bodyPr>
          <a:lstStyle/>
          <a:p>
            <a:r>
              <a:rPr lang="en-US" b="1" dirty="0"/>
              <a:t>1fr</a:t>
            </a:r>
          </a:p>
        </p:txBody>
      </p:sp>
      <p:sp>
        <p:nvSpPr>
          <p:cNvPr id="17" name="TextBox 16">
            <a:extLst>
              <a:ext uri="{FF2B5EF4-FFF2-40B4-BE49-F238E27FC236}">
                <a16:creationId xmlns:a16="http://schemas.microsoft.com/office/drawing/2014/main" id="{AB614504-A031-9649-8E1A-91A6D2EEFA5C}"/>
              </a:ext>
            </a:extLst>
          </p:cNvPr>
          <p:cNvSpPr txBox="1"/>
          <p:nvPr/>
        </p:nvSpPr>
        <p:spPr>
          <a:xfrm>
            <a:off x="4012943" y="4242813"/>
            <a:ext cx="453970" cy="369332"/>
          </a:xfrm>
          <a:prstGeom prst="rect">
            <a:avLst/>
          </a:prstGeom>
          <a:noFill/>
        </p:spPr>
        <p:txBody>
          <a:bodyPr wrap="square" rtlCol="0">
            <a:spAutoFit/>
          </a:bodyPr>
          <a:lstStyle/>
          <a:p>
            <a:r>
              <a:rPr lang="en-US" b="1" dirty="0"/>
              <a:t>3fr</a:t>
            </a:r>
          </a:p>
        </p:txBody>
      </p:sp>
      <p:sp>
        <p:nvSpPr>
          <p:cNvPr id="18" name="TextBox 17">
            <a:extLst>
              <a:ext uri="{FF2B5EF4-FFF2-40B4-BE49-F238E27FC236}">
                <a16:creationId xmlns:a16="http://schemas.microsoft.com/office/drawing/2014/main" id="{C2BF8C09-C876-E84E-9D84-933683CBE986}"/>
              </a:ext>
            </a:extLst>
          </p:cNvPr>
          <p:cNvSpPr txBox="1"/>
          <p:nvPr/>
        </p:nvSpPr>
        <p:spPr>
          <a:xfrm>
            <a:off x="1244242" y="5831913"/>
            <a:ext cx="550151" cy="369332"/>
          </a:xfrm>
          <a:prstGeom prst="rect">
            <a:avLst/>
          </a:prstGeom>
          <a:noFill/>
        </p:spPr>
        <p:txBody>
          <a:bodyPr wrap="square" rtlCol="0">
            <a:spAutoFit/>
          </a:bodyPr>
          <a:lstStyle/>
          <a:p>
            <a:r>
              <a:rPr lang="en-US" b="1" dirty="0"/>
              <a:t>1/7</a:t>
            </a:r>
          </a:p>
        </p:txBody>
      </p:sp>
      <p:sp>
        <p:nvSpPr>
          <p:cNvPr id="19" name="TextBox 18">
            <a:extLst>
              <a:ext uri="{FF2B5EF4-FFF2-40B4-BE49-F238E27FC236}">
                <a16:creationId xmlns:a16="http://schemas.microsoft.com/office/drawing/2014/main" id="{08512014-47EE-9947-9989-5D068E11D62A}"/>
              </a:ext>
            </a:extLst>
          </p:cNvPr>
          <p:cNvSpPr txBox="1"/>
          <p:nvPr/>
        </p:nvSpPr>
        <p:spPr>
          <a:xfrm>
            <a:off x="3964852" y="5831913"/>
            <a:ext cx="550151" cy="369332"/>
          </a:xfrm>
          <a:prstGeom prst="rect">
            <a:avLst/>
          </a:prstGeom>
          <a:noFill/>
        </p:spPr>
        <p:txBody>
          <a:bodyPr wrap="square" rtlCol="0">
            <a:spAutoFit/>
          </a:bodyPr>
          <a:lstStyle/>
          <a:p>
            <a:r>
              <a:rPr lang="en-US" b="1" dirty="0"/>
              <a:t>3/7</a:t>
            </a:r>
          </a:p>
        </p:txBody>
      </p:sp>
      <p:sp>
        <p:nvSpPr>
          <p:cNvPr id="20" name="TextBox 19">
            <a:extLst>
              <a:ext uri="{FF2B5EF4-FFF2-40B4-BE49-F238E27FC236}">
                <a16:creationId xmlns:a16="http://schemas.microsoft.com/office/drawing/2014/main" id="{A5E86625-9BB6-2341-87CD-2C494BD9C3A0}"/>
              </a:ext>
            </a:extLst>
          </p:cNvPr>
          <p:cNvSpPr txBox="1"/>
          <p:nvPr/>
        </p:nvSpPr>
        <p:spPr>
          <a:xfrm>
            <a:off x="5271067" y="5833930"/>
            <a:ext cx="550151" cy="369332"/>
          </a:xfrm>
          <a:prstGeom prst="rect">
            <a:avLst/>
          </a:prstGeom>
          <a:noFill/>
        </p:spPr>
        <p:txBody>
          <a:bodyPr wrap="square" rtlCol="0">
            <a:spAutoFit/>
          </a:bodyPr>
          <a:lstStyle/>
          <a:p>
            <a:r>
              <a:rPr lang="en-US" b="1" dirty="0"/>
              <a:t>1/7</a:t>
            </a:r>
          </a:p>
        </p:txBody>
      </p:sp>
      <p:sp>
        <p:nvSpPr>
          <p:cNvPr id="21" name="Rectangle 20">
            <a:extLst>
              <a:ext uri="{FF2B5EF4-FFF2-40B4-BE49-F238E27FC236}">
                <a16:creationId xmlns:a16="http://schemas.microsoft.com/office/drawing/2014/main" id="{54340DDC-23E4-0E48-AC37-1C2EE4BD79FE}"/>
              </a:ext>
            </a:extLst>
          </p:cNvPr>
          <p:cNvSpPr/>
          <p:nvPr/>
        </p:nvSpPr>
        <p:spPr>
          <a:xfrm>
            <a:off x="1878066" y="4616449"/>
            <a:ext cx="702927" cy="1168025"/>
          </a:xfrm>
          <a:prstGeom prst="rect">
            <a:avLst/>
          </a:prstGeom>
          <a:solidFill>
            <a:schemeClr val="accent4"/>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AB9E4C49-6497-4840-AF03-36CB118B983F}"/>
              </a:ext>
            </a:extLst>
          </p:cNvPr>
          <p:cNvSpPr/>
          <p:nvPr/>
        </p:nvSpPr>
        <p:spPr>
          <a:xfrm>
            <a:off x="2576212" y="4616449"/>
            <a:ext cx="702927" cy="1168025"/>
          </a:xfrm>
          <a:prstGeom prst="rect">
            <a:avLst/>
          </a:prstGeom>
          <a:solidFill>
            <a:schemeClr val="accent4"/>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766764DA-7CAE-3E4D-92C8-9CFE175DCAF7}"/>
              </a:ext>
            </a:extLst>
          </p:cNvPr>
          <p:cNvSpPr txBox="1"/>
          <p:nvPr/>
        </p:nvSpPr>
        <p:spPr>
          <a:xfrm>
            <a:off x="1949787" y="5845838"/>
            <a:ext cx="550151" cy="369332"/>
          </a:xfrm>
          <a:prstGeom prst="rect">
            <a:avLst/>
          </a:prstGeom>
          <a:noFill/>
        </p:spPr>
        <p:txBody>
          <a:bodyPr wrap="square" rtlCol="0">
            <a:spAutoFit/>
          </a:bodyPr>
          <a:lstStyle/>
          <a:p>
            <a:r>
              <a:rPr lang="en-US" b="1" dirty="0"/>
              <a:t>1/7</a:t>
            </a:r>
          </a:p>
        </p:txBody>
      </p:sp>
      <p:sp>
        <p:nvSpPr>
          <p:cNvPr id="24" name="TextBox 23">
            <a:extLst>
              <a:ext uri="{FF2B5EF4-FFF2-40B4-BE49-F238E27FC236}">
                <a16:creationId xmlns:a16="http://schemas.microsoft.com/office/drawing/2014/main" id="{AEA3F142-707D-A448-932B-B270873CC7BA}"/>
              </a:ext>
            </a:extLst>
          </p:cNvPr>
          <p:cNvSpPr txBox="1"/>
          <p:nvPr/>
        </p:nvSpPr>
        <p:spPr>
          <a:xfrm>
            <a:off x="2636859" y="5845838"/>
            <a:ext cx="550151" cy="369332"/>
          </a:xfrm>
          <a:prstGeom prst="rect">
            <a:avLst/>
          </a:prstGeom>
          <a:noFill/>
        </p:spPr>
        <p:txBody>
          <a:bodyPr wrap="square" rtlCol="0">
            <a:spAutoFit/>
          </a:bodyPr>
          <a:lstStyle/>
          <a:p>
            <a:r>
              <a:rPr lang="en-US" b="1" dirty="0"/>
              <a:t>1/7</a:t>
            </a:r>
          </a:p>
        </p:txBody>
      </p:sp>
      <p:sp>
        <p:nvSpPr>
          <p:cNvPr id="25" name="TextBox 24">
            <a:extLst>
              <a:ext uri="{FF2B5EF4-FFF2-40B4-BE49-F238E27FC236}">
                <a16:creationId xmlns:a16="http://schemas.microsoft.com/office/drawing/2014/main" id="{2D8EE81F-143B-BB4F-90E4-E6FFB07082B3}"/>
              </a:ext>
            </a:extLst>
          </p:cNvPr>
          <p:cNvSpPr txBox="1"/>
          <p:nvPr/>
        </p:nvSpPr>
        <p:spPr>
          <a:xfrm>
            <a:off x="2000102" y="4222124"/>
            <a:ext cx="453970" cy="369332"/>
          </a:xfrm>
          <a:prstGeom prst="rect">
            <a:avLst/>
          </a:prstGeom>
          <a:noFill/>
        </p:spPr>
        <p:txBody>
          <a:bodyPr wrap="square" rtlCol="0">
            <a:spAutoFit/>
          </a:bodyPr>
          <a:lstStyle/>
          <a:p>
            <a:r>
              <a:rPr lang="en-US" b="1" dirty="0"/>
              <a:t>1fr</a:t>
            </a:r>
          </a:p>
        </p:txBody>
      </p:sp>
      <p:sp>
        <p:nvSpPr>
          <p:cNvPr id="26" name="TextBox 25">
            <a:extLst>
              <a:ext uri="{FF2B5EF4-FFF2-40B4-BE49-F238E27FC236}">
                <a16:creationId xmlns:a16="http://schemas.microsoft.com/office/drawing/2014/main" id="{F8BB4AA2-C712-8D4B-89E4-CF58C95AFA34}"/>
              </a:ext>
            </a:extLst>
          </p:cNvPr>
          <p:cNvSpPr txBox="1"/>
          <p:nvPr/>
        </p:nvSpPr>
        <p:spPr>
          <a:xfrm>
            <a:off x="2677127" y="4242932"/>
            <a:ext cx="453970" cy="369332"/>
          </a:xfrm>
          <a:prstGeom prst="rect">
            <a:avLst/>
          </a:prstGeom>
          <a:noFill/>
        </p:spPr>
        <p:txBody>
          <a:bodyPr wrap="square" rtlCol="0">
            <a:spAutoFit/>
          </a:bodyPr>
          <a:lstStyle/>
          <a:p>
            <a:r>
              <a:rPr lang="en-US" b="1" dirty="0"/>
              <a:t>1fr</a:t>
            </a:r>
          </a:p>
        </p:txBody>
      </p:sp>
      <p:sp>
        <p:nvSpPr>
          <p:cNvPr id="27" name="Rectangle 26">
            <a:extLst>
              <a:ext uri="{FF2B5EF4-FFF2-40B4-BE49-F238E27FC236}">
                <a16:creationId xmlns:a16="http://schemas.microsoft.com/office/drawing/2014/main" id="{5920658A-0BF6-7747-A5BE-DD37DC14D696}"/>
              </a:ext>
            </a:extLst>
          </p:cNvPr>
          <p:cNvSpPr/>
          <p:nvPr/>
        </p:nvSpPr>
        <p:spPr>
          <a:xfrm>
            <a:off x="6528266" y="2424718"/>
            <a:ext cx="2377801" cy="1177464"/>
          </a:xfrm>
          <a:prstGeom prst="rect">
            <a:avLst/>
          </a:prstGeom>
          <a:solidFill>
            <a:schemeClr val="accent6"/>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0A181362-4A1D-BF4D-88DA-C2EF5882D5F8}"/>
              </a:ext>
            </a:extLst>
          </p:cNvPr>
          <p:cNvSpPr/>
          <p:nvPr/>
        </p:nvSpPr>
        <p:spPr>
          <a:xfrm>
            <a:off x="8895088" y="2432055"/>
            <a:ext cx="2318573" cy="1172330"/>
          </a:xfrm>
          <a:prstGeom prst="rect">
            <a:avLst/>
          </a:prstGeom>
          <a:solidFill>
            <a:schemeClr val="accent6"/>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9" name="TextBox 28">
            <a:extLst>
              <a:ext uri="{FF2B5EF4-FFF2-40B4-BE49-F238E27FC236}">
                <a16:creationId xmlns:a16="http://schemas.microsoft.com/office/drawing/2014/main" id="{CE966C5F-779E-8F42-A1AE-D83B81383069}"/>
              </a:ext>
            </a:extLst>
          </p:cNvPr>
          <p:cNvSpPr txBox="1"/>
          <p:nvPr/>
        </p:nvSpPr>
        <p:spPr>
          <a:xfrm>
            <a:off x="7505605" y="2055383"/>
            <a:ext cx="453970" cy="369332"/>
          </a:xfrm>
          <a:prstGeom prst="rect">
            <a:avLst/>
          </a:prstGeom>
          <a:noFill/>
        </p:spPr>
        <p:txBody>
          <a:bodyPr wrap="square" rtlCol="0">
            <a:spAutoFit/>
          </a:bodyPr>
          <a:lstStyle/>
          <a:p>
            <a:r>
              <a:rPr lang="en-US" b="1" dirty="0"/>
              <a:t>1fr</a:t>
            </a:r>
          </a:p>
        </p:txBody>
      </p:sp>
      <p:sp>
        <p:nvSpPr>
          <p:cNvPr id="30" name="TextBox 29">
            <a:extLst>
              <a:ext uri="{FF2B5EF4-FFF2-40B4-BE49-F238E27FC236}">
                <a16:creationId xmlns:a16="http://schemas.microsoft.com/office/drawing/2014/main" id="{52DF217E-C335-BD4E-BC19-27A6198A8394}"/>
              </a:ext>
            </a:extLst>
          </p:cNvPr>
          <p:cNvSpPr txBox="1"/>
          <p:nvPr/>
        </p:nvSpPr>
        <p:spPr>
          <a:xfrm>
            <a:off x="9840708" y="2064619"/>
            <a:ext cx="453970" cy="369332"/>
          </a:xfrm>
          <a:prstGeom prst="rect">
            <a:avLst/>
          </a:prstGeom>
          <a:noFill/>
        </p:spPr>
        <p:txBody>
          <a:bodyPr wrap="square" rtlCol="0">
            <a:spAutoFit/>
          </a:bodyPr>
          <a:lstStyle/>
          <a:p>
            <a:r>
              <a:rPr lang="en-US" b="1" dirty="0"/>
              <a:t>1fr</a:t>
            </a:r>
          </a:p>
        </p:txBody>
      </p:sp>
      <p:sp>
        <p:nvSpPr>
          <p:cNvPr id="31" name="TextBox 30">
            <a:extLst>
              <a:ext uri="{FF2B5EF4-FFF2-40B4-BE49-F238E27FC236}">
                <a16:creationId xmlns:a16="http://schemas.microsoft.com/office/drawing/2014/main" id="{6FC844CE-0C99-E541-8797-6F480BFD12A3}"/>
              </a:ext>
            </a:extLst>
          </p:cNvPr>
          <p:cNvSpPr txBox="1"/>
          <p:nvPr/>
        </p:nvSpPr>
        <p:spPr>
          <a:xfrm>
            <a:off x="7477403" y="3646582"/>
            <a:ext cx="550151" cy="369332"/>
          </a:xfrm>
          <a:prstGeom prst="rect">
            <a:avLst/>
          </a:prstGeom>
          <a:noFill/>
        </p:spPr>
        <p:txBody>
          <a:bodyPr wrap="square" rtlCol="0">
            <a:spAutoFit/>
          </a:bodyPr>
          <a:lstStyle/>
          <a:p>
            <a:r>
              <a:rPr lang="en-US" b="1" dirty="0"/>
              <a:t>1/2</a:t>
            </a:r>
          </a:p>
        </p:txBody>
      </p:sp>
      <p:sp>
        <p:nvSpPr>
          <p:cNvPr id="32" name="TextBox 31">
            <a:extLst>
              <a:ext uri="{FF2B5EF4-FFF2-40B4-BE49-F238E27FC236}">
                <a16:creationId xmlns:a16="http://schemas.microsoft.com/office/drawing/2014/main" id="{2D905B30-4A18-1344-8B5D-06E31FA85676}"/>
              </a:ext>
            </a:extLst>
          </p:cNvPr>
          <p:cNvSpPr txBox="1"/>
          <p:nvPr/>
        </p:nvSpPr>
        <p:spPr>
          <a:xfrm>
            <a:off x="9827929" y="3655818"/>
            <a:ext cx="550151" cy="369332"/>
          </a:xfrm>
          <a:prstGeom prst="rect">
            <a:avLst/>
          </a:prstGeom>
          <a:noFill/>
        </p:spPr>
        <p:txBody>
          <a:bodyPr wrap="square" rtlCol="0">
            <a:spAutoFit/>
          </a:bodyPr>
          <a:lstStyle/>
          <a:p>
            <a:r>
              <a:rPr lang="en-US" b="1" dirty="0"/>
              <a:t>1/2</a:t>
            </a:r>
          </a:p>
        </p:txBody>
      </p:sp>
      <p:sp>
        <p:nvSpPr>
          <p:cNvPr id="33" name="Rectangle 32">
            <a:extLst>
              <a:ext uri="{FF2B5EF4-FFF2-40B4-BE49-F238E27FC236}">
                <a16:creationId xmlns:a16="http://schemas.microsoft.com/office/drawing/2014/main" id="{D747C296-8905-D44F-A463-CD621A33A589}"/>
              </a:ext>
            </a:extLst>
          </p:cNvPr>
          <p:cNvSpPr/>
          <p:nvPr/>
        </p:nvSpPr>
        <p:spPr>
          <a:xfrm>
            <a:off x="6553571" y="4591459"/>
            <a:ext cx="1043299" cy="1172330"/>
          </a:xfrm>
          <a:prstGeom prst="rect">
            <a:avLst/>
          </a:prstGeom>
          <a:solidFill>
            <a:schemeClr val="accent1"/>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7BA9B776-3B81-9445-9819-6FA0909E54AD}"/>
              </a:ext>
            </a:extLst>
          </p:cNvPr>
          <p:cNvSpPr/>
          <p:nvPr/>
        </p:nvSpPr>
        <p:spPr>
          <a:xfrm>
            <a:off x="10027044" y="4589560"/>
            <a:ext cx="1186617" cy="1172330"/>
          </a:xfrm>
          <a:prstGeom prst="rect">
            <a:avLst/>
          </a:prstGeom>
          <a:solidFill>
            <a:schemeClr val="accent1"/>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extBox 34">
            <a:extLst>
              <a:ext uri="{FF2B5EF4-FFF2-40B4-BE49-F238E27FC236}">
                <a16:creationId xmlns:a16="http://schemas.microsoft.com/office/drawing/2014/main" id="{CB0021CF-1BD0-C846-A296-291817EEB472}"/>
              </a:ext>
            </a:extLst>
          </p:cNvPr>
          <p:cNvSpPr txBox="1"/>
          <p:nvPr/>
        </p:nvSpPr>
        <p:spPr>
          <a:xfrm>
            <a:off x="6863570" y="4222124"/>
            <a:ext cx="453970" cy="369332"/>
          </a:xfrm>
          <a:prstGeom prst="rect">
            <a:avLst/>
          </a:prstGeom>
          <a:noFill/>
        </p:spPr>
        <p:txBody>
          <a:bodyPr wrap="square" rtlCol="0">
            <a:spAutoFit/>
          </a:bodyPr>
          <a:lstStyle/>
          <a:p>
            <a:r>
              <a:rPr lang="en-US" b="1" dirty="0"/>
              <a:t>1fr</a:t>
            </a:r>
          </a:p>
        </p:txBody>
      </p:sp>
      <p:sp>
        <p:nvSpPr>
          <p:cNvPr id="36" name="TextBox 35">
            <a:extLst>
              <a:ext uri="{FF2B5EF4-FFF2-40B4-BE49-F238E27FC236}">
                <a16:creationId xmlns:a16="http://schemas.microsoft.com/office/drawing/2014/main" id="{9B6A044B-E472-4445-95FF-322925921A43}"/>
              </a:ext>
            </a:extLst>
          </p:cNvPr>
          <p:cNvSpPr txBox="1"/>
          <p:nvPr/>
        </p:nvSpPr>
        <p:spPr>
          <a:xfrm>
            <a:off x="10428231" y="4222124"/>
            <a:ext cx="453970" cy="369332"/>
          </a:xfrm>
          <a:prstGeom prst="rect">
            <a:avLst/>
          </a:prstGeom>
          <a:noFill/>
        </p:spPr>
        <p:txBody>
          <a:bodyPr wrap="square" rtlCol="0">
            <a:spAutoFit/>
          </a:bodyPr>
          <a:lstStyle/>
          <a:p>
            <a:r>
              <a:rPr lang="en-US" b="1" dirty="0"/>
              <a:t>1fr</a:t>
            </a:r>
          </a:p>
        </p:txBody>
      </p:sp>
      <p:sp>
        <p:nvSpPr>
          <p:cNvPr id="37" name="TextBox 36">
            <a:extLst>
              <a:ext uri="{FF2B5EF4-FFF2-40B4-BE49-F238E27FC236}">
                <a16:creationId xmlns:a16="http://schemas.microsoft.com/office/drawing/2014/main" id="{8EEFDCC1-3172-6148-A80D-1D14A931F86E}"/>
              </a:ext>
            </a:extLst>
          </p:cNvPr>
          <p:cNvSpPr txBox="1"/>
          <p:nvPr/>
        </p:nvSpPr>
        <p:spPr>
          <a:xfrm>
            <a:off x="6835368" y="5813323"/>
            <a:ext cx="550151" cy="369332"/>
          </a:xfrm>
          <a:prstGeom prst="rect">
            <a:avLst/>
          </a:prstGeom>
          <a:noFill/>
        </p:spPr>
        <p:txBody>
          <a:bodyPr wrap="square" rtlCol="0">
            <a:spAutoFit/>
          </a:bodyPr>
          <a:lstStyle/>
          <a:p>
            <a:r>
              <a:rPr lang="en-US" b="1" dirty="0"/>
              <a:t>1/4</a:t>
            </a:r>
          </a:p>
        </p:txBody>
      </p:sp>
      <p:sp>
        <p:nvSpPr>
          <p:cNvPr id="38" name="TextBox 37">
            <a:extLst>
              <a:ext uri="{FF2B5EF4-FFF2-40B4-BE49-F238E27FC236}">
                <a16:creationId xmlns:a16="http://schemas.microsoft.com/office/drawing/2014/main" id="{ACA74F87-BA78-034B-A319-399DF1FC9E5A}"/>
              </a:ext>
            </a:extLst>
          </p:cNvPr>
          <p:cNvSpPr txBox="1"/>
          <p:nvPr/>
        </p:nvSpPr>
        <p:spPr>
          <a:xfrm>
            <a:off x="10415452" y="5813323"/>
            <a:ext cx="550151" cy="369332"/>
          </a:xfrm>
          <a:prstGeom prst="rect">
            <a:avLst/>
          </a:prstGeom>
          <a:noFill/>
        </p:spPr>
        <p:txBody>
          <a:bodyPr wrap="square" rtlCol="0">
            <a:spAutoFit/>
          </a:bodyPr>
          <a:lstStyle/>
          <a:p>
            <a:r>
              <a:rPr lang="en-US" b="1" dirty="0"/>
              <a:t>1/4</a:t>
            </a:r>
          </a:p>
        </p:txBody>
      </p:sp>
      <p:sp>
        <p:nvSpPr>
          <p:cNvPr id="39" name="Rectangle 38">
            <a:extLst>
              <a:ext uri="{FF2B5EF4-FFF2-40B4-BE49-F238E27FC236}">
                <a16:creationId xmlns:a16="http://schemas.microsoft.com/office/drawing/2014/main" id="{03091C77-B470-414F-A095-871C0AE3FECB}"/>
              </a:ext>
            </a:extLst>
          </p:cNvPr>
          <p:cNvSpPr/>
          <p:nvPr/>
        </p:nvSpPr>
        <p:spPr>
          <a:xfrm>
            <a:off x="7596870" y="4589560"/>
            <a:ext cx="2446743" cy="1172330"/>
          </a:xfrm>
          <a:prstGeom prst="rect">
            <a:avLst/>
          </a:prstGeom>
          <a:solidFill>
            <a:schemeClr val="accent1"/>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TextBox 39">
            <a:extLst>
              <a:ext uri="{FF2B5EF4-FFF2-40B4-BE49-F238E27FC236}">
                <a16:creationId xmlns:a16="http://schemas.microsoft.com/office/drawing/2014/main" id="{49AE0F7B-98A6-5248-990E-97EB953CB81C}"/>
              </a:ext>
            </a:extLst>
          </p:cNvPr>
          <p:cNvSpPr txBox="1"/>
          <p:nvPr/>
        </p:nvSpPr>
        <p:spPr>
          <a:xfrm>
            <a:off x="8723240" y="4222829"/>
            <a:ext cx="453970" cy="369332"/>
          </a:xfrm>
          <a:prstGeom prst="rect">
            <a:avLst/>
          </a:prstGeom>
          <a:noFill/>
        </p:spPr>
        <p:txBody>
          <a:bodyPr wrap="square" rtlCol="0">
            <a:spAutoFit/>
          </a:bodyPr>
          <a:lstStyle/>
          <a:p>
            <a:r>
              <a:rPr lang="en-US" b="1" dirty="0"/>
              <a:t>2fr</a:t>
            </a:r>
          </a:p>
        </p:txBody>
      </p:sp>
      <p:sp>
        <p:nvSpPr>
          <p:cNvPr id="41" name="TextBox 40">
            <a:extLst>
              <a:ext uri="{FF2B5EF4-FFF2-40B4-BE49-F238E27FC236}">
                <a16:creationId xmlns:a16="http://schemas.microsoft.com/office/drawing/2014/main" id="{51B3EC6A-E63A-F34D-A489-F62CEB6E314F}"/>
              </a:ext>
            </a:extLst>
          </p:cNvPr>
          <p:cNvSpPr txBox="1"/>
          <p:nvPr/>
        </p:nvSpPr>
        <p:spPr>
          <a:xfrm>
            <a:off x="8675149" y="5811929"/>
            <a:ext cx="550151" cy="369332"/>
          </a:xfrm>
          <a:prstGeom prst="rect">
            <a:avLst/>
          </a:prstGeom>
          <a:noFill/>
        </p:spPr>
        <p:txBody>
          <a:bodyPr wrap="square" rtlCol="0">
            <a:spAutoFit/>
          </a:bodyPr>
          <a:lstStyle/>
          <a:p>
            <a:r>
              <a:rPr lang="en-US" b="1" dirty="0"/>
              <a:t>2/4</a:t>
            </a:r>
          </a:p>
        </p:txBody>
      </p:sp>
      <p:sp>
        <p:nvSpPr>
          <p:cNvPr id="3" name="Rectangle 2">
            <a:extLst>
              <a:ext uri="{FF2B5EF4-FFF2-40B4-BE49-F238E27FC236}">
                <a16:creationId xmlns:a16="http://schemas.microsoft.com/office/drawing/2014/main" id="{72EEE8BA-81F7-494D-AB02-2D0A57D18A77}"/>
              </a:ext>
            </a:extLst>
          </p:cNvPr>
          <p:cNvSpPr/>
          <p:nvPr/>
        </p:nvSpPr>
        <p:spPr>
          <a:xfrm>
            <a:off x="1106955" y="2435853"/>
            <a:ext cx="1956006" cy="117233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CBE3F1B-43BD-8D42-B65C-5A72E5B92C21}"/>
              </a:ext>
            </a:extLst>
          </p:cNvPr>
          <p:cNvSpPr txBox="1"/>
          <p:nvPr/>
        </p:nvSpPr>
        <p:spPr>
          <a:xfrm>
            <a:off x="1850717" y="2064622"/>
            <a:ext cx="453970" cy="369332"/>
          </a:xfrm>
          <a:prstGeom prst="rect">
            <a:avLst/>
          </a:prstGeom>
          <a:noFill/>
        </p:spPr>
        <p:txBody>
          <a:bodyPr wrap="square" rtlCol="0">
            <a:spAutoFit/>
          </a:bodyPr>
          <a:lstStyle/>
          <a:p>
            <a:r>
              <a:rPr lang="en-US" b="1" dirty="0"/>
              <a:t>2fr</a:t>
            </a:r>
          </a:p>
        </p:txBody>
      </p:sp>
      <p:sp>
        <p:nvSpPr>
          <p:cNvPr id="9" name="TextBox 8">
            <a:extLst>
              <a:ext uri="{FF2B5EF4-FFF2-40B4-BE49-F238E27FC236}">
                <a16:creationId xmlns:a16="http://schemas.microsoft.com/office/drawing/2014/main" id="{F0952286-88D8-C544-B136-7CC92F0DDDBC}"/>
              </a:ext>
            </a:extLst>
          </p:cNvPr>
          <p:cNvSpPr txBox="1"/>
          <p:nvPr/>
        </p:nvSpPr>
        <p:spPr>
          <a:xfrm>
            <a:off x="1809882" y="3655618"/>
            <a:ext cx="550151" cy="369332"/>
          </a:xfrm>
          <a:prstGeom prst="rect">
            <a:avLst/>
          </a:prstGeom>
          <a:noFill/>
        </p:spPr>
        <p:txBody>
          <a:bodyPr wrap="square" rtlCol="0">
            <a:spAutoFit/>
          </a:bodyPr>
          <a:lstStyle/>
          <a:p>
            <a:r>
              <a:rPr lang="en-US" b="1" dirty="0"/>
              <a:t>2/5</a:t>
            </a:r>
          </a:p>
        </p:txBody>
      </p:sp>
    </p:spTree>
    <p:extLst>
      <p:ext uri="{BB962C8B-B14F-4D97-AF65-F5344CB8AC3E}">
        <p14:creationId xmlns:p14="http://schemas.microsoft.com/office/powerpoint/2010/main" val="335106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EF61-FC3D-9943-8F8D-3F7F9BAFE2B5}"/>
              </a:ext>
            </a:extLst>
          </p:cNvPr>
          <p:cNvSpPr>
            <a:spLocks noGrp="1"/>
          </p:cNvSpPr>
          <p:nvPr>
            <p:ph type="title"/>
          </p:nvPr>
        </p:nvSpPr>
        <p:spPr/>
        <p:txBody>
          <a:bodyPr/>
          <a:lstStyle/>
          <a:p>
            <a:r>
              <a:rPr lang="en-US" dirty="0"/>
              <a:t>Creating gutters</a:t>
            </a:r>
          </a:p>
        </p:txBody>
      </p:sp>
      <p:sp>
        <p:nvSpPr>
          <p:cNvPr id="3" name="Content Placeholder 2">
            <a:extLst>
              <a:ext uri="{FF2B5EF4-FFF2-40B4-BE49-F238E27FC236}">
                <a16:creationId xmlns:a16="http://schemas.microsoft.com/office/drawing/2014/main" id="{73C80B8D-7103-F64B-A82C-9B992EB5B4DF}"/>
              </a:ext>
            </a:extLst>
          </p:cNvPr>
          <p:cNvSpPr>
            <a:spLocks noGrp="1"/>
          </p:cNvSpPr>
          <p:nvPr>
            <p:ph idx="1"/>
          </p:nvPr>
        </p:nvSpPr>
        <p:spPr>
          <a:xfrm>
            <a:off x="1295402" y="2717800"/>
            <a:ext cx="3451527" cy="3158068"/>
          </a:xfrm>
        </p:spPr>
        <p:txBody>
          <a:bodyPr>
            <a:normAutofit/>
          </a:bodyPr>
          <a:lstStyle/>
          <a:p>
            <a:r>
              <a:rPr lang="en-US" sz="1800" dirty="0"/>
              <a:t>You can easily create gutters in the grid with the grid-gap property</a:t>
            </a:r>
          </a:p>
          <a:p>
            <a:r>
              <a:rPr lang="en-US" sz="1800" b="1"/>
              <a:t>Note:</a:t>
            </a:r>
            <a:r>
              <a:rPr lang="en-US" sz="1800"/>
              <a:t> This </a:t>
            </a:r>
            <a:r>
              <a:rPr lang="en-US" sz="1800" dirty="0"/>
              <a:t>is much harder to do with float-based layouts</a:t>
            </a:r>
          </a:p>
        </p:txBody>
      </p:sp>
      <p:pic>
        <p:nvPicPr>
          <p:cNvPr id="5" name="Picture 4">
            <a:extLst>
              <a:ext uri="{FF2B5EF4-FFF2-40B4-BE49-F238E27FC236}">
                <a16:creationId xmlns:a16="http://schemas.microsoft.com/office/drawing/2014/main" id="{4799CA43-3156-7D41-9CE7-5CC8E11A39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04910" y="2620474"/>
            <a:ext cx="3098632" cy="1011654"/>
          </a:xfrm>
          <a:prstGeom prst="rect">
            <a:avLst/>
          </a:prstGeom>
          <a:ln>
            <a:solidFill>
              <a:schemeClr val="tx1"/>
            </a:solidFill>
          </a:ln>
        </p:spPr>
      </p:pic>
      <p:pic>
        <p:nvPicPr>
          <p:cNvPr id="7" name="Picture 6" descr="A screenshot of a cell phone&#10;&#10;Description automatically generated">
            <a:extLst>
              <a:ext uri="{FF2B5EF4-FFF2-40B4-BE49-F238E27FC236}">
                <a16:creationId xmlns:a16="http://schemas.microsoft.com/office/drawing/2014/main" id="{2F734AA8-8902-0845-9B9E-EC5990724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970" y="3838515"/>
            <a:ext cx="5833249" cy="2214850"/>
          </a:xfrm>
          <a:prstGeom prst="rect">
            <a:avLst/>
          </a:prstGeom>
          <a:ln>
            <a:solidFill>
              <a:schemeClr val="tx1"/>
            </a:solidFill>
          </a:ln>
        </p:spPr>
      </p:pic>
      <p:sp>
        <p:nvSpPr>
          <p:cNvPr id="4" name="Rectangle 3">
            <a:extLst>
              <a:ext uri="{FF2B5EF4-FFF2-40B4-BE49-F238E27FC236}">
                <a16:creationId xmlns:a16="http://schemas.microsoft.com/office/drawing/2014/main" id="{F8A1ECC6-4EB3-4A51-8E3B-6418B7921C85}"/>
              </a:ext>
            </a:extLst>
          </p:cNvPr>
          <p:cNvSpPr/>
          <p:nvPr/>
        </p:nvSpPr>
        <p:spPr>
          <a:xfrm>
            <a:off x="8086476" y="3212326"/>
            <a:ext cx="1280161" cy="2293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91959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1196F-307D-6741-AD42-DAE734DC0BA9}"/>
              </a:ext>
            </a:extLst>
          </p:cNvPr>
          <p:cNvSpPr>
            <a:spLocks noGrp="1"/>
          </p:cNvSpPr>
          <p:nvPr>
            <p:ph type="title"/>
          </p:nvPr>
        </p:nvSpPr>
        <p:spPr>
          <a:xfrm>
            <a:off x="1295402" y="982132"/>
            <a:ext cx="5130336" cy="1303867"/>
          </a:xfrm>
        </p:spPr>
        <p:txBody>
          <a:bodyPr>
            <a:normAutofit/>
          </a:bodyPr>
          <a:lstStyle/>
          <a:p>
            <a:r>
              <a:rPr lang="en-US" dirty="0"/>
              <a:t>Managing row height</a:t>
            </a:r>
          </a:p>
        </p:txBody>
      </p:sp>
      <p:sp>
        <p:nvSpPr>
          <p:cNvPr id="3" name="Content Placeholder 2">
            <a:extLst>
              <a:ext uri="{FF2B5EF4-FFF2-40B4-BE49-F238E27FC236}">
                <a16:creationId xmlns:a16="http://schemas.microsoft.com/office/drawing/2014/main" id="{5C8AEC1B-4FC4-8947-922F-6E1A00B3FCE1}"/>
              </a:ext>
            </a:extLst>
          </p:cNvPr>
          <p:cNvSpPr>
            <a:spLocks noGrp="1"/>
          </p:cNvSpPr>
          <p:nvPr>
            <p:ph idx="1"/>
          </p:nvPr>
        </p:nvSpPr>
        <p:spPr>
          <a:xfrm>
            <a:off x="1295400" y="2660650"/>
            <a:ext cx="5582477" cy="1736421"/>
          </a:xfrm>
        </p:spPr>
        <p:txBody>
          <a:bodyPr>
            <a:normAutofit/>
          </a:bodyPr>
          <a:lstStyle/>
          <a:p>
            <a:r>
              <a:rPr lang="en-US" sz="1800" dirty="0"/>
              <a:t>Rows will grow to fill the contents of cells in that row</a:t>
            </a:r>
          </a:p>
          <a:p>
            <a:r>
              <a:rPr lang="en-US" sz="1800" dirty="0"/>
              <a:t>You can set a size for a </a:t>
            </a:r>
            <a:r>
              <a:rPr lang="en-US" sz="1800"/>
              <a:t>row using the grid-template-rows property</a:t>
            </a:r>
            <a:endParaRPr lang="en-US" sz="1800" dirty="0"/>
          </a:p>
          <a:p>
            <a:r>
              <a:rPr lang="en-US" sz="1800" b="1" dirty="0"/>
              <a:t>Note</a:t>
            </a:r>
            <a:r>
              <a:rPr lang="en-US" sz="1800" b="1"/>
              <a:t>: </a:t>
            </a:r>
            <a:r>
              <a:rPr lang="en-US" sz="1800"/>
              <a:t>It </a:t>
            </a:r>
            <a:r>
              <a:rPr lang="en-US" sz="1800" dirty="0"/>
              <a:t>can be hard to achieve this effect with other CSS properties</a:t>
            </a:r>
          </a:p>
        </p:txBody>
      </p:sp>
      <p:pic>
        <p:nvPicPr>
          <p:cNvPr id="6" name="Picture 5" descr="A screenshot of a cell phone&#10;&#10;Description automatically generated">
            <a:extLst>
              <a:ext uri="{FF2B5EF4-FFF2-40B4-BE49-F238E27FC236}">
                <a16:creationId xmlns:a16="http://schemas.microsoft.com/office/drawing/2014/main" id="{2C073B02-C1B4-48D9-AC5F-CF72D03F1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4" y="1447137"/>
            <a:ext cx="3934567" cy="4607781"/>
          </a:xfrm>
          <a:prstGeom prst="rect">
            <a:avLst/>
          </a:prstGeom>
          <a:ln>
            <a:solidFill>
              <a:schemeClr val="tx1"/>
            </a:solidFill>
          </a:ln>
        </p:spPr>
      </p:pic>
      <p:pic>
        <p:nvPicPr>
          <p:cNvPr id="9" name="Picture 8" descr="A screenshot of a cell phone&#10;&#10;Description automatically generated">
            <a:extLst>
              <a:ext uri="{FF2B5EF4-FFF2-40B4-BE49-F238E27FC236}">
                <a16:creationId xmlns:a16="http://schemas.microsoft.com/office/drawing/2014/main" id="{8B7E7730-62E3-48E5-9B6B-8C6B13C7A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101" y="4691270"/>
            <a:ext cx="3944766" cy="1348114"/>
          </a:xfrm>
          <a:prstGeom prst="rect">
            <a:avLst/>
          </a:prstGeom>
          <a:ln>
            <a:solidFill>
              <a:schemeClr val="tx1"/>
            </a:solidFill>
          </a:ln>
        </p:spPr>
      </p:pic>
      <p:sp>
        <p:nvSpPr>
          <p:cNvPr id="11" name="Rectangle 10">
            <a:extLst>
              <a:ext uri="{FF2B5EF4-FFF2-40B4-BE49-F238E27FC236}">
                <a16:creationId xmlns:a16="http://schemas.microsoft.com/office/drawing/2014/main" id="{5E89ACDA-3ABC-431E-94CF-D1F75F7AE9EB}"/>
              </a:ext>
            </a:extLst>
          </p:cNvPr>
          <p:cNvSpPr/>
          <p:nvPr/>
        </p:nvSpPr>
        <p:spPr>
          <a:xfrm>
            <a:off x="3427620" y="5557961"/>
            <a:ext cx="3633138" cy="2293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47846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2" name="Group 21">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3"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5"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A513EEE1-31F6-4721-968D-A69C758ACB4B}"/>
              </a:ext>
            </a:extLst>
          </p:cNvPr>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a:solidFill>
                  <a:schemeClr val="bg1"/>
                </a:solidFill>
              </a:rPr>
              <a:t>Line-based Placement</a:t>
            </a:r>
          </a:p>
        </p:txBody>
      </p:sp>
      <p:sp>
        <p:nvSpPr>
          <p:cNvPr id="3" name="Text Placeholder 2">
            <a:extLst>
              <a:ext uri="{FF2B5EF4-FFF2-40B4-BE49-F238E27FC236}">
                <a16:creationId xmlns:a16="http://schemas.microsoft.com/office/drawing/2014/main" id="{1B042806-2E59-4A6C-B65B-E3D93A4571AC}"/>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r>
              <a:rPr lang="en-US" sz="2100">
                <a:solidFill>
                  <a:schemeClr val="bg1"/>
                </a:solidFill>
              </a:rPr>
              <a:t>CSS Grid</a:t>
            </a:r>
          </a:p>
        </p:txBody>
      </p:sp>
      <p:cxnSp>
        <p:nvCxnSpPr>
          <p:cNvPr id="28" name="Straight Connector 27">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06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E46F93F-5FD4-A14C-A308-D31418D29B77}"/>
              </a:ext>
            </a:extLst>
          </p:cNvPr>
          <p:cNvSpPr/>
          <p:nvPr/>
        </p:nvSpPr>
        <p:spPr>
          <a:xfrm>
            <a:off x="6305383" y="3896139"/>
            <a:ext cx="3538331" cy="1089329"/>
          </a:xfrm>
          <a:prstGeom prst="rect">
            <a:avLst/>
          </a:prstGeom>
          <a:solidFill>
            <a:schemeClr val="accent4">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3D528F-0F2D-3E46-91CC-A85EAB3B6F20}"/>
              </a:ext>
            </a:extLst>
          </p:cNvPr>
          <p:cNvSpPr txBox="1">
            <a:spLocks/>
          </p:cNvSpPr>
          <p:nvPr/>
        </p:nvSpPr>
        <p:spPr>
          <a:xfrm>
            <a:off x="1295402" y="982132"/>
            <a:ext cx="4163466" cy="1303867"/>
          </a:xfrm>
          <a:prstGeom prst="rect">
            <a:avLst/>
          </a:prstGeom>
        </p:spPr>
        <p:txBody>
          <a:bodyP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Line-base placement</a:t>
            </a:r>
            <a:endParaRPr lang="en-US" dirty="0"/>
          </a:p>
        </p:txBody>
      </p:sp>
      <p:sp>
        <p:nvSpPr>
          <p:cNvPr id="3" name="Content Placeholder 2">
            <a:extLst>
              <a:ext uri="{FF2B5EF4-FFF2-40B4-BE49-F238E27FC236}">
                <a16:creationId xmlns:a16="http://schemas.microsoft.com/office/drawing/2014/main" id="{CDDEC6DC-89B6-184E-B091-DE0486496C96}"/>
              </a:ext>
            </a:extLst>
          </p:cNvPr>
          <p:cNvSpPr txBox="1">
            <a:spLocks/>
          </p:cNvSpPr>
          <p:nvPr/>
        </p:nvSpPr>
        <p:spPr>
          <a:xfrm>
            <a:off x="1295401" y="2592280"/>
            <a:ext cx="4155805" cy="3479470"/>
          </a:xfrm>
          <a:prstGeom prst="rect">
            <a:avLst/>
          </a:prstGeom>
        </p:spPr>
        <p:txBody>
          <a:bodyPr>
            <a:normAutofit fontScale="8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The markup for this example can </a:t>
            </a:r>
            <a:r>
              <a:rPr lang="en-US"/>
              <a:t>be found </a:t>
            </a:r>
            <a:r>
              <a:rPr lang="en-US">
                <a:solidFill>
                  <a:schemeClr val="accent3"/>
                </a:solidFill>
                <a:hlinkClick r:id="rId2">
                  <a:extLst>
                    <a:ext uri="{A12FA001-AC4F-418D-AE19-62706E023703}">
                      <ahyp:hlinkClr xmlns:ahyp="http://schemas.microsoft.com/office/drawing/2018/hyperlinkcolor" val="tx"/>
                    </a:ext>
                  </a:extLst>
                </a:hlinkClick>
              </a:rPr>
              <a:t>here</a:t>
            </a:r>
            <a:endParaRPr lang="en-US" dirty="0">
              <a:solidFill>
                <a:schemeClr val="accent3"/>
              </a:solidFill>
            </a:endParaRPr>
          </a:p>
          <a:p>
            <a:r>
              <a:rPr lang="en-US" dirty="0"/>
              <a:t>Elements can also be placed based entirely on their position in the grid</a:t>
            </a:r>
          </a:p>
          <a:p>
            <a:r>
              <a:rPr lang="en-US" dirty="0"/>
              <a:t>i.e. without respect to:</a:t>
            </a:r>
          </a:p>
          <a:p>
            <a:pPr lvl="1"/>
            <a:r>
              <a:rPr lang="en-US" sz="2100" dirty="0"/>
              <a:t>their position within the HTML markup</a:t>
            </a:r>
          </a:p>
          <a:p>
            <a:pPr lvl="1"/>
            <a:r>
              <a:rPr lang="en-US" sz="2100" dirty="0"/>
              <a:t>their position within a parent element</a:t>
            </a:r>
          </a:p>
          <a:p>
            <a:r>
              <a:rPr lang="en-US" dirty="0"/>
              <a:t>Elements are placed using the grid-column and grid-row properties </a:t>
            </a:r>
          </a:p>
          <a:p>
            <a:pPr lvl="2"/>
            <a:endParaRPr lang="en-US" dirty="0"/>
          </a:p>
        </p:txBody>
      </p:sp>
      <p:cxnSp>
        <p:nvCxnSpPr>
          <p:cNvPr id="4" name="Straight Connector 3">
            <a:extLst>
              <a:ext uri="{FF2B5EF4-FFF2-40B4-BE49-F238E27FC236}">
                <a16:creationId xmlns:a16="http://schemas.microsoft.com/office/drawing/2014/main" id="{990F7A4A-026D-594E-8766-C84A6561C8FC}"/>
              </a:ext>
            </a:extLst>
          </p:cNvPr>
          <p:cNvCxnSpPr>
            <a:cxnSpLocks/>
          </p:cNvCxnSpPr>
          <p:nvPr/>
        </p:nvCxnSpPr>
        <p:spPr>
          <a:xfrm flipH="1">
            <a:off x="6313715" y="2790701"/>
            <a:ext cx="1" cy="3479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3FD99A0-E230-DE47-BE03-11CF6B5A345A}"/>
              </a:ext>
            </a:extLst>
          </p:cNvPr>
          <p:cNvCxnSpPr>
            <a:cxnSpLocks/>
          </p:cNvCxnSpPr>
          <p:nvPr/>
        </p:nvCxnSpPr>
        <p:spPr>
          <a:xfrm flipH="1">
            <a:off x="11021780" y="2790701"/>
            <a:ext cx="1" cy="3479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0B6D2A3-60A1-B640-B77B-B19292E51F89}"/>
              </a:ext>
            </a:extLst>
          </p:cNvPr>
          <p:cNvCxnSpPr>
            <a:cxnSpLocks/>
          </p:cNvCxnSpPr>
          <p:nvPr/>
        </p:nvCxnSpPr>
        <p:spPr>
          <a:xfrm flipH="1">
            <a:off x="9844762" y="2778825"/>
            <a:ext cx="1" cy="3479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3F4A989-8D9F-1546-974B-ED2705F0F2DF}"/>
              </a:ext>
            </a:extLst>
          </p:cNvPr>
          <p:cNvCxnSpPr>
            <a:cxnSpLocks/>
          </p:cNvCxnSpPr>
          <p:nvPr/>
        </p:nvCxnSpPr>
        <p:spPr>
          <a:xfrm flipH="1" flipV="1">
            <a:off x="6198919" y="2936532"/>
            <a:ext cx="4975263" cy="6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0C188FD-B9D5-BB43-9D4C-0A2880864AF3}"/>
              </a:ext>
            </a:extLst>
          </p:cNvPr>
          <p:cNvCxnSpPr>
            <a:cxnSpLocks/>
          </p:cNvCxnSpPr>
          <p:nvPr/>
        </p:nvCxnSpPr>
        <p:spPr>
          <a:xfrm flipH="1" flipV="1">
            <a:off x="6180115" y="6090147"/>
            <a:ext cx="4975263" cy="6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D7CE37-91E1-0B4A-B90A-C3F79F65AE99}"/>
              </a:ext>
            </a:extLst>
          </p:cNvPr>
          <p:cNvCxnSpPr>
            <a:cxnSpLocks/>
          </p:cNvCxnSpPr>
          <p:nvPr/>
        </p:nvCxnSpPr>
        <p:spPr>
          <a:xfrm flipH="1" flipV="1">
            <a:off x="6180114" y="3914900"/>
            <a:ext cx="4975263" cy="6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FDE264-19AE-0A4A-A3C6-6EA3235203BD}"/>
              </a:ext>
            </a:extLst>
          </p:cNvPr>
          <p:cNvCxnSpPr>
            <a:cxnSpLocks/>
          </p:cNvCxnSpPr>
          <p:nvPr/>
        </p:nvCxnSpPr>
        <p:spPr>
          <a:xfrm flipH="1" flipV="1">
            <a:off x="6180114" y="4999238"/>
            <a:ext cx="4975263" cy="6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130EE66-9107-074C-9773-056F9295C0D9}"/>
              </a:ext>
            </a:extLst>
          </p:cNvPr>
          <p:cNvSpPr txBox="1"/>
          <p:nvPr/>
        </p:nvSpPr>
        <p:spPr>
          <a:xfrm>
            <a:off x="6198919" y="2328898"/>
            <a:ext cx="314510" cy="369332"/>
          </a:xfrm>
          <a:prstGeom prst="rect">
            <a:avLst/>
          </a:prstGeom>
          <a:noFill/>
        </p:spPr>
        <p:txBody>
          <a:bodyPr wrap="none" rtlCol="0">
            <a:spAutoFit/>
          </a:bodyPr>
          <a:lstStyle/>
          <a:p>
            <a:r>
              <a:rPr lang="en-US" b="1" dirty="0"/>
              <a:t>1</a:t>
            </a:r>
          </a:p>
        </p:txBody>
      </p:sp>
      <p:sp>
        <p:nvSpPr>
          <p:cNvPr id="12" name="TextBox 11">
            <a:extLst>
              <a:ext uri="{FF2B5EF4-FFF2-40B4-BE49-F238E27FC236}">
                <a16:creationId xmlns:a16="http://schemas.microsoft.com/office/drawing/2014/main" id="{153AC3A1-8B86-DA45-AFEE-EBD48B2B5AD9}"/>
              </a:ext>
            </a:extLst>
          </p:cNvPr>
          <p:cNvSpPr txBox="1"/>
          <p:nvPr/>
        </p:nvSpPr>
        <p:spPr>
          <a:xfrm>
            <a:off x="7333475" y="2328898"/>
            <a:ext cx="314510" cy="369332"/>
          </a:xfrm>
          <a:prstGeom prst="rect">
            <a:avLst/>
          </a:prstGeom>
          <a:noFill/>
        </p:spPr>
        <p:txBody>
          <a:bodyPr wrap="none" rtlCol="0">
            <a:spAutoFit/>
          </a:bodyPr>
          <a:lstStyle/>
          <a:p>
            <a:r>
              <a:rPr lang="en-US" b="1" dirty="0"/>
              <a:t>2</a:t>
            </a:r>
          </a:p>
        </p:txBody>
      </p:sp>
      <p:sp>
        <p:nvSpPr>
          <p:cNvPr id="13" name="TextBox 12">
            <a:extLst>
              <a:ext uri="{FF2B5EF4-FFF2-40B4-BE49-F238E27FC236}">
                <a16:creationId xmlns:a16="http://schemas.microsoft.com/office/drawing/2014/main" id="{053FD5CE-51E9-A945-94C5-CA8C56831BF9}"/>
              </a:ext>
            </a:extLst>
          </p:cNvPr>
          <p:cNvSpPr txBox="1"/>
          <p:nvPr/>
        </p:nvSpPr>
        <p:spPr>
          <a:xfrm>
            <a:off x="8510490" y="2325024"/>
            <a:ext cx="314510" cy="369332"/>
          </a:xfrm>
          <a:prstGeom prst="rect">
            <a:avLst/>
          </a:prstGeom>
          <a:noFill/>
        </p:spPr>
        <p:txBody>
          <a:bodyPr wrap="none" rtlCol="0">
            <a:spAutoFit/>
          </a:bodyPr>
          <a:lstStyle/>
          <a:p>
            <a:r>
              <a:rPr lang="en-US" b="1" dirty="0"/>
              <a:t>3</a:t>
            </a:r>
          </a:p>
        </p:txBody>
      </p:sp>
      <p:sp>
        <p:nvSpPr>
          <p:cNvPr id="14" name="TextBox 13">
            <a:extLst>
              <a:ext uri="{FF2B5EF4-FFF2-40B4-BE49-F238E27FC236}">
                <a16:creationId xmlns:a16="http://schemas.microsoft.com/office/drawing/2014/main" id="{7B302EA8-AACD-554D-8F02-C0A3CC00D7AB}"/>
              </a:ext>
            </a:extLst>
          </p:cNvPr>
          <p:cNvSpPr txBox="1"/>
          <p:nvPr/>
        </p:nvSpPr>
        <p:spPr>
          <a:xfrm>
            <a:off x="9687507" y="2325024"/>
            <a:ext cx="314510" cy="369332"/>
          </a:xfrm>
          <a:prstGeom prst="rect">
            <a:avLst/>
          </a:prstGeom>
          <a:noFill/>
        </p:spPr>
        <p:txBody>
          <a:bodyPr wrap="none" rtlCol="0">
            <a:spAutoFit/>
          </a:bodyPr>
          <a:lstStyle/>
          <a:p>
            <a:r>
              <a:rPr lang="en-US" b="1" dirty="0"/>
              <a:t>4</a:t>
            </a:r>
          </a:p>
        </p:txBody>
      </p:sp>
      <p:sp>
        <p:nvSpPr>
          <p:cNvPr id="15" name="TextBox 14">
            <a:extLst>
              <a:ext uri="{FF2B5EF4-FFF2-40B4-BE49-F238E27FC236}">
                <a16:creationId xmlns:a16="http://schemas.microsoft.com/office/drawing/2014/main" id="{FCEBEBA1-A563-7648-97A0-82BBE07F3B09}"/>
              </a:ext>
            </a:extLst>
          </p:cNvPr>
          <p:cNvSpPr txBox="1"/>
          <p:nvPr/>
        </p:nvSpPr>
        <p:spPr>
          <a:xfrm>
            <a:off x="10864525" y="2328350"/>
            <a:ext cx="314510" cy="369332"/>
          </a:xfrm>
          <a:prstGeom prst="rect">
            <a:avLst/>
          </a:prstGeom>
          <a:noFill/>
        </p:spPr>
        <p:txBody>
          <a:bodyPr wrap="none" rtlCol="0">
            <a:spAutoFit/>
          </a:bodyPr>
          <a:lstStyle/>
          <a:p>
            <a:r>
              <a:rPr lang="en-US" b="1" dirty="0"/>
              <a:t>5</a:t>
            </a:r>
          </a:p>
        </p:txBody>
      </p:sp>
      <p:sp>
        <p:nvSpPr>
          <p:cNvPr id="16" name="TextBox 15">
            <a:extLst>
              <a:ext uri="{FF2B5EF4-FFF2-40B4-BE49-F238E27FC236}">
                <a16:creationId xmlns:a16="http://schemas.microsoft.com/office/drawing/2014/main" id="{CECB8A30-07AE-FD4C-8119-E88A3323D490}"/>
              </a:ext>
            </a:extLst>
          </p:cNvPr>
          <p:cNvSpPr txBox="1"/>
          <p:nvPr/>
        </p:nvSpPr>
        <p:spPr>
          <a:xfrm>
            <a:off x="5817609" y="2751866"/>
            <a:ext cx="314510" cy="369332"/>
          </a:xfrm>
          <a:prstGeom prst="rect">
            <a:avLst/>
          </a:prstGeom>
          <a:noFill/>
        </p:spPr>
        <p:txBody>
          <a:bodyPr wrap="none" rtlCol="0">
            <a:spAutoFit/>
          </a:bodyPr>
          <a:lstStyle/>
          <a:p>
            <a:r>
              <a:rPr lang="en-US" b="1" dirty="0"/>
              <a:t>1</a:t>
            </a:r>
          </a:p>
        </p:txBody>
      </p:sp>
      <p:sp>
        <p:nvSpPr>
          <p:cNvPr id="17" name="TextBox 16">
            <a:extLst>
              <a:ext uri="{FF2B5EF4-FFF2-40B4-BE49-F238E27FC236}">
                <a16:creationId xmlns:a16="http://schemas.microsoft.com/office/drawing/2014/main" id="{E9A9F5D1-2AD5-5D42-98E5-EDE01DF0883E}"/>
              </a:ext>
            </a:extLst>
          </p:cNvPr>
          <p:cNvSpPr txBox="1"/>
          <p:nvPr/>
        </p:nvSpPr>
        <p:spPr>
          <a:xfrm>
            <a:off x="5817609" y="3730234"/>
            <a:ext cx="314510" cy="369332"/>
          </a:xfrm>
          <a:prstGeom prst="rect">
            <a:avLst/>
          </a:prstGeom>
          <a:noFill/>
        </p:spPr>
        <p:txBody>
          <a:bodyPr wrap="none" rtlCol="0">
            <a:spAutoFit/>
          </a:bodyPr>
          <a:lstStyle/>
          <a:p>
            <a:r>
              <a:rPr lang="en-US" b="1" dirty="0"/>
              <a:t>2</a:t>
            </a:r>
          </a:p>
        </p:txBody>
      </p:sp>
      <p:sp>
        <p:nvSpPr>
          <p:cNvPr id="18" name="TextBox 17">
            <a:extLst>
              <a:ext uri="{FF2B5EF4-FFF2-40B4-BE49-F238E27FC236}">
                <a16:creationId xmlns:a16="http://schemas.microsoft.com/office/drawing/2014/main" id="{582741E5-E62C-EB4A-A42C-EE7C1211378F}"/>
              </a:ext>
            </a:extLst>
          </p:cNvPr>
          <p:cNvSpPr txBox="1"/>
          <p:nvPr/>
        </p:nvSpPr>
        <p:spPr>
          <a:xfrm>
            <a:off x="5817609" y="4814572"/>
            <a:ext cx="314510" cy="369332"/>
          </a:xfrm>
          <a:prstGeom prst="rect">
            <a:avLst/>
          </a:prstGeom>
          <a:noFill/>
        </p:spPr>
        <p:txBody>
          <a:bodyPr wrap="none" rtlCol="0">
            <a:spAutoFit/>
          </a:bodyPr>
          <a:lstStyle/>
          <a:p>
            <a:r>
              <a:rPr lang="en-US" b="1" dirty="0"/>
              <a:t>3</a:t>
            </a:r>
          </a:p>
        </p:txBody>
      </p:sp>
      <p:sp>
        <p:nvSpPr>
          <p:cNvPr id="19" name="TextBox 18">
            <a:extLst>
              <a:ext uri="{FF2B5EF4-FFF2-40B4-BE49-F238E27FC236}">
                <a16:creationId xmlns:a16="http://schemas.microsoft.com/office/drawing/2014/main" id="{D00C66A7-D146-3E45-8EB3-0A652121ACC1}"/>
              </a:ext>
            </a:extLst>
          </p:cNvPr>
          <p:cNvSpPr txBox="1"/>
          <p:nvPr/>
        </p:nvSpPr>
        <p:spPr>
          <a:xfrm>
            <a:off x="5817609" y="5885089"/>
            <a:ext cx="314510" cy="369332"/>
          </a:xfrm>
          <a:prstGeom prst="rect">
            <a:avLst/>
          </a:prstGeom>
          <a:noFill/>
        </p:spPr>
        <p:txBody>
          <a:bodyPr wrap="none" rtlCol="0">
            <a:spAutoFit/>
          </a:bodyPr>
          <a:lstStyle/>
          <a:p>
            <a:r>
              <a:rPr lang="en-US" b="1" dirty="0"/>
              <a:t>4</a:t>
            </a:r>
          </a:p>
        </p:txBody>
      </p:sp>
      <p:cxnSp>
        <p:nvCxnSpPr>
          <p:cNvPr id="20" name="Straight Connector 19">
            <a:extLst>
              <a:ext uri="{FF2B5EF4-FFF2-40B4-BE49-F238E27FC236}">
                <a16:creationId xmlns:a16="http://schemas.microsoft.com/office/drawing/2014/main" id="{72B55E19-C0A3-4B4D-9352-4E8965F00A42}"/>
              </a:ext>
            </a:extLst>
          </p:cNvPr>
          <p:cNvCxnSpPr>
            <a:cxnSpLocks/>
          </p:cNvCxnSpPr>
          <p:nvPr/>
        </p:nvCxnSpPr>
        <p:spPr>
          <a:xfrm flipH="1">
            <a:off x="8667747" y="2829259"/>
            <a:ext cx="1" cy="3479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7954935-9858-C94D-9D69-A390D21F47C5}"/>
              </a:ext>
            </a:extLst>
          </p:cNvPr>
          <p:cNvCxnSpPr>
            <a:cxnSpLocks/>
          </p:cNvCxnSpPr>
          <p:nvPr/>
        </p:nvCxnSpPr>
        <p:spPr>
          <a:xfrm flipH="1">
            <a:off x="7490730" y="2790701"/>
            <a:ext cx="1" cy="3479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descr="A close up of a logo&#10;&#10;Description automatically generated">
            <a:extLst>
              <a:ext uri="{FF2B5EF4-FFF2-40B4-BE49-F238E27FC236}">
                <a16:creationId xmlns:a16="http://schemas.microsoft.com/office/drawing/2014/main" id="{E32195D8-50F5-894D-AA6C-A29F5809E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117" y="965342"/>
            <a:ext cx="2388701" cy="907247"/>
          </a:xfrm>
          <a:prstGeom prst="rect">
            <a:avLst/>
          </a:prstGeom>
          <a:ln>
            <a:solidFill>
              <a:schemeClr val="tx1"/>
            </a:solidFill>
          </a:ln>
        </p:spPr>
      </p:pic>
      <p:sp>
        <p:nvSpPr>
          <p:cNvPr id="24" name="Left Bracket 23">
            <a:extLst>
              <a:ext uri="{FF2B5EF4-FFF2-40B4-BE49-F238E27FC236}">
                <a16:creationId xmlns:a16="http://schemas.microsoft.com/office/drawing/2014/main" id="{911892C4-5ED4-B341-B25F-A492C7055B34}"/>
              </a:ext>
            </a:extLst>
          </p:cNvPr>
          <p:cNvSpPr/>
          <p:nvPr/>
        </p:nvSpPr>
        <p:spPr>
          <a:xfrm rot="5400000">
            <a:off x="8013315" y="433455"/>
            <a:ext cx="174305" cy="3488588"/>
          </a:xfrm>
          <a:prstGeom prst="leftBracket">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BF79B31-94A4-5547-A43F-034152E46A1B}"/>
              </a:ext>
            </a:extLst>
          </p:cNvPr>
          <p:cNvCxnSpPr>
            <a:cxnSpLocks/>
            <a:stCxn id="22" idx="2"/>
            <a:endCxn id="24" idx="1"/>
          </p:cNvCxnSpPr>
          <p:nvPr/>
        </p:nvCxnSpPr>
        <p:spPr>
          <a:xfrm>
            <a:off x="8100468" y="1872589"/>
            <a:ext cx="0" cy="218008"/>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88369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319A608-C56F-405F-9A50-40A3F058890F}"/>
              </a:ext>
            </a:extLst>
          </p:cNvPr>
          <p:cNvSpPr/>
          <p:nvPr/>
        </p:nvSpPr>
        <p:spPr>
          <a:xfrm>
            <a:off x="5525258" y="3640150"/>
            <a:ext cx="1186093" cy="1052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1" name="Rectangle 20">
            <a:extLst>
              <a:ext uri="{FF2B5EF4-FFF2-40B4-BE49-F238E27FC236}">
                <a16:creationId xmlns:a16="http://schemas.microsoft.com/office/drawing/2014/main" id="{6906F02F-3F44-094D-9093-2EF25548A625}"/>
              </a:ext>
            </a:extLst>
          </p:cNvPr>
          <p:cNvSpPr/>
          <p:nvPr/>
        </p:nvSpPr>
        <p:spPr>
          <a:xfrm>
            <a:off x="2011681" y="3641697"/>
            <a:ext cx="1176792" cy="11052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58EED79-BCB1-1543-8E74-D7B847D6B79D}"/>
              </a:ext>
            </a:extLst>
          </p:cNvPr>
          <p:cNvSpPr/>
          <p:nvPr/>
        </p:nvSpPr>
        <p:spPr>
          <a:xfrm>
            <a:off x="2025870" y="2698976"/>
            <a:ext cx="4696102" cy="9663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CCC4C8-9423-A241-9BA1-3FE25EC79688}"/>
              </a:ext>
            </a:extLst>
          </p:cNvPr>
          <p:cNvSpPr/>
          <p:nvPr/>
        </p:nvSpPr>
        <p:spPr>
          <a:xfrm>
            <a:off x="3180522" y="3678435"/>
            <a:ext cx="1201697" cy="107119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EB61A39-0473-2440-9A74-1B928D070598}"/>
              </a:ext>
            </a:extLst>
          </p:cNvPr>
          <p:cNvSpPr/>
          <p:nvPr/>
        </p:nvSpPr>
        <p:spPr>
          <a:xfrm>
            <a:off x="4359761" y="3640347"/>
            <a:ext cx="1182414" cy="112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9CD4891-4020-1F4C-929B-4A6E79A90232}"/>
              </a:ext>
            </a:extLst>
          </p:cNvPr>
          <p:cNvSpPr/>
          <p:nvPr/>
        </p:nvSpPr>
        <p:spPr>
          <a:xfrm>
            <a:off x="2018581" y="4754880"/>
            <a:ext cx="4703387" cy="10789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A87F0-8B19-C943-826F-40313E5C28D2}"/>
              </a:ext>
            </a:extLst>
          </p:cNvPr>
          <p:cNvSpPr txBox="1">
            <a:spLocks/>
          </p:cNvSpPr>
          <p:nvPr/>
        </p:nvSpPr>
        <p:spPr>
          <a:xfrm>
            <a:off x="1295402" y="982132"/>
            <a:ext cx="6194365"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Example</a:t>
            </a:r>
          </a:p>
        </p:txBody>
      </p:sp>
      <p:cxnSp>
        <p:nvCxnSpPr>
          <p:cNvPr id="3" name="Straight Connector 2">
            <a:extLst>
              <a:ext uri="{FF2B5EF4-FFF2-40B4-BE49-F238E27FC236}">
                <a16:creationId xmlns:a16="http://schemas.microsoft.com/office/drawing/2014/main" id="{20F6399D-0F6D-D14C-A137-BDDD8ED8B193}"/>
              </a:ext>
            </a:extLst>
          </p:cNvPr>
          <p:cNvCxnSpPr>
            <a:cxnSpLocks/>
          </p:cNvCxnSpPr>
          <p:nvPr/>
        </p:nvCxnSpPr>
        <p:spPr>
          <a:xfrm flipH="1">
            <a:off x="2013908" y="2527958"/>
            <a:ext cx="1" cy="3479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22317F4-3CB0-6046-9CBB-3041F883793F}"/>
              </a:ext>
            </a:extLst>
          </p:cNvPr>
          <p:cNvCxnSpPr>
            <a:cxnSpLocks/>
          </p:cNvCxnSpPr>
          <p:nvPr/>
        </p:nvCxnSpPr>
        <p:spPr>
          <a:xfrm flipH="1">
            <a:off x="6721973" y="2527958"/>
            <a:ext cx="1" cy="3479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D9CD3C-215D-9845-B51F-1CA1096B62B6}"/>
              </a:ext>
            </a:extLst>
          </p:cNvPr>
          <p:cNvCxnSpPr>
            <a:cxnSpLocks/>
          </p:cNvCxnSpPr>
          <p:nvPr/>
        </p:nvCxnSpPr>
        <p:spPr>
          <a:xfrm flipH="1">
            <a:off x="5544955" y="2516082"/>
            <a:ext cx="1" cy="3479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A6ED6D1-D892-9B4A-8CF5-58C09B693147}"/>
              </a:ext>
            </a:extLst>
          </p:cNvPr>
          <p:cNvCxnSpPr>
            <a:cxnSpLocks/>
          </p:cNvCxnSpPr>
          <p:nvPr/>
        </p:nvCxnSpPr>
        <p:spPr>
          <a:xfrm flipH="1" flipV="1">
            <a:off x="1899112" y="2673789"/>
            <a:ext cx="4975263" cy="6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B71B0BB-D73E-964F-8AF4-3ABDE6847173}"/>
              </a:ext>
            </a:extLst>
          </p:cNvPr>
          <p:cNvCxnSpPr>
            <a:cxnSpLocks/>
          </p:cNvCxnSpPr>
          <p:nvPr/>
        </p:nvCxnSpPr>
        <p:spPr>
          <a:xfrm flipH="1" flipV="1">
            <a:off x="1880308" y="5827404"/>
            <a:ext cx="4975263" cy="6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70FFF2-8E2C-D846-9B32-9B6FF62B06AE}"/>
              </a:ext>
            </a:extLst>
          </p:cNvPr>
          <p:cNvCxnSpPr>
            <a:cxnSpLocks/>
          </p:cNvCxnSpPr>
          <p:nvPr/>
        </p:nvCxnSpPr>
        <p:spPr>
          <a:xfrm flipH="1" flipV="1">
            <a:off x="1880307" y="3652157"/>
            <a:ext cx="4975263" cy="6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E3210C-DC5B-9544-AE5B-F114366213DD}"/>
              </a:ext>
            </a:extLst>
          </p:cNvPr>
          <p:cNvCxnSpPr>
            <a:cxnSpLocks/>
          </p:cNvCxnSpPr>
          <p:nvPr/>
        </p:nvCxnSpPr>
        <p:spPr>
          <a:xfrm flipH="1" flipV="1">
            <a:off x="1880307" y="4736495"/>
            <a:ext cx="4975263" cy="6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BD3544-0984-B64C-A993-44CB6E990768}"/>
              </a:ext>
            </a:extLst>
          </p:cNvPr>
          <p:cNvSpPr txBox="1"/>
          <p:nvPr/>
        </p:nvSpPr>
        <p:spPr>
          <a:xfrm>
            <a:off x="1899112" y="2066155"/>
            <a:ext cx="314510" cy="369332"/>
          </a:xfrm>
          <a:prstGeom prst="rect">
            <a:avLst/>
          </a:prstGeom>
          <a:noFill/>
        </p:spPr>
        <p:txBody>
          <a:bodyPr wrap="none" rtlCol="0">
            <a:spAutoFit/>
          </a:bodyPr>
          <a:lstStyle/>
          <a:p>
            <a:r>
              <a:rPr lang="en-US" b="1" dirty="0"/>
              <a:t>1</a:t>
            </a:r>
          </a:p>
        </p:txBody>
      </p:sp>
      <p:sp>
        <p:nvSpPr>
          <p:cNvPr id="11" name="TextBox 10">
            <a:extLst>
              <a:ext uri="{FF2B5EF4-FFF2-40B4-BE49-F238E27FC236}">
                <a16:creationId xmlns:a16="http://schemas.microsoft.com/office/drawing/2014/main" id="{0693DC81-5C3A-C74E-BEF8-8FF10089D7F3}"/>
              </a:ext>
            </a:extLst>
          </p:cNvPr>
          <p:cNvSpPr txBox="1"/>
          <p:nvPr/>
        </p:nvSpPr>
        <p:spPr>
          <a:xfrm>
            <a:off x="3033668" y="2066155"/>
            <a:ext cx="314510" cy="369332"/>
          </a:xfrm>
          <a:prstGeom prst="rect">
            <a:avLst/>
          </a:prstGeom>
          <a:noFill/>
        </p:spPr>
        <p:txBody>
          <a:bodyPr wrap="none" rtlCol="0">
            <a:spAutoFit/>
          </a:bodyPr>
          <a:lstStyle/>
          <a:p>
            <a:r>
              <a:rPr lang="en-US" b="1" dirty="0"/>
              <a:t>2</a:t>
            </a:r>
          </a:p>
        </p:txBody>
      </p:sp>
      <p:sp>
        <p:nvSpPr>
          <p:cNvPr id="12" name="TextBox 11">
            <a:extLst>
              <a:ext uri="{FF2B5EF4-FFF2-40B4-BE49-F238E27FC236}">
                <a16:creationId xmlns:a16="http://schemas.microsoft.com/office/drawing/2014/main" id="{075ACB2B-0244-4E4D-875F-F865E1A22789}"/>
              </a:ext>
            </a:extLst>
          </p:cNvPr>
          <p:cNvSpPr txBox="1"/>
          <p:nvPr/>
        </p:nvSpPr>
        <p:spPr>
          <a:xfrm>
            <a:off x="4210683" y="2062281"/>
            <a:ext cx="314510" cy="369332"/>
          </a:xfrm>
          <a:prstGeom prst="rect">
            <a:avLst/>
          </a:prstGeom>
          <a:noFill/>
        </p:spPr>
        <p:txBody>
          <a:bodyPr wrap="none" rtlCol="0">
            <a:spAutoFit/>
          </a:bodyPr>
          <a:lstStyle/>
          <a:p>
            <a:r>
              <a:rPr lang="en-US" b="1" dirty="0"/>
              <a:t>3</a:t>
            </a:r>
          </a:p>
        </p:txBody>
      </p:sp>
      <p:sp>
        <p:nvSpPr>
          <p:cNvPr id="13" name="TextBox 12">
            <a:extLst>
              <a:ext uri="{FF2B5EF4-FFF2-40B4-BE49-F238E27FC236}">
                <a16:creationId xmlns:a16="http://schemas.microsoft.com/office/drawing/2014/main" id="{7C8A80F0-3C05-E146-AA2D-D01F80925715}"/>
              </a:ext>
            </a:extLst>
          </p:cNvPr>
          <p:cNvSpPr txBox="1"/>
          <p:nvPr/>
        </p:nvSpPr>
        <p:spPr>
          <a:xfrm>
            <a:off x="5387700" y="2062281"/>
            <a:ext cx="314510" cy="369332"/>
          </a:xfrm>
          <a:prstGeom prst="rect">
            <a:avLst/>
          </a:prstGeom>
          <a:noFill/>
        </p:spPr>
        <p:txBody>
          <a:bodyPr wrap="none" rtlCol="0">
            <a:spAutoFit/>
          </a:bodyPr>
          <a:lstStyle/>
          <a:p>
            <a:r>
              <a:rPr lang="en-US" b="1" dirty="0"/>
              <a:t>4</a:t>
            </a:r>
          </a:p>
        </p:txBody>
      </p:sp>
      <p:sp>
        <p:nvSpPr>
          <p:cNvPr id="14" name="TextBox 13">
            <a:extLst>
              <a:ext uri="{FF2B5EF4-FFF2-40B4-BE49-F238E27FC236}">
                <a16:creationId xmlns:a16="http://schemas.microsoft.com/office/drawing/2014/main" id="{0C1FEE49-8114-B541-9DF2-D27066B59E9A}"/>
              </a:ext>
            </a:extLst>
          </p:cNvPr>
          <p:cNvSpPr txBox="1"/>
          <p:nvPr/>
        </p:nvSpPr>
        <p:spPr>
          <a:xfrm>
            <a:off x="6564718" y="2065607"/>
            <a:ext cx="314510" cy="369332"/>
          </a:xfrm>
          <a:prstGeom prst="rect">
            <a:avLst/>
          </a:prstGeom>
          <a:noFill/>
        </p:spPr>
        <p:txBody>
          <a:bodyPr wrap="none" rtlCol="0">
            <a:spAutoFit/>
          </a:bodyPr>
          <a:lstStyle/>
          <a:p>
            <a:r>
              <a:rPr lang="en-US" b="1" dirty="0"/>
              <a:t>5</a:t>
            </a:r>
          </a:p>
        </p:txBody>
      </p:sp>
      <p:sp>
        <p:nvSpPr>
          <p:cNvPr id="15" name="TextBox 14">
            <a:extLst>
              <a:ext uri="{FF2B5EF4-FFF2-40B4-BE49-F238E27FC236}">
                <a16:creationId xmlns:a16="http://schemas.microsoft.com/office/drawing/2014/main" id="{29AF4DA1-A529-C844-9D6A-5403EA0DAF33}"/>
              </a:ext>
            </a:extLst>
          </p:cNvPr>
          <p:cNvSpPr txBox="1"/>
          <p:nvPr/>
        </p:nvSpPr>
        <p:spPr>
          <a:xfrm>
            <a:off x="1517802" y="2489123"/>
            <a:ext cx="314510" cy="369332"/>
          </a:xfrm>
          <a:prstGeom prst="rect">
            <a:avLst/>
          </a:prstGeom>
          <a:noFill/>
        </p:spPr>
        <p:txBody>
          <a:bodyPr wrap="none" rtlCol="0">
            <a:spAutoFit/>
          </a:bodyPr>
          <a:lstStyle/>
          <a:p>
            <a:r>
              <a:rPr lang="en-US" b="1" dirty="0"/>
              <a:t>1</a:t>
            </a:r>
          </a:p>
        </p:txBody>
      </p:sp>
      <p:sp>
        <p:nvSpPr>
          <p:cNvPr id="16" name="TextBox 15">
            <a:extLst>
              <a:ext uri="{FF2B5EF4-FFF2-40B4-BE49-F238E27FC236}">
                <a16:creationId xmlns:a16="http://schemas.microsoft.com/office/drawing/2014/main" id="{FB57E761-3B5A-E74C-A9A4-30B541B7795E}"/>
              </a:ext>
            </a:extLst>
          </p:cNvPr>
          <p:cNvSpPr txBox="1"/>
          <p:nvPr/>
        </p:nvSpPr>
        <p:spPr>
          <a:xfrm>
            <a:off x="1517802" y="3467491"/>
            <a:ext cx="314510" cy="369332"/>
          </a:xfrm>
          <a:prstGeom prst="rect">
            <a:avLst/>
          </a:prstGeom>
          <a:noFill/>
        </p:spPr>
        <p:txBody>
          <a:bodyPr wrap="none" rtlCol="0">
            <a:spAutoFit/>
          </a:bodyPr>
          <a:lstStyle/>
          <a:p>
            <a:r>
              <a:rPr lang="en-US" b="1" dirty="0"/>
              <a:t>2</a:t>
            </a:r>
          </a:p>
        </p:txBody>
      </p:sp>
      <p:sp>
        <p:nvSpPr>
          <p:cNvPr id="17" name="TextBox 16">
            <a:extLst>
              <a:ext uri="{FF2B5EF4-FFF2-40B4-BE49-F238E27FC236}">
                <a16:creationId xmlns:a16="http://schemas.microsoft.com/office/drawing/2014/main" id="{A9F27C71-417F-FA41-B0A2-EA5AE1555786}"/>
              </a:ext>
            </a:extLst>
          </p:cNvPr>
          <p:cNvSpPr txBox="1"/>
          <p:nvPr/>
        </p:nvSpPr>
        <p:spPr>
          <a:xfrm>
            <a:off x="1517802" y="4551829"/>
            <a:ext cx="314510" cy="369332"/>
          </a:xfrm>
          <a:prstGeom prst="rect">
            <a:avLst/>
          </a:prstGeom>
          <a:noFill/>
        </p:spPr>
        <p:txBody>
          <a:bodyPr wrap="none" rtlCol="0">
            <a:spAutoFit/>
          </a:bodyPr>
          <a:lstStyle/>
          <a:p>
            <a:r>
              <a:rPr lang="en-US" b="1" dirty="0"/>
              <a:t>3</a:t>
            </a:r>
          </a:p>
        </p:txBody>
      </p:sp>
      <p:sp>
        <p:nvSpPr>
          <p:cNvPr id="18" name="TextBox 17">
            <a:extLst>
              <a:ext uri="{FF2B5EF4-FFF2-40B4-BE49-F238E27FC236}">
                <a16:creationId xmlns:a16="http://schemas.microsoft.com/office/drawing/2014/main" id="{BAF6E483-7A91-B542-BDCD-6EF93C696EC8}"/>
              </a:ext>
            </a:extLst>
          </p:cNvPr>
          <p:cNvSpPr txBox="1"/>
          <p:nvPr/>
        </p:nvSpPr>
        <p:spPr>
          <a:xfrm>
            <a:off x="1517802" y="5622346"/>
            <a:ext cx="314510" cy="369332"/>
          </a:xfrm>
          <a:prstGeom prst="rect">
            <a:avLst/>
          </a:prstGeom>
          <a:noFill/>
        </p:spPr>
        <p:txBody>
          <a:bodyPr wrap="none" rtlCol="0">
            <a:spAutoFit/>
          </a:bodyPr>
          <a:lstStyle/>
          <a:p>
            <a:r>
              <a:rPr lang="en-US" b="1" dirty="0"/>
              <a:t>4</a:t>
            </a:r>
          </a:p>
        </p:txBody>
      </p:sp>
      <p:cxnSp>
        <p:nvCxnSpPr>
          <p:cNvPr id="19" name="Straight Connector 18">
            <a:extLst>
              <a:ext uri="{FF2B5EF4-FFF2-40B4-BE49-F238E27FC236}">
                <a16:creationId xmlns:a16="http://schemas.microsoft.com/office/drawing/2014/main" id="{115BDB01-0B07-AF49-B79D-31457C4E3A42}"/>
              </a:ext>
            </a:extLst>
          </p:cNvPr>
          <p:cNvCxnSpPr>
            <a:cxnSpLocks/>
          </p:cNvCxnSpPr>
          <p:nvPr/>
        </p:nvCxnSpPr>
        <p:spPr>
          <a:xfrm flipH="1">
            <a:off x="4367940" y="2566516"/>
            <a:ext cx="1" cy="3479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9A734A-4672-D34E-B5F7-47A357CC08EB}"/>
              </a:ext>
            </a:extLst>
          </p:cNvPr>
          <p:cNvCxnSpPr>
            <a:cxnSpLocks/>
          </p:cNvCxnSpPr>
          <p:nvPr/>
        </p:nvCxnSpPr>
        <p:spPr>
          <a:xfrm flipH="1">
            <a:off x="3190923" y="2527958"/>
            <a:ext cx="1" cy="34794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07A1F545-6969-B346-8381-26DDCAA7A8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47758" y="834627"/>
            <a:ext cx="1810804" cy="5257800"/>
          </a:xfrm>
          <a:prstGeom prst="rect">
            <a:avLst/>
          </a:prstGeom>
          <a:ln>
            <a:solidFill>
              <a:schemeClr val="tx1"/>
            </a:solidFill>
          </a:ln>
        </p:spPr>
      </p:pic>
      <p:sp>
        <p:nvSpPr>
          <p:cNvPr id="35" name="Rectangle 34">
            <a:extLst>
              <a:ext uri="{FF2B5EF4-FFF2-40B4-BE49-F238E27FC236}">
                <a16:creationId xmlns:a16="http://schemas.microsoft.com/office/drawing/2014/main" id="{FE05F032-093A-4E95-9CDA-B7DF9B7EBA81}"/>
              </a:ext>
            </a:extLst>
          </p:cNvPr>
          <p:cNvSpPr/>
          <p:nvPr/>
        </p:nvSpPr>
        <p:spPr>
          <a:xfrm>
            <a:off x="8596611" y="1770177"/>
            <a:ext cx="246269" cy="68701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1475109-D251-4C3F-92A3-8A1F39E4D1C1}"/>
              </a:ext>
            </a:extLst>
          </p:cNvPr>
          <p:cNvSpPr/>
          <p:nvPr/>
        </p:nvSpPr>
        <p:spPr>
          <a:xfrm>
            <a:off x="8620507" y="880086"/>
            <a:ext cx="222374" cy="62180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8E43668-78D7-4115-8803-8CE0A5A10386}"/>
              </a:ext>
            </a:extLst>
          </p:cNvPr>
          <p:cNvSpPr/>
          <p:nvPr/>
        </p:nvSpPr>
        <p:spPr>
          <a:xfrm>
            <a:off x="8610743" y="3608816"/>
            <a:ext cx="232138" cy="6306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4CA2FB9-EDE5-40B9-AFDB-7DD7FE9B8D09}"/>
              </a:ext>
            </a:extLst>
          </p:cNvPr>
          <p:cNvSpPr/>
          <p:nvPr/>
        </p:nvSpPr>
        <p:spPr>
          <a:xfrm>
            <a:off x="8622113" y="5398202"/>
            <a:ext cx="220768" cy="606774"/>
          </a:xfrm>
          <a:prstGeom prst="rect">
            <a:avLst/>
          </a:prstGeom>
          <a:solidFill>
            <a:srgbClr val="00C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7B4600F-83FE-446A-A157-CF46961FC6EE}"/>
              </a:ext>
            </a:extLst>
          </p:cNvPr>
          <p:cNvSpPr/>
          <p:nvPr/>
        </p:nvSpPr>
        <p:spPr>
          <a:xfrm>
            <a:off x="8610801" y="2716393"/>
            <a:ext cx="232080" cy="64805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32651EC-6C61-481B-BC8C-2004B1E91B24}"/>
              </a:ext>
            </a:extLst>
          </p:cNvPr>
          <p:cNvSpPr/>
          <p:nvPr/>
        </p:nvSpPr>
        <p:spPr>
          <a:xfrm>
            <a:off x="8622113" y="4515333"/>
            <a:ext cx="220768" cy="601848"/>
          </a:xfrm>
          <a:prstGeom prst="rect">
            <a:avLst/>
          </a:prstGeom>
          <a:solidFill>
            <a:srgbClr val="FFFF00">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140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DB4D-C75C-4CD7-B3B8-6256A52FAC2E}"/>
              </a:ext>
            </a:extLst>
          </p:cNvPr>
          <p:cNvSpPr txBox="1">
            <a:spLocks/>
          </p:cNvSpPr>
          <p:nvPr/>
        </p:nvSpPr>
        <p:spPr>
          <a:xfrm>
            <a:off x="2915727" y="982132"/>
            <a:ext cx="2911493"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Example</a:t>
            </a:r>
            <a:endParaRPr lang="en-US" dirty="0"/>
          </a:p>
        </p:txBody>
      </p:sp>
      <p:pic>
        <p:nvPicPr>
          <p:cNvPr id="3" name="Picture 2">
            <a:extLst>
              <a:ext uri="{FF2B5EF4-FFF2-40B4-BE49-F238E27FC236}">
                <a16:creationId xmlns:a16="http://schemas.microsoft.com/office/drawing/2014/main" id="{C461F8C0-3C5F-484A-9059-CF8F5ED154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31892" y="3069135"/>
            <a:ext cx="5655898" cy="2734008"/>
          </a:xfrm>
          <a:prstGeom prst="rect">
            <a:avLst/>
          </a:prstGeom>
          <a:ln>
            <a:solidFill>
              <a:schemeClr val="tx1"/>
            </a:solidFill>
          </a:ln>
        </p:spPr>
      </p:pic>
      <p:cxnSp>
        <p:nvCxnSpPr>
          <p:cNvPr id="4" name="Straight Arrow Connector 3">
            <a:extLst>
              <a:ext uri="{FF2B5EF4-FFF2-40B4-BE49-F238E27FC236}">
                <a16:creationId xmlns:a16="http://schemas.microsoft.com/office/drawing/2014/main" id="{687DD7AA-0B79-4C77-B629-956459CE61F2}"/>
              </a:ext>
            </a:extLst>
          </p:cNvPr>
          <p:cNvCxnSpPr>
            <a:cxnSpLocks/>
            <a:endCxn id="3" idx="3"/>
          </p:cNvCxnSpPr>
          <p:nvPr/>
        </p:nvCxnSpPr>
        <p:spPr>
          <a:xfrm flipH="1">
            <a:off x="7987790" y="4436139"/>
            <a:ext cx="846574" cy="0"/>
          </a:xfrm>
          <a:prstGeom prst="straightConnector1">
            <a:avLst/>
          </a:prstGeom>
          <a:ln>
            <a:solidFill>
              <a:schemeClr val="tx1"/>
            </a:solidFill>
            <a:tailEnd type="triangle"/>
          </a:ln>
        </p:spPr>
        <p:style>
          <a:lnRef idx="3">
            <a:schemeClr val="accent4"/>
          </a:lnRef>
          <a:fillRef idx="0">
            <a:schemeClr val="accent4"/>
          </a:fillRef>
          <a:effectRef idx="2">
            <a:schemeClr val="accent4"/>
          </a:effectRef>
          <a:fontRef idx="minor">
            <a:schemeClr val="tx1"/>
          </a:fontRef>
        </p:style>
      </p:cxnSp>
      <p:pic>
        <p:nvPicPr>
          <p:cNvPr id="5" name="Picture 4">
            <a:extLst>
              <a:ext uri="{FF2B5EF4-FFF2-40B4-BE49-F238E27FC236}">
                <a16:creationId xmlns:a16="http://schemas.microsoft.com/office/drawing/2014/main" id="{6FE894E9-5ACE-4AF1-B425-1BF08A55A5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47758" y="834627"/>
            <a:ext cx="1810804" cy="5257800"/>
          </a:xfrm>
          <a:prstGeom prst="rect">
            <a:avLst/>
          </a:prstGeom>
          <a:ln>
            <a:solidFill>
              <a:schemeClr val="tx1"/>
            </a:solidFill>
          </a:ln>
        </p:spPr>
      </p:pic>
    </p:spTree>
    <p:extLst>
      <p:ext uri="{BB962C8B-B14F-4D97-AF65-F5344CB8AC3E}">
        <p14:creationId xmlns:p14="http://schemas.microsoft.com/office/powerpoint/2010/main" val="189546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2" name="Group 21">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3"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5"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A513EEE1-31F6-4721-968D-A69C758ACB4B}"/>
              </a:ext>
            </a:extLst>
          </p:cNvPr>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a:solidFill>
                  <a:schemeClr val="bg1"/>
                </a:solidFill>
              </a:rPr>
              <a:t>Grid Template Areas</a:t>
            </a:r>
          </a:p>
        </p:txBody>
      </p:sp>
      <p:sp>
        <p:nvSpPr>
          <p:cNvPr id="3" name="Text Placeholder 2">
            <a:extLst>
              <a:ext uri="{FF2B5EF4-FFF2-40B4-BE49-F238E27FC236}">
                <a16:creationId xmlns:a16="http://schemas.microsoft.com/office/drawing/2014/main" id="{1B042806-2E59-4A6C-B65B-E3D93A4571AC}"/>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r>
              <a:rPr lang="en-US" sz="2100">
                <a:solidFill>
                  <a:schemeClr val="bg1"/>
                </a:solidFill>
              </a:rPr>
              <a:t>CSS Grid</a:t>
            </a:r>
          </a:p>
        </p:txBody>
      </p:sp>
      <p:cxnSp>
        <p:nvCxnSpPr>
          <p:cNvPr id="28" name="Straight Connector 27">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828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2800868-C542-0A43-B55F-21E20E547DFB}"/>
              </a:ext>
            </a:extLst>
          </p:cNvPr>
          <p:cNvSpPr>
            <a:spLocks noGrp="1"/>
          </p:cNvSpPr>
          <p:nvPr>
            <p:ph type="title"/>
          </p:nvPr>
        </p:nvSpPr>
        <p:spPr>
          <a:xfrm>
            <a:off x="1055599" y="1055077"/>
            <a:ext cx="2532909" cy="4794578"/>
          </a:xfrm>
        </p:spPr>
        <p:txBody>
          <a:bodyPr>
            <a:normAutofit/>
          </a:bodyPr>
          <a:lstStyle/>
          <a:p>
            <a:r>
              <a:rPr lang="en-US">
                <a:solidFill>
                  <a:srgbClr val="262626"/>
                </a:solidFill>
              </a:rPr>
              <a:t>Topics</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37F995A-3ADF-4192-B2E3-D4C86877CD21}"/>
              </a:ext>
            </a:extLst>
          </p:cNvPr>
          <p:cNvGraphicFramePr>
            <a:graphicFrameLocks noGrp="1"/>
          </p:cNvGraphicFramePr>
          <p:nvPr>
            <p:ph idx="1"/>
            <p:extLst>
              <p:ext uri="{D42A27DB-BD31-4B8C-83A1-F6EECF244321}">
                <p14:modId xmlns:p14="http://schemas.microsoft.com/office/powerpoint/2010/main" val="286622436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3635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52B9-42E1-4840-B8FC-F92AA842C652}"/>
              </a:ext>
            </a:extLst>
          </p:cNvPr>
          <p:cNvSpPr>
            <a:spLocks noGrp="1"/>
          </p:cNvSpPr>
          <p:nvPr>
            <p:ph type="title"/>
          </p:nvPr>
        </p:nvSpPr>
        <p:spPr>
          <a:xfrm>
            <a:off x="1295402" y="982132"/>
            <a:ext cx="4324002" cy="1303867"/>
          </a:xfrm>
        </p:spPr>
        <p:txBody>
          <a:bodyPr>
            <a:normAutofit fontScale="90000"/>
          </a:bodyPr>
          <a:lstStyle/>
          <a:p>
            <a:r>
              <a:rPr lang="en-US" dirty="0"/>
              <a:t>Grid template areas</a:t>
            </a:r>
          </a:p>
        </p:txBody>
      </p:sp>
      <p:sp>
        <p:nvSpPr>
          <p:cNvPr id="3" name="Content Placeholder 2">
            <a:extLst>
              <a:ext uri="{FF2B5EF4-FFF2-40B4-BE49-F238E27FC236}">
                <a16:creationId xmlns:a16="http://schemas.microsoft.com/office/drawing/2014/main" id="{0058E0A9-3839-364A-A649-9066D99D775B}"/>
              </a:ext>
            </a:extLst>
          </p:cNvPr>
          <p:cNvSpPr>
            <a:spLocks noGrp="1"/>
          </p:cNvSpPr>
          <p:nvPr>
            <p:ph idx="1"/>
          </p:nvPr>
        </p:nvSpPr>
        <p:spPr>
          <a:xfrm>
            <a:off x="1295401" y="2711395"/>
            <a:ext cx="5137204" cy="3164472"/>
          </a:xfrm>
        </p:spPr>
        <p:txBody>
          <a:bodyPr>
            <a:normAutofit lnSpcReduction="10000"/>
          </a:bodyPr>
          <a:lstStyle/>
          <a:p>
            <a:r>
              <a:rPr lang="en-US" sz="2000" dirty="0"/>
              <a:t>The markup for this example can be found </a:t>
            </a:r>
            <a:r>
              <a:rPr lang="en-US" sz="2000" dirty="0">
                <a:solidFill>
                  <a:schemeClr val="accent3"/>
                </a:solidFill>
                <a:hlinkClick r:id="rId2">
                  <a:extLst>
                    <a:ext uri="{A12FA001-AC4F-418D-AE19-62706E023703}">
                      <ahyp:hlinkClr xmlns:ahyp="http://schemas.microsoft.com/office/drawing/2018/hyperlinkcolor" val="tx"/>
                    </a:ext>
                  </a:extLst>
                </a:hlinkClick>
              </a:rPr>
              <a:t>here</a:t>
            </a:r>
            <a:endParaRPr lang="en-US" sz="2000" dirty="0">
              <a:solidFill>
                <a:schemeClr val="accent3"/>
              </a:solidFill>
            </a:endParaRPr>
          </a:p>
          <a:p>
            <a:r>
              <a:rPr lang="en-US" sz="2000" dirty="0"/>
              <a:t>Probably the most useful feature of CSS grids it the ability to visually build a grid</a:t>
            </a:r>
          </a:p>
          <a:p>
            <a:r>
              <a:rPr lang="en-US" sz="2000" dirty="0"/>
              <a:t>Steps:</a:t>
            </a:r>
          </a:p>
          <a:p>
            <a:pPr lvl="1"/>
            <a:r>
              <a:rPr lang="en-US" sz="1800" dirty="0"/>
              <a:t>Name your grid regions using the </a:t>
            </a:r>
            <a:r>
              <a:rPr lang="en-US" sz="1800" b="1" dirty="0"/>
              <a:t>grid-area</a:t>
            </a:r>
            <a:r>
              <a:rPr lang="en-US" sz="1800" dirty="0"/>
              <a:t> property</a:t>
            </a:r>
          </a:p>
          <a:p>
            <a:pPr lvl="1"/>
            <a:r>
              <a:rPr lang="en-US" sz="1800" dirty="0"/>
              <a:t>Use the grid-template-areas property on your grid container to assign cells visually</a:t>
            </a:r>
          </a:p>
        </p:txBody>
      </p:sp>
      <p:sp>
        <p:nvSpPr>
          <p:cNvPr id="16" name="TextBox 15">
            <a:extLst>
              <a:ext uri="{FF2B5EF4-FFF2-40B4-BE49-F238E27FC236}">
                <a16:creationId xmlns:a16="http://schemas.microsoft.com/office/drawing/2014/main" id="{190525E9-39A8-6C4E-BF95-2A910BF574F1}"/>
              </a:ext>
            </a:extLst>
          </p:cNvPr>
          <p:cNvSpPr txBox="1"/>
          <p:nvPr/>
        </p:nvSpPr>
        <p:spPr>
          <a:xfrm>
            <a:off x="7348711" y="2734934"/>
            <a:ext cx="1536328" cy="646331"/>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t>First, we name</a:t>
            </a:r>
          </a:p>
          <a:p>
            <a:pPr algn="ctr"/>
            <a:r>
              <a:rPr lang="en-US" dirty="0"/>
              <a:t>our regions</a:t>
            </a:r>
          </a:p>
        </p:txBody>
      </p:sp>
      <p:cxnSp>
        <p:nvCxnSpPr>
          <p:cNvPr id="17" name="Straight Connector 16">
            <a:extLst>
              <a:ext uri="{FF2B5EF4-FFF2-40B4-BE49-F238E27FC236}">
                <a16:creationId xmlns:a16="http://schemas.microsoft.com/office/drawing/2014/main" id="{23FF4EB6-5ECC-C44F-AD38-F61B7C0A865D}"/>
              </a:ext>
            </a:extLst>
          </p:cNvPr>
          <p:cNvCxnSpPr>
            <a:cxnSpLocks/>
            <a:stCxn id="16" idx="2"/>
          </p:cNvCxnSpPr>
          <p:nvPr/>
        </p:nvCxnSpPr>
        <p:spPr>
          <a:xfrm>
            <a:off x="8116875" y="3381265"/>
            <a:ext cx="0" cy="500682"/>
          </a:xfrm>
          <a:prstGeom prst="line">
            <a:avLst/>
          </a:prstGeom>
          <a:ln w="19050">
            <a:solidFill>
              <a:schemeClr val="tx1"/>
            </a:solidFill>
            <a:tailEnd type="triangle"/>
          </a:ln>
        </p:spPr>
        <p:style>
          <a:lnRef idx="3">
            <a:schemeClr val="accent4"/>
          </a:lnRef>
          <a:fillRef idx="0">
            <a:schemeClr val="accent4"/>
          </a:fillRef>
          <a:effectRef idx="2">
            <a:schemeClr val="accent4"/>
          </a:effectRef>
          <a:fontRef idx="minor">
            <a:schemeClr val="tx1"/>
          </a:fontRef>
        </p:style>
      </p:cxnSp>
      <p:pic>
        <p:nvPicPr>
          <p:cNvPr id="5" name="Picture 4">
            <a:extLst>
              <a:ext uri="{FF2B5EF4-FFF2-40B4-BE49-F238E27FC236}">
                <a16:creationId xmlns:a16="http://schemas.microsoft.com/office/drawing/2014/main" id="{B0930450-8E8E-4756-8F5B-C64AD2E634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77247" y="3884000"/>
            <a:ext cx="4119352" cy="1991867"/>
          </a:xfrm>
          <a:prstGeom prst="rect">
            <a:avLst/>
          </a:prstGeom>
          <a:ln>
            <a:solidFill>
              <a:schemeClr val="tx1"/>
            </a:solidFill>
          </a:ln>
        </p:spPr>
      </p:pic>
    </p:spTree>
    <p:extLst>
      <p:ext uri="{BB962C8B-B14F-4D97-AF65-F5344CB8AC3E}">
        <p14:creationId xmlns:p14="http://schemas.microsoft.com/office/powerpoint/2010/main" val="1496184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52B9-42E1-4840-B8FC-F92AA842C652}"/>
              </a:ext>
            </a:extLst>
          </p:cNvPr>
          <p:cNvSpPr>
            <a:spLocks noGrp="1"/>
          </p:cNvSpPr>
          <p:nvPr>
            <p:ph type="title"/>
          </p:nvPr>
        </p:nvSpPr>
        <p:spPr>
          <a:xfrm>
            <a:off x="1295402" y="982132"/>
            <a:ext cx="3350990" cy="1303867"/>
          </a:xfrm>
        </p:spPr>
        <p:txBody>
          <a:bodyPr>
            <a:normAutofit fontScale="90000"/>
          </a:bodyPr>
          <a:lstStyle/>
          <a:p>
            <a:r>
              <a:rPr lang="en-US" dirty="0"/>
              <a:t>Grid template </a:t>
            </a:r>
            <a:br>
              <a:rPr lang="en-US" dirty="0"/>
            </a:br>
            <a:r>
              <a:rPr lang="en-US" dirty="0"/>
              <a:t>areas</a:t>
            </a:r>
          </a:p>
        </p:txBody>
      </p:sp>
      <p:pic>
        <p:nvPicPr>
          <p:cNvPr id="7" name="Picture 6">
            <a:extLst>
              <a:ext uri="{FF2B5EF4-FFF2-40B4-BE49-F238E27FC236}">
                <a16:creationId xmlns:a16="http://schemas.microsoft.com/office/drawing/2014/main" id="{1544DB05-BD7C-374D-9400-17913374E9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43623" y="2694242"/>
            <a:ext cx="3596400" cy="2057400"/>
          </a:xfrm>
          <a:prstGeom prst="rect">
            <a:avLst/>
          </a:prstGeom>
          <a:ln>
            <a:solidFill>
              <a:schemeClr val="tx1"/>
            </a:solidFill>
          </a:ln>
        </p:spPr>
      </p:pic>
      <p:pic>
        <p:nvPicPr>
          <p:cNvPr id="11" name="Picture 10">
            <a:extLst>
              <a:ext uri="{FF2B5EF4-FFF2-40B4-BE49-F238E27FC236}">
                <a16:creationId xmlns:a16="http://schemas.microsoft.com/office/drawing/2014/main" id="{573F32AF-06EE-2443-959E-B9E6D8D2A1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09608" y="982491"/>
            <a:ext cx="5699501" cy="5053683"/>
          </a:xfrm>
          <a:prstGeom prst="rect">
            <a:avLst/>
          </a:prstGeom>
          <a:ln>
            <a:solidFill>
              <a:schemeClr val="tx1"/>
            </a:solidFill>
          </a:ln>
        </p:spPr>
      </p:pic>
      <p:cxnSp>
        <p:nvCxnSpPr>
          <p:cNvPr id="13" name="Straight Connector 12">
            <a:extLst>
              <a:ext uri="{FF2B5EF4-FFF2-40B4-BE49-F238E27FC236}">
                <a16:creationId xmlns:a16="http://schemas.microsoft.com/office/drawing/2014/main" id="{696449D8-DAFD-B249-AE5C-D4E5FF7EE798}"/>
              </a:ext>
            </a:extLst>
          </p:cNvPr>
          <p:cNvCxnSpPr>
            <a:cxnSpLocks/>
            <a:stCxn id="7" idx="3"/>
          </p:cNvCxnSpPr>
          <p:nvPr/>
        </p:nvCxnSpPr>
        <p:spPr>
          <a:xfrm>
            <a:off x="4840022" y="3722942"/>
            <a:ext cx="677468" cy="0"/>
          </a:xfrm>
          <a:prstGeom prst="line">
            <a:avLst/>
          </a:prstGeom>
          <a:ln w="19050">
            <a:solidFill>
              <a:schemeClr val="tx1"/>
            </a:solidFill>
            <a:tailEnd type="triangle"/>
          </a:ln>
        </p:spPr>
        <p:style>
          <a:lnRef idx="3">
            <a:schemeClr val="accent4"/>
          </a:lnRef>
          <a:fillRef idx="0">
            <a:schemeClr val="accent4"/>
          </a:fillRef>
          <a:effectRef idx="2">
            <a:schemeClr val="accent4"/>
          </a:effectRef>
          <a:fontRef idx="minor">
            <a:schemeClr val="tx1"/>
          </a:fontRef>
        </p:style>
      </p:cxnSp>
      <p:sp>
        <p:nvSpPr>
          <p:cNvPr id="9" name="TextBox 8">
            <a:extLst>
              <a:ext uri="{FF2B5EF4-FFF2-40B4-BE49-F238E27FC236}">
                <a16:creationId xmlns:a16="http://schemas.microsoft.com/office/drawing/2014/main" id="{F29009CA-1722-E84F-8C80-D2C3AC6EDC70}"/>
              </a:ext>
            </a:extLst>
          </p:cNvPr>
          <p:cNvSpPr txBox="1"/>
          <p:nvPr/>
        </p:nvSpPr>
        <p:spPr>
          <a:xfrm>
            <a:off x="2012022" y="5122714"/>
            <a:ext cx="2063717" cy="646331"/>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t>Next, we place</a:t>
            </a:r>
          </a:p>
          <a:p>
            <a:pPr algn="ctr"/>
            <a:r>
              <a:rPr lang="en-US" dirty="0"/>
              <a:t>our elements visually</a:t>
            </a:r>
          </a:p>
        </p:txBody>
      </p:sp>
      <p:cxnSp>
        <p:nvCxnSpPr>
          <p:cNvPr id="10" name="Straight Connector 9">
            <a:extLst>
              <a:ext uri="{FF2B5EF4-FFF2-40B4-BE49-F238E27FC236}">
                <a16:creationId xmlns:a16="http://schemas.microsoft.com/office/drawing/2014/main" id="{516009F6-C100-904E-901D-9B220ADA623B}"/>
              </a:ext>
            </a:extLst>
          </p:cNvPr>
          <p:cNvCxnSpPr>
            <a:cxnSpLocks/>
            <a:stCxn id="9" idx="0"/>
          </p:cNvCxnSpPr>
          <p:nvPr/>
        </p:nvCxnSpPr>
        <p:spPr>
          <a:xfrm flipV="1">
            <a:off x="3043881" y="4485290"/>
            <a:ext cx="0" cy="637424"/>
          </a:xfrm>
          <a:prstGeom prst="line">
            <a:avLst/>
          </a:prstGeom>
          <a:ln w="19050">
            <a:solidFill>
              <a:schemeClr val="tx1"/>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89840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6418-BDD1-4DE9-B7DB-A314B95FC0A7}"/>
              </a:ext>
            </a:extLst>
          </p:cNvPr>
          <p:cNvSpPr>
            <a:spLocks noGrp="1"/>
          </p:cNvSpPr>
          <p:nvPr>
            <p:ph type="title"/>
          </p:nvPr>
        </p:nvSpPr>
        <p:spPr/>
        <p:txBody>
          <a:bodyPr/>
          <a:lstStyle/>
          <a:p>
            <a:r>
              <a:rPr lang="en-US" dirty="0"/>
              <a:t>More resources for the curious</a:t>
            </a:r>
          </a:p>
        </p:txBody>
      </p:sp>
      <p:sp>
        <p:nvSpPr>
          <p:cNvPr id="3" name="Content Placeholder 2">
            <a:extLst>
              <a:ext uri="{FF2B5EF4-FFF2-40B4-BE49-F238E27FC236}">
                <a16:creationId xmlns:a16="http://schemas.microsoft.com/office/drawing/2014/main" id="{90A71220-1AA2-498B-BA5A-EAD02B5D5F3D}"/>
              </a:ext>
            </a:extLst>
          </p:cNvPr>
          <p:cNvSpPr>
            <a:spLocks noGrp="1"/>
          </p:cNvSpPr>
          <p:nvPr>
            <p:ph idx="1"/>
          </p:nvPr>
        </p:nvSpPr>
        <p:spPr>
          <a:xfrm>
            <a:off x="1521372" y="2637851"/>
            <a:ext cx="4012135" cy="3538932"/>
          </a:xfrm>
        </p:spPr>
        <p:txBody>
          <a:bodyPr>
            <a:normAutofit fontScale="77500" lnSpcReduction="20000"/>
          </a:bodyPr>
          <a:lstStyle/>
          <a:p>
            <a:pPr marL="0" indent="0">
              <a:buNone/>
            </a:pPr>
            <a:r>
              <a:rPr lang="en-US" b="1" dirty="0"/>
              <a:t>MDN</a:t>
            </a:r>
          </a:p>
          <a:p>
            <a:r>
              <a:rPr lang="en-US" dirty="0">
                <a:solidFill>
                  <a:schemeClr val="accent3"/>
                </a:solidFill>
                <a:hlinkClick r:id="rId2">
                  <a:extLst>
                    <a:ext uri="{A12FA001-AC4F-418D-AE19-62706E023703}">
                      <ahyp:hlinkClr xmlns:ahyp="http://schemas.microsoft.com/office/drawing/2018/hyperlinkcolor" val="tx"/>
                    </a:ext>
                  </a:extLst>
                </a:hlinkClick>
              </a:rPr>
              <a:t>Introduction</a:t>
            </a:r>
            <a:r>
              <a:rPr lang="en-US" dirty="0"/>
              <a:t>, </a:t>
            </a:r>
            <a:r>
              <a:rPr lang="en-US" dirty="0">
                <a:solidFill>
                  <a:schemeClr val="accent3"/>
                </a:solidFill>
                <a:hlinkClick r:id="rId3">
                  <a:extLst>
                    <a:ext uri="{A12FA001-AC4F-418D-AE19-62706E023703}">
                      <ahyp:hlinkClr xmlns:ahyp="http://schemas.microsoft.com/office/drawing/2018/hyperlinkcolor" val="tx"/>
                    </a:ext>
                  </a:extLst>
                </a:hlinkClick>
              </a:rPr>
              <a:t>Documentation</a:t>
            </a:r>
            <a:endParaRPr lang="en-US" dirty="0">
              <a:solidFill>
                <a:schemeClr val="accent3"/>
              </a:solidFill>
            </a:endParaRPr>
          </a:p>
          <a:p>
            <a:r>
              <a:rPr lang="en-US" dirty="0"/>
              <a:t>Tutorials</a:t>
            </a:r>
          </a:p>
          <a:p>
            <a:pPr lvl="1"/>
            <a:r>
              <a:rPr lang="en-US" dirty="0">
                <a:solidFill>
                  <a:schemeClr val="accent3"/>
                </a:solidFill>
                <a:hlinkClick r:id="rId4" tooltip="In addition to the ability to place items accurately onto a created grid, the CSS Grid Layout specification contains rules that control what happens when you create a grid and do not place some or all of the child items. You can see auto-placement in action in the simplest of ways by creating a grid on a set of items. If you give the items no placement information they will position themselves on the grid, one in each grid cell.">
                  <a:extLst>
                    <a:ext uri="{A12FA001-AC4F-418D-AE19-62706E023703}">
                      <ahyp:hlinkClr xmlns:ahyp="http://schemas.microsoft.com/office/drawing/2018/hyperlinkcolor" val="tx"/>
                    </a:ext>
                  </a:extLst>
                </a:hlinkClick>
              </a:rPr>
              <a:t>Auto-placement in CSS Grid Layout</a:t>
            </a:r>
            <a:endParaRPr lang="en-US" dirty="0">
              <a:solidFill>
                <a:schemeClr val="accent3"/>
              </a:solidFill>
            </a:endParaRPr>
          </a:p>
          <a:p>
            <a:pPr lvl="1"/>
            <a:r>
              <a:rPr lang="en-US" dirty="0">
                <a:solidFill>
                  <a:schemeClr val="accent3"/>
                </a:solidFill>
                <a:hlinkClick r:id="rId5">
                  <a:extLst>
                    <a:ext uri="{A12FA001-AC4F-418D-AE19-62706E023703}">
                      <ahyp:hlinkClr xmlns:ahyp="http://schemas.microsoft.com/office/drawing/2018/hyperlinkcolor" val="tx"/>
                    </a:ext>
                  </a:extLst>
                </a:hlinkClick>
              </a:rPr>
              <a:t>Basic Concepts of grid layout</a:t>
            </a:r>
            <a:endParaRPr lang="en-US" dirty="0">
              <a:solidFill>
                <a:schemeClr val="accent3"/>
              </a:solidFill>
            </a:endParaRPr>
          </a:p>
          <a:p>
            <a:pPr lvl="1"/>
            <a:r>
              <a:rPr lang="en-US" dirty="0">
                <a:solidFill>
                  <a:schemeClr val="accent3"/>
                </a:solidFill>
                <a:hlinkClick r:id="rId6" tooltip="In the article covering the basic concepts of grid layout, we started to look at how to position items on a grid using line numbers. In this article we will fully explore how this fundamental feature of the specification works.">
                  <a:extLst>
                    <a:ext uri="{A12FA001-AC4F-418D-AE19-62706E023703}">
                      <ahyp:hlinkClr xmlns:ahyp="http://schemas.microsoft.com/office/drawing/2018/hyperlinkcolor" val="tx"/>
                    </a:ext>
                  </a:extLst>
                </a:hlinkClick>
              </a:rPr>
              <a:t>Line-based placement with CSS Grid</a:t>
            </a:r>
            <a:endParaRPr lang="en-US" dirty="0">
              <a:solidFill>
                <a:schemeClr val="accent3"/>
              </a:solidFill>
            </a:endParaRPr>
          </a:p>
          <a:p>
            <a:pPr lvl="1"/>
            <a:r>
              <a:rPr lang="en-US" dirty="0">
                <a:solidFill>
                  <a:schemeClr val="accent3"/>
                </a:solidFill>
                <a:hlinkClick r:id="rId7" tooltip="In the previous guide we looked at grid lines, and how to position items against those lines. When you use CSS Grid Layout you always have lines, and this can be a straightforward way to place items on your grid. However, there is an alternate method to use for positioning items on the grid which you can use alone or in combination with line-based placement. This method involves placing our items using named template areas, and we will find out exactly how this method works. You will see very quickly why we sometimes call this the ascii-art method of grid layout!">
                  <a:extLst>
                    <a:ext uri="{A12FA001-AC4F-418D-AE19-62706E023703}">
                      <ahyp:hlinkClr xmlns:ahyp="http://schemas.microsoft.com/office/drawing/2018/hyperlinkcolor" val="tx"/>
                    </a:ext>
                  </a:extLst>
                </a:hlinkClick>
              </a:rPr>
              <a:t>Grid template areas</a:t>
            </a:r>
            <a:endParaRPr lang="en-US" dirty="0">
              <a:solidFill>
                <a:schemeClr val="accent3"/>
              </a:solidFill>
            </a:endParaRPr>
          </a:p>
          <a:p>
            <a:pPr marL="0" indent="0">
              <a:buNone/>
            </a:pPr>
            <a:r>
              <a:rPr lang="en-US" dirty="0"/>
              <a:t>Video tutorial (2017) – </a:t>
            </a:r>
            <a:r>
              <a:rPr lang="en-US" dirty="0">
                <a:solidFill>
                  <a:schemeClr val="accent3"/>
                </a:solidFill>
                <a:hlinkClick r:id="rId8">
                  <a:extLst>
                    <a:ext uri="{A12FA001-AC4F-418D-AE19-62706E023703}">
                      <ahyp:hlinkClr xmlns:ahyp="http://schemas.microsoft.com/office/drawing/2018/hyperlinkcolor" val="tx"/>
                    </a:ext>
                  </a:extLst>
                </a:hlinkClick>
              </a:rPr>
              <a:t>link</a:t>
            </a:r>
            <a:endParaRPr lang="en-US" dirty="0">
              <a:solidFill>
                <a:schemeClr val="accent3"/>
              </a:solidFill>
            </a:endParaRPr>
          </a:p>
          <a:p>
            <a:pPr marL="0" indent="0">
              <a:buNone/>
            </a:pPr>
            <a:r>
              <a:rPr lang="en-US" dirty="0"/>
              <a:t>A great presentation on the future of the web and CSS Grid - </a:t>
            </a:r>
            <a:r>
              <a:rPr lang="en-US" dirty="0">
                <a:solidFill>
                  <a:schemeClr val="accent3"/>
                </a:solidFill>
                <a:hlinkClick r:id="rId9">
                  <a:extLst>
                    <a:ext uri="{A12FA001-AC4F-418D-AE19-62706E023703}">
                      <ahyp:hlinkClr xmlns:ahyp="http://schemas.microsoft.com/office/drawing/2018/hyperlinkcolor" val="tx"/>
                    </a:ext>
                  </a:extLst>
                </a:hlinkClick>
              </a:rPr>
              <a:t>link</a:t>
            </a:r>
            <a:endParaRPr lang="en-US" dirty="0">
              <a:solidFill>
                <a:schemeClr val="accent3"/>
              </a:solidFill>
            </a:endParaRPr>
          </a:p>
        </p:txBody>
      </p:sp>
      <p:pic>
        <p:nvPicPr>
          <p:cNvPr id="5" name="Picture 4">
            <a:extLst>
              <a:ext uri="{FF2B5EF4-FFF2-40B4-BE49-F238E27FC236}">
                <a16:creationId xmlns:a16="http://schemas.microsoft.com/office/drawing/2014/main" id="{00E43787-685A-4BB3-A51F-4D2B0C0EE63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144229" y="2569417"/>
            <a:ext cx="4526399" cy="3538933"/>
          </a:xfrm>
          <a:prstGeom prst="rect">
            <a:avLst/>
          </a:prstGeom>
          <a:ln>
            <a:solidFill>
              <a:schemeClr val="tx1"/>
            </a:solidFill>
          </a:ln>
        </p:spPr>
      </p:pic>
    </p:spTree>
    <p:extLst>
      <p:ext uri="{BB962C8B-B14F-4D97-AF65-F5344CB8AC3E}">
        <p14:creationId xmlns:p14="http://schemas.microsoft.com/office/powerpoint/2010/main" val="221398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2" name="Group 21">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3"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5"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A513EEE1-31F6-4721-968D-A69C758ACB4B}"/>
              </a:ext>
            </a:extLst>
          </p:cNvPr>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a:solidFill>
                  <a:schemeClr val="bg1"/>
                </a:solidFill>
              </a:rPr>
              <a:t>What is CSS grid?</a:t>
            </a:r>
          </a:p>
        </p:txBody>
      </p:sp>
      <p:sp>
        <p:nvSpPr>
          <p:cNvPr id="3" name="Text Placeholder 2">
            <a:extLst>
              <a:ext uri="{FF2B5EF4-FFF2-40B4-BE49-F238E27FC236}">
                <a16:creationId xmlns:a16="http://schemas.microsoft.com/office/drawing/2014/main" id="{1B042806-2E59-4A6C-B65B-E3D93A4571AC}"/>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r>
              <a:rPr lang="en-US" sz="2100">
                <a:solidFill>
                  <a:schemeClr val="bg1"/>
                </a:solidFill>
              </a:rPr>
              <a:t>CSS Grid</a:t>
            </a:r>
          </a:p>
        </p:txBody>
      </p:sp>
      <p:cxnSp>
        <p:nvCxnSpPr>
          <p:cNvPr id="28" name="Straight Connector 27">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433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F17C-4ABB-F04E-BD52-044044804C81}"/>
              </a:ext>
            </a:extLst>
          </p:cNvPr>
          <p:cNvSpPr>
            <a:spLocks noGrp="1"/>
          </p:cNvSpPr>
          <p:nvPr>
            <p:ph type="title"/>
          </p:nvPr>
        </p:nvSpPr>
        <p:spPr>
          <a:xfrm>
            <a:off x="1295402" y="982132"/>
            <a:ext cx="3602419" cy="1303867"/>
          </a:xfrm>
        </p:spPr>
        <p:txBody>
          <a:bodyPr>
            <a:normAutofit fontScale="90000"/>
          </a:bodyPr>
          <a:lstStyle/>
          <a:p>
            <a:r>
              <a:rPr lang="en-US" dirty="0"/>
              <a:t>What is CSS grid?</a:t>
            </a:r>
          </a:p>
        </p:txBody>
      </p:sp>
      <p:sp>
        <p:nvSpPr>
          <p:cNvPr id="3" name="Content Placeholder 2">
            <a:extLst>
              <a:ext uri="{FF2B5EF4-FFF2-40B4-BE49-F238E27FC236}">
                <a16:creationId xmlns:a16="http://schemas.microsoft.com/office/drawing/2014/main" id="{DE004DF3-DB41-1542-B37C-7315148151B0}"/>
              </a:ext>
            </a:extLst>
          </p:cNvPr>
          <p:cNvSpPr>
            <a:spLocks noGrp="1"/>
          </p:cNvSpPr>
          <p:nvPr>
            <p:ph idx="1"/>
          </p:nvPr>
        </p:nvSpPr>
        <p:spPr>
          <a:xfrm>
            <a:off x="1420426" y="2734322"/>
            <a:ext cx="3852909" cy="3141546"/>
          </a:xfrm>
        </p:spPr>
        <p:txBody>
          <a:bodyPr>
            <a:noAutofit/>
          </a:bodyPr>
          <a:lstStyle/>
          <a:p>
            <a:r>
              <a:rPr lang="en-US" sz="2000" dirty="0"/>
              <a:t>CSS grid is a two-dimensional layout system</a:t>
            </a:r>
          </a:p>
          <a:p>
            <a:r>
              <a:rPr lang="en-US" sz="2000" dirty="0"/>
              <a:t>CSS grid allows us to:</a:t>
            </a:r>
          </a:p>
          <a:p>
            <a:pPr lvl="1"/>
            <a:r>
              <a:rPr lang="en-US" sz="1800" dirty="0"/>
              <a:t>create grid-based layouts</a:t>
            </a:r>
          </a:p>
          <a:p>
            <a:pPr lvl="1"/>
            <a:r>
              <a:rPr lang="en-US" sz="1800" dirty="0"/>
              <a:t>remove much of the bloated markup from frameworks like Bootstrap</a:t>
            </a:r>
          </a:p>
          <a:p>
            <a:pPr lvl="1"/>
            <a:r>
              <a:rPr lang="en-US" sz="1800" dirty="0"/>
              <a:t>flexibly update the grid (for example, on mobile devices)</a:t>
            </a:r>
          </a:p>
        </p:txBody>
      </p:sp>
      <p:pic>
        <p:nvPicPr>
          <p:cNvPr id="5" name="Picture 4" descr="A screenshot of a cell phone&#10;&#10;Description automatically generated">
            <a:extLst>
              <a:ext uri="{FF2B5EF4-FFF2-40B4-BE49-F238E27FC236}">
                <a16:creationId xmlns:a16="http://schemas.microsoft.com/office/drawing/2014/main" id="{22A02BE2-9A92-5C42-A425-8FF1E9866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621" y="1070908"/>
            <a:ext cx="5422421" cy="4893735"/>
          </a:xfrm>
          <a:prstGeom prst="rect">
            <a:avLst/>
          </a:prstGeom>
          <a:ln w="19050" cmpd="thickThin">
            <a:solidFill>
              <a:schemeClr val="tx1"/>
            </a:solidFill>
            <a:miter lim="800000"/>
          </a:ln>
        </p:spPr>
      </p:pic>
    </p:spTree>
    <p:extLst>
      <p:ext uri="{BB962C8B-B14F-4D97-AF65-F5344CB8AC3E}">
        <p14:creationId xmlns:p14="http://schemas.microsoft.com/office/powerpoint/2010/main" val="2838911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869D-B91C-5145-9495-A7AC2041CEC0}"/>
              </a:ext>
            </a:extLst>
          </p:cNvPr>
          <p:cNvSpPr>
            <a:spLocks noGrp="1"/>
          </p:cNvSpPr>
          <p:nvPr>
            <p:ph type="title"/>
          </p:nvPr>
        </p:nvSpPr>
        <p:spPr/>
        <p:txBody>
          <a:bodyPr/>
          <a:lstStyle/>
          <a:p>
            <a:r>
              <a:rPr lang="en-US" dirty="0"/>
              <a:t>Why do we need this?</a:t>
            </a:r>
          </a:p>
        </p:txBody>
      </p:sp>
      <p:sp>
        <p:nvSpPr>
          <p:cNvPr id="3" name="Content Placeholder 2">
            <a:extLst>
              <a:ext uri="{FF2B5EF4-FFF2-40B4-BE49-F238E27FC236}">
                <a16:creationId xmlns:a16="http://schemas.microsoft.com/office/drawing/2014/main" id="{EB34938B-152D-6D46-93EF-EBF1F79AE7FF}"/>
              </a:ext>
            </a:extLst>
          </p:cNvPr>
          <p:cNvSpPr>
            <a:spLocks noGrp="1"/>
          </p:cNvSpPr>
          <p:nvPr>
            <p:ph idx="1"/>
          </p:nvPr>
        </p:nvSpPr>
        <p:spPr>
          <a:xfrm>
            <a:off x="1295401" y="2752078"/>
            <a:ext cx="4232554" cy="1136341"/>
          </a:xfrm>
        </p:spPr>
        <p:txBody>
          <a:bodyPr>
            <a:normAutofit/>
          </a:bodyPr>
          <a:lstStyle/>
          <a:p>
            <a:r>
              <a:rPr lang="en-US" sz="2000" b="1" dirty="0"/>
              <a:t>Separation of concerns: </a:t>
            </a:r>
            <a:r>
              <a:rPr lang="en-US" sz="2000" dirty="0"/>
              <a:t>we are striving to keep our page structure, styles and behavior separated.</a:t>
            </a:r>
          </a:p>
        </p:txBody>
      </p:sp>
      <p:sp>
        <p:nvSpPr>
          <p:cNvPr id="4" name="Rectangle 3">
            <a:extLst>
              <a:ext uri="{FF2B5EF4-FFF2-40B4-BE49-F238E27FC236}">
                <a16:creationId xmlns:a16="http://schemas.microsoft.com/office/drawing/2014/main" id="{24DD8A4E-835C-724F-B293-6B4CB1E3B494}"/>
              </a:ext>
            </a:extLst>
          </p:cNvPr>
          <p:cNvSpPr/>
          <p:nvPr/>
        </p:nvSpPr>
        <p:spPr>
          <a:xfrm>
            <a:off x="7059600" y="2977004"/>
            <a:ext cx="2466082" cy="1176053"/>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1600" dirty="0"/>
              <a:t>&lt;!doctype </a:t>
            </a:r>
            <a:r>
              <a:rPr lang="en-US" sz="1600"/>
              <a:t>html&gt;</a:t>
            </a:r>
          </a:p>
          <a:p>
            <a:r>
              <a:rPr lang="en-US" sz="1600"/>
              <a:t>&lt;html lang="en"&gt;</a:t>
            </a:r>
            <a:br>
              <a:rPr lang="en-US" sz="1600"/>
            </a:br>
            <a:r>
              <a:rPr lang="en-US" sz="1600"/>
              <a:t>...</a:t>
            </a:r>
            <a:br>
              <a:rPr lang="en-US" sz="1600"/>
            </a:br>
            <a:r>
              <a:rPr lang="en-US" sz="1600"/>
              <a:t>&lt;/html&gt;</a:t>
            </a:r>
            <a:endParaRPr lang="en-US" sz="1600" dirty="0"/>
          </a:p>
        </p:txBody>
      </p:sp>
      <p:sp>
        <p:nvSpPr>
          <p:cNvPr id="5" name="Rectangle 4">
            <a:extLst>
              <a:ext uri="{FF2B5EF4-FFF2-40B4-BE49-F238E27FC236}">
                <a16:creationId xmlns:a16="http://schemas.microsoft.com/office/drawing/2014/main" id="{A3215EEB-E589-254C-974A-14FDA65CF308}"/>
              </a:ext>
            </a:extLst>
          </p:cNvPr>
          <p:cNvSpPr/>
          <p:nvPr/>
        </p:nvSpPr>
        <p:spPr>
          <a:xfrm>
            <a:off x="5284124" y="4639530"/>
            <a:ext cx="2466082" cy="1176053"/>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sz="1600" dirty="0"/>
              <a:t>h1 {</a:t>
            </a:r>
            <a:br>
              <a:rPr lang="en-US" sz="1600" dirty="0"/>
            </a:br>
            <a:r>
              <a:rPr lang="en-US" sz="1600" dirty="0"/>
              <a:t>   font-size: 1.2em;</a:t>
            </a:r>
            <a:br>
              <a:rPr lang="en-US" sz="1600" dirty="0"/>
            </a:br>
            <a:r>
              <a:rPr lang="en-US" sz="1600" dirty="0"/>
              <a:t>}</a:t>
            </a:r>
          </a:p>
        </p:txBody>
      </p:sp>
      <p:sp>
        <p:nvSpPr>
          <p:cNvPr id="6" name="Rectangle 5">
            <a:extLst>
              <a:ext uri="{FF2B5EF4-FFF2-40B4-BE49-F238E27FC236}">
                <a16:creationId xmlns:a16="http://schemas.microsoft.com/office/drawing/2014/main" id="{60A6FC35-D6E7-F947-ABC9-37BD2EE1FF92}"/>
              </a:ext>
            </a:extLst>
          </p:cNvPr>
          <p:cNvSpPr/>
          <p:nvPr/>
        </p:nvSpPr>
        <p:spPr>
          <a:xfrm>
            <a:off x="8844742" y="4639530"/>
            <a:ext cx="2466082" cy="1176053"/>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1600" dirty="0"/>
              <a:t>let </a:t>
            </a:r>
            <a:r>
              <a:rPr lang="en-US" sz="1600" dirty="0" err="1"/>
              <a:t>numRecords</a:t>
            </a:r>
            <a:r>
              <a:rPr lang="en-US" sz="1600" dirty="0"/>
              <a:t> = 10;</a:t>
            </a:r>
          </a:p>
          <a:p>
            <a:r>
              <a:rPr lang="en-US" sz="1600" dirty="0"/>
              <a:t>if (</a:t>
            </a:r>
            <a:r>
              <a:rPr lang="en-US" sz="1600" dirty="0" err="1"/>
              <a:t>numRecords</a:t>
            </a:r>
            <a:r>
              <a:rPr lang="en-US" sz="1600" dirty="0"/>
              <a:t> == 0) {</a:t>
            </a:r>
          </a:p>
          <a:p>
            <a:r>
              <a:rPr lang="en-US" sz="1600" dirty="0"/>
              <a:t>    console.log("missing");</a:t>
            </a:r>
          </a:p>
          <a:p>
            <a:r>
              <a:rPr lang="en-US" sz="1600" dirty="0"/>
              <a:t>}</a:t>
            </a:r>
          </a:p>
        </p:txBody>
      </p:sp>
      <p:sp>
        <p:nvSpPr>
          <p:cNvPr id="7" name="TextBox 6">
            <a:extLst>
              <a:ext uri="{FF2B5EF4-FFF2-40B4-BE49-F238E27FC236}">
                <a16:creationId xmlns:a16="http://schemas.microsoft.com/office/drawing/2014/main" id="{E5363759-EBB8-364A-8C34-2FE8F484CC32}"/>
              </a:ext>
            </a:extLst>
          </p:cNvPr>
          <p:cNvSpPr txBox="1"/>
          <p:nvPr/>
        </p:nvSpPr>
        <p:spPr>
          <a:xfrm>
            <a:off x="8886306" y="3844512"/>
            <a:ext cx="75854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HTML</a:t>
            </a:r>
          </a:p>
        </p:txBody>
      </p:sp>
      <p:sp>
        <p:nvSpPr>
          <p:cNvPr id="8" name="TextBox 7">
            <a:extLst>
              <a:ext uri="{FF2B5EF4-FFF2-40B4-BE49-F238E27FC236}">
                <a16:creationId xmlns:a16="http://schemas.microsoft.com/office/drawing/2014/main" id="{BF140062-2582-9E4C-B1B1-9567DB629C1F}"/>
              </a:ext>
            </a:extLst>
          </p:cNvPr>
          <p:cNvSpPr txBox="1"/>
          <p:nvPr/>
        </p:nvSpPr>
        <p:spPr>
          <a:xfrm>
            <a:off x="7168342" y="5560569"/>
            <a:ext cx="60305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CSS</a:t>
            </a:r>
          </a:p>
        </p:txBody>
      </p:sp>
      <p:sp>
        <p:nvSpPr>
          <p:cNvPr id="9" name="TextBox 8">
            <a:extLst>
              <a:ext uri="{FF2B5EF4-FFF2-40B4-BE49-F238E27FC236}">
                <a16:creationId xmlns:a16="http://schemas.microsoft.com/office/drawing/2014/main" id="{D4AC4666-D1D3-1948-A429-8FE97BD77476}"/>
              </a:ext>
            </a:extLst>
          </p:cNvPr>
          <p:cNvSpPr txBox="1"/>
          <p:nvPr/>
        </p:nvSpPr>
        <p:spPr>
          <a:xfrm>
            <a:off x="10274531" y="5554154"/>
            <a:ext cx="10559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t>Javascript</a:t>
            </a:r>
            <a:endParaRPr lang="en-US" dirty="0"/>
          </a:p>
        </p:txBody>
      </p:sp>
      <p:cxnSp>
        <p:nvCxnSpPr>
          <p:cNvPr id="11" name="Straight Connector 10">
            <a:extLst>
              <a:ext uri="{FF2B5EF4-FFF2-40B4-BE49-F238E27FC236}">
                <a16:creationId xmlns:a16="http://schemas.microsoft.com/office/drawing/2014/main" id="{C5BED92F-9424-9A4C-BE75-3020AF414D7C}"/>
              </a:ext>
            </a:extLst>
          </p:cNvPr>
          <p:cNvCxnSpPr>
            <a:cxnSpLocks/>
            <a:stCxn id="4" idx="2"/>
          </p:cNvCxnSpPr>
          <p:nvPr/>
        </p:nvCxnSpPr>
        <p:spPr>
          <a:xfrm>
            <a:off x="8292641" y="4153057"/>
            <a:ext cx="0" cy="1075891"/>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20231EDB-4D89-E940-8906-C2F95D581A91}"/>
              </a:ext>
            </a:extLst>
          </p:cNvPr>
          <p:cNvCxnSpPr>
            <a:cxnSpLocks/>
            <a:stCxn id="6" idx="1"/>
            <a:endCxn id="5" idx="3"/>
          </p:cNvCxnSpPr>
          <p:nvPr/>
        </p:nvCxnSpPr>
        <p:spPr>
          <a:xfrm flipH="1">
            <a:off x="7750206" y="5227557"/>
            <a:ext cx="1094536"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18400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2" name="Group 21">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3"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5"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A513EEE1-31F6-4721-968D-A69C758ACB4B}"/>
              </a:ext>
            </a:extLst>
          </p:cNvPr>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a:solidFill>
                  <a:schemeClr val="bg1"/>
                </a:solidFill>
              </a:rPr>
              <a:t>Creating a Grid</a:t>
            </a:r>
          </a:p>
        </p:txBody>
      </p:sp>
      <p:sp>
        <p:nvSpPr>
          <p:cNvPr id="3" name="Text Placeholder 2">
            <a:extLst>
              <a:ext uri="{FF2B5EF4-FFF2-40B4-BE49-F238E27FC236}">
                <a16:creationId xmlns:a16="http://schemas.microsoft.com/office/drawing/2014/main" id="{1B042806-2E59-4A6C-B65B-E3D93A4571AC}"/>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r>
              <a:rPr lang="en-US" sz="2100">
                <a:solidFill>
                  <a:schemeClr val="bg1"/>
                </a:solidFill>
              </a:rPr>
              <a:t>CSS Grid</a:t>
            </a:r>
          </a:p>
        </p:txBody>
      </p:sp>
      <p:cxnSp>
        <p:nvCxnSpPr>
          <p:cNvPr id="28" name="Straight Connector 27">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101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CAF2-E987-084F-A32F-3333FCF79B10}"/>
              </a:ext>
            </a:extLst>
          </p:cNvPr>
          <p:cNvSpPr>
            <a:spLocks noGrp="1"/>
          </p:cNvSpPr>
          <p:nvPr>
            <p:ph type="title"/>
          </p:nvPr>
        </p:nvSpPr>
        <p:spPr/>
        <p:txBody>
          <a:bodyPr/>
          <a:lstStyle/>
          <a:p>
            <a:r>
              <a:rPr lang="en-US" dirty="0"/>
              <a:t>Display - grid</a:t>
            </a:r>
          </a:p>
        </p:txBody>
      </p:sp>
      <p:sp>
        <p:nvSpPr>
          <p:cNvPr id="3" name="Content Placeholder 2">
            <a:extLst>
              <a:ext uri="{FF2B5EF4-FFF2-40B4-BE49-F238E27FC236}">
                <a16:creationId xmlns:a16="http://schemas.microsoft.com/office/drawing/2014/main" id="{5F2B6132-2C30-DE4C-9AEB-67746CC8EB87}"/>
              </a:ext>
            </a:extLst>
          </p:cNvPr>
          <p:cNvSpPr>
            <a:spLocks noGrp="1"/>
          </p:cNvSpPr>
          <p:nvPr>
            <p:ph idx="1"/>
          </p:nvPr>
        </p:nvSpPr>
        <p:spPr>
          <a:xfrm>
            <a:off x="1295401" y="2796466"/>
            <a:ext cx="6090820" cy="2352582"/>
          </a:xfrm>
        </p:spPr>
        <p:txBody>
          <a:bodyPr>
            <a:normAutofit/>
          </a:bodyPr>
          <a:lstStyle/>
          <a:p>
            <a:r>
              <a:rPr lang="en-US" sz="2000" dirty="0"/>
              <a:t>To create a CSS grid layout, you will need: </a:t>
            </a:r>
          </a:p>
          <a:p>
            <a:pPr lvl="1"/>
            <a:r>
              <a:rPr lang="en-US" sz="1800" dirty="0"/>
              <a:t>a parent element that acts as a container for the grid</a:t>
            </a:r>
          </a:p>
          <a:p>
            <a:pPr lvl="1"/>
            <a:r>
              <a:rPr lang="en-US" sz="1800" dirty="0"/>
              <a:t>child elements that are placed in the grid</a:t>
            </a:r>
          </a:p>
          <a:p>
            <a:r>
              <a:rPr lang="en-US" sz="2000" dirty="0"/>
              <a:t>The parent element is given the grid display property</a:t>
            </a:r>
          </a:p>
          <a:p>
            <a:r>
              <a:rPr lang="en-US" sz="2000" dirty="0"/>
              <a:t>The markup for this example can be found </a:t>
            </a:r>
            <a:r>
              <a:rPr lang="en-US" sz="2000" dirty="0">
                <a:solidFill>
                  <a:schemeClr val="accent3"/>
                </a:solidFill>
                <a:hlinkClick r:id="rId2">
                  <a:extLst>
                    <a:ext uri="{A12FA001-AC4F-418D-AE19-62706E023703}">
                      <ahyp:hlinkClr xmlns:ahyp="http://schemas.microsoft.com/office/drawing/2018/hyperlinkcolor" val="tx"/>
                    </a:ext>
                  </a:extLst>
                </a:hlinkClick>
              </a:rPr>
              <a:t>here</a:t>
            </a:r>
            <a:r>
              <a:rPr lang="en-US" sz="2000" dirty="0"/>
              <a:t> </a:t>
            </a:r>
          </a:p>
        </p:txBody>
      </p:sp>
      <p:pic>
        <p:nvPicPr>
          <p:cNvPr id="5" name="Picture 4" descr="A close up of a logo&#10;&#10;Description automatically generated">
            <a:extLst>
              <a:ext uri="{FF2B5EF4-FFF2-40B4-BE49-F238E27FC236}">
                <a16:creationId xmlns:a16="http://schemas.microsoft.com/office/drawing/2014/main" id="{3486ABC1-BC25-6745-8A8B-267B524D2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621" y="5158964"/>
            <a:ext cx="2427597" cy="773863"/>
          </a:xfrm>
          <a:prstGeom prst="rect">
            <a:avLst/>
          </a:prstGeom>
          <a:ln>
            <a:solidFill>
              <a:schemeClr val="tx1"/>
            </a:solidFill>
          </a:ln>
        </p:spPr>
      </p:pic>
      <p:pic>
        <p:nvPicPr>
          <p:cNvPr id="7" name="Picture 6" descr="A screenshot of a cell phone&#10;&#10;Description automatically generated">
            <a:extLst>
              <a:ext uri="{FF2B5EF4-FFF2-40B4-BE49-F238E27FC236}">
                <a16:creationId xmlns:a16="http://schemas.microsoft.com/office/drawing/2014/main" id="{48FE1D67-B859-414C-B54A-594F506B6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9818" y="2863075"/>
            <a:ext cx="2565400" cy="2044700"/>
          </a:xfrm>
          <a:prstGeom prst="rect">
            <a:avLst/>
          </a:prstGeom>
          <a:ln>
            <a:solidFill>
              <a:schemeClr val="tx1"/>
            </a:solidFill>
          </a:ln>
        </p:spPr>
      </p:pic>
    </p:spTree>
    <p:extLst>
      <p:ext uri="{BB962C8B-B14F-4D97-AF65-F5344CB8AC3E}">
        <p14:creationId xmlns:p14="http://schemas.microsoft.com/office/powerpoint/2010/main" val="1624527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A504-335E-364A-BCED-30747C25D343}"/>
              </a:ext>
            </a:extLst>
          </p:cNvPr>
          <p:cNvSpPr>
            <a:spLocks noGrp="1"/>
          </p:cNvSpPr>
          <p:nvPr>
            <p:ph type="title"/>
          </p:nvPr>
        </p:nvSpPr>
        <p:spPr/>
        <p:txBody>
          <a:bodyPr/>
          <a:lstStyle/>
          <a:p>
            <a:r>
              <a:rPr lang="en-US" dirty="0"/>
              <a:t>Setting columns</a:t>
            </a:r>
          </a:p>
        </p:txBody>
      </p:sp>
      <p:sp>
        <p:nvSpPr>
          <p:cNvPr id="3" name="Content Placeholder 2">
            <a:extLst>
              <a:ext uri="{FF2B5EF4-FFF2-40B4-BE49-F238E27FC236}">
                <a16:creationId xmlns:a16="http://schemas.microsoft.com/office/drawing/2014/main" id="{2467A984-33B1-EF45-93C3-76104894CB99}"/>
              </a:ext>
            </a:extLst>
          </p:cNvPr>
          <p:cNvSpPr>
            <a:spLocks noGrp="1"/>
          </p:cNvSpPr>
          <p:nvPr>
            <p:ph idx="1"/>
          </p:nvPr>
        </p:nvSpPr>
        <p:spPr>
          <a:xfrm>
            <a:off x="1295402" y="2752078"/>
            <a:ext cx="4070048" cy="3123789"/>
          </a:xfrm>
        </p:spPr>
        <p:txBody>
          <a:bodyPr>
            <a:normAutofit fontScale="85000" lnSpcReduction="10000"/>
          </a:bodyPr>
          <a:lstStyle/>
          <a:p>
            <a:r>
              <a:rPr lang="en-US" dirty="0"/>
              <a:t>Using the display type grid is not enough to achieve a grid layout</a:t>
            </a:r>
          </a:p>
          <a:p>
            <a:r>
              <a:rPr lang="en-US" dirty="0"/>
              <a:t>You must then declare how your columns and rows behave in the grid</a:t>
            </a:r>
          </a:p>
          <a:p>
            <a:r>
              <a:rPr lang="en-US" dirty="0"/>
              <a:t>You can declare columns using the grid-template-columns property</a:t>
            </a:r>
          </a:p>
          <a:p>
            <a:r>
              <a:rPr lang="en-US" dirty="0"/>
              <a:t>Each column is given a measurement within the template</a:t>
            </a:r>
          </a:p>
        </p:txBody>
      </p:sp>
      <p:pic>
        <p:nvPicPr>
          <p:cNvPr id="5" name="Picture 4">
            <a:extLst>
              <a:ext uri="{FF2B5EF4-FFF2-40B4-BE49-F238E27FC236}">
                <a16:creationId xmlns:a16="http://schemas.microsoft.com/office/drawing/2014/main" id="{A8FC8DC9-BF18-B04A-B6CF-97ED114A9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606" y="2813747"/>
            <a:ext cx="4070047" cy="1028453"/>
          </a:xfrm>
          <a:prstGeom prst="rect">
            <a:avLst/>
          </a:prstGeom>
          <a:ln>
            <a:solidFill>
              <a:schemeClr val="tx1"/>
            </a:solidFill>
          </a:ln>
        </p:spPr>
      </p:pic>
      <p:pic>
        <p:nvPicPr>
          <p:cNvPr id="7" name="Picture 6">
            <a:extLst>
              <a:ext uri="{FF2B5EF4-FFF2-40B4-BE49-F238E27FC236}">
                <a16:creationId xmlns:a16="http://schemas.microsoft.com/office/drawing/2014/main" id="{D2EB442B-534B-E14D-94E7-F0969FCFC9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4274" y="4138986"/>
            <a:ext cx="5503379" cy="1736882"/>
          </a:xfrm>
          <a:prstGeom prst="rect">
            <a:avLst/>
          </a:prstGeom>
          <a:ln>
            <a:solidFill>
              <a:schemeClr val="tx1"/>
            </a:solidFill>
          </a:ln>
        </p:spPr>
      </p:pic>
    </p:spTree>
    <p:extLst>
      <p:ext uri="{BB962C8B-B14F-4D97-AF65-F5344CB8AC3E}">
        <p14:creationId xmlns:p14="http://schemas.microsoft.com/office/powerpoint/2010/main" val="363123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screenshot of a cell phone&#10;&#10;Description automatically generated">
            <a:extLst>
              <a:ext uri="{FF2B5EF4-FFF2-40B4-BE49-F238E27FC236}">
                <a16:creationId xmlns:a16="http://schemas.microsoft.com/office/drawing/2014/main" id="{62417D1B-6E94-419D-9EF3-F61CB4CE6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49" y="5015917"/>
            <a:ext cx="3953251" cy="803223"/>
          </a:xfrm>
          <a:prstGeom prst="rect">
            <a:avLst/>
          </a:prstGeom>
          <a:ln>
            <a:solidFill>
              <a:schemeClr val="tx1"/>
            </a:solidFill>
          </a:ln>
        </p:spPr>
      </p:pic>
      <p:pic>
        <p:nvPicPr>
          <p:cNvPr id="23" name="Picture 22" descr="A picture containing bird&#10;&#10;Description automatically generated">
            <a:extLst>
              <a:ext uri="{FF2B5EF4-FFF2-40B4-BE49-F238E27FC236}">
                <a16:creationId xmlns:a16="http://schemas.microsoft.com/office/drawing/2014/main" id="{68EF6742-332C-4741-AF66-72B40584C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907" y="3190862"/>
            <a:ext cx="3052245" cy="803222"/>
          </a:xfrm>
          <a:prstGeom prst="rect">
            <a:avLst/>
          </a:prstGeom>
          <a:ln>
            <a:solidFill>
              <a:schemeClr val="tx1"/>
            </a:solidFill>
          </a:ln>
        </p:spPr>
      </p:pic>
      <p:pic>
        <p:nvPicPr>
          <p:cNvPr id="25" name="Picture 24" descr="A screenshot of a cell phone&#10;&#10;Description automatically generated">
            <a:extLst>
              <a:ext uri="{FF2B5EF4-FFF2-40B4-BE49-F238E27FC236}">
                <a16:creationId xmlns:a16="http://schemas.microsoft.com/office/drawing/2014/main" id="{616B6F25-8FF2-48B3-9D05-A3595A6E66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1596" y="1191112"/>
            <a:ext cx="3513225" cy="831160"/>
          </a:xfrm>
          <a:prstGeom prst="rect">
            <a:avLst/>
          </a:prstGeom>
          <a:ln>
            <a:solidFill>
              <a:schemeClr val="tx1"/>
            </a:solidFill>
          </a:ln>
        </p:spPr>
      </p:pic>
      <p:cxnSp>
        <p:nvCxnSpPr>
          <p:cNvPr id="8" name="Straight Connector 7">
            <a:extLst>
              <a:ext uri="{FF2B5EF4-FFF2-40B4-BE49-F238E27FC236}">
                <a16:creationId xmlns:a16="http://schemas.microsoft.com/office/drawing/2014/main" id="{4EEB9BE5-892E-4A71-8F7A-198DEAD81046}"/>
              </a:ext>
            </a:extLst>
          </p:cNvPr>
          <p:cNvCxnSpPr>
            <a:cxnSpLocks/>
            <a:stCxn id="25" idx="1"/>
            <a:endCxn id="15" idx="3"/>
          </p:cNvCxnSpPr>
          <p:nvPr/>
        </p:nvCxnSpPr>
        <p:spPr>
          <a:xfrm flipH="1">
            <a:off x="5332989" y="1606692"/>
            <a:ext cx="688607"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id="{3C067390-D746-47CE-825F-50E62EB1A7F7}"/>
              </a:ext>
            </a:extLst>
          </p:cNvPr>
          <p:cNvCxnSpPr>
            <a:cxnSpLocks/>
            <a:stCxn id="23" idx="1"/>
            <a:endCxn id="17" idx="3"/>
          </p:cNvCxnSpPr>
          <p:nvPr/>
        </p:nvCxnSpPr>
        <p:spPr>
          <a:xfrm flipH="1">
            <a:off x="4910099" y="3592473"/>
            <a:ext cx="612808"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cxnSp>
        <p:nvCxnSpPr>
          <p:cNvPr id="10" name="Straight Connector 9">
            <a:extLst>
              <a:ext uri="{FF2B5EF4-FFF2-40B4-BE49-F238E27FC236}">
                <a16:creationId xmlns:a16="http://schemas.microsoft.com/office/drawing/2014/main" id="{3FDDBF77-AE5C-44BD-B6CA-468BE6DC23BF}"/>
              </a:ext>
            </a:extLst>
          </p:cNvPr>
          <p:cNvCxnSpPr>
            <a:cxnSpLocks/>
            <a:stCxn id="21" idx="1"/>
            <a:endCxn id="19" idx="3"/>
          </p:cNvCxnSpPr>
          <p:nvPr/>
        </p:nvCxnSpPr>
        <p:spPr>
          <a:xfrm flipH="1">
            <a:off x="4882519" y="5417529"/>
            <a:ext cx="737230" cy="0"/>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pic>
        <p:nvPicPr>
          <p:cNvPr id="15" name="Picture 14" descr="A screenshot of a cell phone&#10;&#10;Description automatically generated">
            <a:extLst>
              <a:ext uri="{FF2B5EF4-FFF2-40B4-BE49-F238E27FC236}">
                <a16:creationId xmlns:a16="http://schemas.microsoft.com/office/drawing/2014/main" id="{14F96EAF-AA90-4AB7-A2F7-154A1D6132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8520" y="795387"/>
            <a:ext cx="3994469" cy="1622609"/>
          </a:xfrm>
          <a:prstGeom prst="rect">
            <a:avLst/>
          </a:prstGeom>
          <a:ln>
            <a:solidFill>
              <a:schemeClr val="tx1"/>
            </a:solidFill>
          </a:ln>
        </p:spPr>
      </p:pic>
      <p:pic>
        <p:nvPicPr>
          <p:cNvPr id="17" name="Picture 16" descr="A screenshot of a cell phone&#10;&#10;Description automatically generated">
            <a:extLst>
              <a:ext uri="{FF2B5EF4-FFF2-40B4-BE49-F238E27FC236}">
                <a16:creationId xmlns:a16="http://schemas.microsoft.com/office/drawing/2014/main" id="{A21B2DE3-7DCD-48E4-95B3-F8D3F090A4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8520" y="2567425"/>
            <a:ext cx="3571579" cy="2050096"/>
          </a:xfrm>
          <a:prstGeom prst="rect">
            <a:avLst/>
          </a:prstGeom>
          <a:ln>
            <a:solidFill>
              <a:schemeClr val="tx1"/>
            </a:solidFill>
          </a:ln>
        </p:spPr>
      </p:pic>
      <p:pic>
        <p:nvPicPr>
          <p:cNvPr id="19" name="Picture 18" descr="A picture containing holding&#10;&#10;Description automatically generated">
            <a:extLst>
              <a:ext uri="{FF2B5EF4-FFF2-40B4-BE49-F238E27FC236}">
                <a16:creationId xmlns:a16="http://schemas.microsoft.com/office/drawing/2014/main" id="{16E97623-6754-495E-A6E4-FBC4A6C5BE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8520" y="4778598"/>
            <a:ext cx="3543999" cy="1277862"/>
          </a:xfrm>
          <a:prstGeom prst="rect">
            <a:avLst/>
          </a:prstGeom>
          <a:ln>
            <a:solidFill>
              <a:schemeClr val="tx1"/>
            </a:solidFill>
          </a:ln>
        </p:spPr>
      </p:pic>
    </p:spTree>
    <p:extLst>
      <p:ext uri="{BB962C8B-B14F-4D97-AF65-F5344CB8AC3E}">
        <p14:creationId xmlns:p14="http://schemas.microsoft.com/office/powerpoint/2010/main" val="2493642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476</TotalTime>
  <Words>621</Words>
  <Application>Microsoft Office PowerPoint</Application>
  <PresentationFormat>Widescreen</PresentationFormat>
  <Paragraphs>144</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Garamond</vt:lpstr>
      <vt:lpstr>Organic</vt:lpstr>
      <vt:lpstr>CSS Grid</vt:lpstr>
      <vt:lpstr>Topics</vt:lpstr>
      <vt:lpstr>What is CSS grid?</vt:lpstr>
      <vt:lpstr>What is CSS grid?</vt:lpstr>
      <vt:lpstr>Why do we need this?</vt:lpstr>
      <vt:lpstr>Creating a Grid</vt:lpstr>
      <vt:lpstr>Display - grid</vt:lpstr>
      <vt:lpstr>Setting columns</vt:lpstr>
      <vt:lpstr>PowerPoint Presentation</vt:lpstr>
      <vt:lpstr>Setting columns</vt:lpstr>
      <vt:lpstr>Using fractions</vt:lpstr>
      <vt:lpstr>PowerPoint Presentation</vt:lpstr>
      <vt:lpstr>Creating gutters</vt:lpstr>
      <vt:lpstr>Managing row height</vt:lpstr>
      <vt:lpstr>Line-based Placement</vt:lpstr>
      <vt:lpstr>PowerPoint Presentation</vt:lpstr>
      <vt:lpstr>PowerPoint Presentation</vt:lpstr>
      <vt:lpstr>PowerPoint Presentation</vt:lpstr>
      <vt:lpstr>Grid Template Areas</vt:lpstr>
      <vt:lpstr>Grid template areas</vt:lpstr>
      <vt:lpstr>Grid template  areas</vt:lpstr>
      <vt:lpstr>More resources for the curious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CSS Grid</dc:title>
  <dc:creator>Josh Archer</dc:creator>
  <cp:lastModifiedBy>Fauzia Ameeri</cp:lastModifiedBy>
  <cp:revision>25</cp:revision>
  <dcterms:created xsi:type="dcterms:W3CDTF">2020-07-28T20:15:20Z</dcterms:created>
  <dcterms:modified xsi:type="dcterms:W3CDTF">2024-09-06T20:16:41Z</dcterms:modified>
</cp:coreProperties>
</file>