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487" r:id="rId4"/>
    <p:sldId id="503" r:id="rId5"/>
    <p:sldId id="488" r:id="rId6"/>
    <p:sldId id="504" r:id="rId7"/>
    <p:sldId id="274" r:id="rId8"/>
    <p:sldId id="500" r:id="rId9"/>
    <p:sldId id="495" r:id="rId10"/>
    <p:sldId id="498" r:id="rId11"/>
    <p:sldId id="489" r:id="rId12"/>
    <p:sldId id="449" r:id="rId13"/>
    <p:sldId id="452" r:id="rId14"/>
    <p:sldId id="483" r:id="rId15"/>
    <p:sldId id="485" r:id="rId16"/>
    <p:sldId id="484" r:id="rId17"/>
    <p:sldId id="486" r:id="rId18"/>
    <p:sldId id="50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66C41-5141-4E40-AC84-3E505EDCAD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E8D748-E0D3-49DD-A0E2-707D127354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Introduction</a:t>
          </a:r>
        </a:p>
      </dgm:t>
    </dgm:pt>
    <dgm:pt modelId="{1D722103-05E1-43CC-BA2C-EA4CC1E681C1}" type="parTrans" cxnId="{546A3332-F1B6-4D32-99E5-D38F2FF78DB1}">
      <dgm:prSet/>
      <dgm:spPr/>
      <dgm:t>
        <a:bodyPr/>
        <a:lstStyle/>
        <a:p>
          <a:endParaRPr lang="en-US"/>
        </a:p>
      </dgm:t>
    </dgm:pt>
    <dgm:pt modelId="{CE73B4F8-C4B8-4446-AB76-3734F282AE46}" type="sibTrans" cxnId="{546A3332-F1B6-4D32-99E5-D38F2FF78DB1}">
      <dgm:prSet/>
      <dgm:spPr/>
      <dgm:t>
        <a:bodyPr/>
        <a:lstStyle/>
        <a:p>
          <a:endParaRPr lang="en-US"/>
        </a:p>
      </dgm:t>
    </dgm:pt>
    <dgm:pt modelId="{9C7F94D1-ED91-4EB2-96E9-535040E30C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web landscape</a:t>
          </a:r>
        </a:p>
      </dgm:t>
    </dgm:pt>
    <dgm:pt modelId="{B4016EBA-9622-4020-AD3E-7A169E5177DC}" type="parTrans" cxnId="{046C3A75-4A82-49AF-A84D-3F1CA6094C92}">
      <dgm:prSet/>
      <dgm:spPr/>
      <dgm:t>
        <a:bodyPr/>
        <a:lstStyle/>
        <a:p>
          <a:endParaRPr lang="en-US"/>
        </a:p>
      </dgm:t>
    </dgm:pt>
    <dgm:pt modelId="{D1AAB51B-1B83-489F-AD77-421461EEB1CA}" type="sibTrans" cxnId="{046C3A75-4A82-49AF-A84D-3F1CA6094C92}">
      <dgm:prSet/>
      <dgm:spPr/>
      <dgm:t>
        <a:bodyPr/>
        <a:lstStyle/>
        <a:p>
          <a:endParaRPr lang="en-US"/>
        </a:p>
      </dgm:t>
    </dgm:pt>
    <dgm:pt modelId="{19CE32EA-9D8C-412F-8438-65BD0F54EF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Script basics</a:t>
          </a:r>
        </a:p>
      </dgm:t>
    </dgm:pt>
    <dgm:pt modelId="{027CCB34-1F63-433A-A8ED-75B1F5708803}" type="parTrans" cxnId="{717B8CC6-01D1-43F3-913F-9831C8610840}">
      <dgm:prSet/>
      <dgm:spPr/>
      <dgm:t>
        <a:bodyPr/>
        <a:lstStyle/>
        <a:p>
          <a:endParaRPr lang="en-US"/>
        </a:p>
      </dgm:t>
    </dgm:pt>
    <dgm:pt modelId="{1C74D725-7E33-4B39-A763-4519B622EA2E}" type="sibTrans" cxnId="{717B8CC6-01D1-43F3-913F-9831C8610840}">
      <dgm:prSet/>
      <dgm:spPr/>
      <dgm:t>
        <a:bodyPr/>
        <a:lstStyle/>
        <a:p>
          <a:endParaRPr lang="en-US"/>
        </a:p>
      </dgm:t>
    </dgm:pt>
    <dgm:pt modelId="{4F0CE5B9-6857-43C5-A143-0CC985E9E0C6}" type="pres">
      <dgm:prSet presAssocID="{B7266C41-5141-4E40-AC84-3E505EDCADC3}" presName="root" presStyleCnt="0">
        <dgm:presLayoutVars>
          <dgm:dir/>
          <dgm:resizeHandles val="exact"/>
        </dgm:presLayoutVars>
      </dgm:prSet>
      <dgm:spPr/>
    </dgm:pt>
    <dgm:pt modelId="{003A30D9-4691-434D-8E46-1BF66502E546}" type="pres">
      <dgm:prSet presAssocID="{10E8D748-E0D3-49DD-A0E2-707D12735482}" presName="compNode" presStyleCnt="0"/>
      <dgm:spPr/>
    </dgm:pt>
    <dgm:pt modelId="{B6E9AEB5-9E58-4A4F-96F2-B9A672D3A16A}" type="pres">
      <dgm:prSet presAssocID="{10E8D748-E0D3-49DD-A0E2-707D12735482}" presName="bgRect" presStyleLbl="bgShp" presStyleIdx="0" presStyleCnt="3"/>
      <dgm:spPr>
        <a:ln>
          <a:solidFill>
            <a:schemeClr val="tx1"/>
          </a:solidFill>
        </a:ln>
      </dgm:spPr>
    </dgm:pt>
    <dgm:pt modelId="{097D4121-8C7F-4D2F-B88B-F687646A51D5}" type="pres">
      <dgm:prSet presAssocID="{10E8D748-E0D3-49DD-A0E2-707D127354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0B07521-62EF-48FC-8EE1-003A6E9D6BDC}" type="pres">
      <dgm:prSet presAssocID="{10E8D748-E0D3-49DD-A0E2-707D12735482}" presName="spaceRect" presStyleCnt="0"/>
      <dgm:spPr/>
    </dgm:pt>
    <dgm:pt modelId="{DF803008-2228-4A19-BBB7-8250E6C22DE5}" type="pres">
      <dgm:prSet presAssocID="{10E8D748-E0D3-49DD-A0E2-707D12735482}" presName="parTx" presStyleLbl="revTx" presStyleIdx="0" presStyleCnt="3">
        <dgm:presLayoutVars>
          <dgm:chMax val="0"/>
          <dgm:chPref val="0"/>
        </dgm:presLayoutVars>
      </dgm:prSet>
      <dgm:spPr/>
    </dgm:pt>
    <dgm:pt modelId="{5AC88AF2-5BC2-4F4D-A80D-FA985BE33D63}" type="pres">
      <dgm:prSet presAssocID="{CE73B4F8-C4B8-4446-AB76-3734F282AE46}" presName="sibTrans" presStyleCnt="0"/>
      <dgm:spPr/>
    </dgm:pt>
    <dgm:pt modelId="{BDCC27A5-62AE-4987-9DE2-F2FD124B7056}" type="pres">
      <dgm:prSet presAssocID="{19CE32EA-9D8C-412F-8438-65BD0F54EFDB}" presName="compNode" presStyleCnt="0"/>
      <dgm:spPr/>
    </dgm:pt>
    <dgm:pt modelId="{A59680C1-E517-446D-89E5-7E816B3502E1}" type="pres">
      <dgm:prSet presAssocID="{19CE32EA-9D8C-412F-8438-65BD0F54EFDB}" presName="bgRect" presStyleLbl="bgShp" presStyleIdx="1" presStyleCnt="3"/>
      <dgm:spPr>
        <a:ln>
          <a:solidFill>
            <a:schemeClr val="tx1"/>
          </a:solidFill>
        </a:ln>
      </dgm:spPr>
    </dgm:pt>
    <dgm:pt modelId="{7821DE59-ADF5-42A3-A256-08E11682C61B}" type="pres">
      <dgm:prSet presAssocID="{19CE32EA-9D8C-412F-8438-65BD0F54EF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ehive with solid fill"/>
        </a:ext>
      </dgm:extLst>
    </dgm:pt>
    <dgm:pt modelId="{5BEE1063-54B3-4E9D-B941-EA04C274C66D}" type="pres">
      <dgm:prSet presAssocID="{19CE32EA-9D8C-412F-8438-65BD0F54EFDB}" presName="spaceRect" presStyleCnt="0"/>
      <dgm:spPr/>
    </dgm:pt>
    <dgm:pt modelId="{34F7C9DD-5AFB-4548-B095-D8A305FE39C2}" type="pres">
      <dgm:prSet presAssocID="{19CE32EA-9D8C-412F-8438-65BD0F54EFDB}" presName="parTx" presStyleLbl="revTx" presStyleIdx="1" presStyleCnt="3">
        <dgm:presLayoutVars>
          <dgm:chMax val="0"/>
          <dgm:chPref val="0"/>
        </dgm:presLayoutVars>
      </dgm:prSet>
      <dgm:spPr/>
    </dgm:pt>
    <dgm:pt modelId="{ACE9B438-D325-4A3C-9392-C20F9564904D}" type="pres">
      <dgm:prSet presAssocID="{1C74D725-7E33-4B39-A763-4519B622EA2E}" presName="sibTrans" presStyleCnt="0"/>
      <dgm:spPr/>
    </dgm:pt>
    <dgm:pt modelId="{42CDE7A1-E5AC-4649-9B1C-89C6BE4C152F}" type="pres">
      <dgm:prSet presAssocID="{9C7F94D1-ED91-4EB2-96E9-535040E30CEF}" presName="compNode" presStyleCnt="0"/>
      <dgm:spPr/>
    </dgm:pt>
    <dgm:pt modelId="{06538193-BFF4-4424-B3C7-CC255B409690}" type="pres">
      <dgm:prSet presAssocID="{9C7F94D1-ED91-4EB2-96E9-535040E30CEF}" presName="bgRect" presStyleLbl="bgShp" presStyleIdx="2" presStyleCnt="3"/>
      <dgm:spPr>
        <a:ln>
          <a:solidFill>
            <a:schemeClr val="tx1"/>
          </a:solidFill>
        </a:ln>
      </dgm:spPr>
    </dgm:pt>
    <dgm:pt modelId="{D8E168C8-3440-4791-B32D-E318910CA87C}" type="pres">
      <dgm:prSet presAssocID="{9C7F94D1-ED91-4EB2-96E9-535040E30C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 with solid fill"/>
        </a:ext>
      </dgm:extLst>
    </dgm:pt>
    <dgm:pt modelId="{7A6AE0E8-1C30-47B8-AC85-78948DDAA576}" type="pres">
      <dgm:prSet presAssocID="{9C7F94D1-ED91-4EB2-96E9-535040E30CEF}" presName="spaceRect" presStyleCnt="0"/>
      <dgm:spPr/>
    </dgm:pt>
    <dgm:pt modelId="{78EF3C10-DAFD-4FF0-ADB4-2295DFE1EF4A}" type="pres">
      <dgm:prSet presAssocID="{9C7F94D1-ED91-4EB2-96E9-535040E30CE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F22E415-813E-43FB-86A7-D7A4C794D0B3}" type="presOf" srcId="{9C7F94D1-ED91-4EB2-96E9-535040E30CEF}" destId="{78EF3C10-DAFD-4FF0-ADB4-2295DFE1EF4A}" srcOrd="0" destOrd="0" presId="urn:microsoft.com/office/officeart/2018/2/layout/IconVerticalSolidList"/>
    <dgm:cxn modelId="{546A3332-F1B6-4D32-99E5-D38F2FF78DB1}" srcId="{B7266C41-5141-4E40-AC84-3E505EDCADC3}" destId="{10E8D748-E0D3-49DD-A0E2-707D12735482}" srcOrd="0" destOrd="0" parTransId="{1D722103-05E1-43CC-BA2C-EA4CC1E681C1}" sibTransId="{CE73B4F8-C4B8-4446-AB76-3734F282AE46}"/>
    <dgm:cxn modelId="{E76CEE60-1AF4-4311-A282-FF843204074A}" type="presOf" srcId="{10E8D748-E0D3-49DD-A0E2-707D12735482}" destId="{DF803008-2228-4A19-BBB7-8250E6C22DE5}" srcOrd="0" destOrd="0" presId="urn:microsoft.com/office/officeart/2018/2/layout/IconVerticalSolidList"/>
    <dgm:cxn modelId="{046C3A75-4A82-49AF-A84D-3F1CA6094C92}" srcId="{B7266C41-5141-4E40-AC84-3E505EDCADC3}" destId="{9C7F94D1-ED91-4EB2-96E9-535040E30CEF}" srcOrd="2" destOrd="0" parTransId="{B4016EBA-9622-4020-AD3E-7A169E5177DC}" sibTransId="{D1AAB51B-1B83-489F-AD77-421461EEB1CA}"/>
    <dgm:cxn modelId="{FA8DFB9E-DAD3-486A-847E-0D8D1B4C859E}" type="presOf" srcId="{B7266C41-5141-4E40-AC84-3E505EDCADC3}" destId="{4F0CE5B9-6857-43C5-A143-0CC985E9E0C6}" srcOrd="0" destOrd="0" presId="urn:microsoft.com/office/officeart/2018/2/layout/IconVerticalSolidList"/>
    <dgm:cxn modelId="{B5812EAA-AB42-451B-A564-6104B37006A5}" type="presOf" srcId="{19CE32EA-9D8C-412F-8438-65BD0F54EFDB}" destId="{34F7C9DD-5AFB-4548-B095-D8A305FE39C2}" srcOrd="0" destOrd="0" presId="urn:microsoft.com/office/officeart/2018/2/layout/IconVerticalSolidList"/>
    <dgm:cxn modelId="{717B8CC6-01D1-43F3-913F-9831C8610840}" srcId="{B7266C41-5141-4E40-AC84-3E505EDCADC3}" destId="{19CE32EA-9D8C-412F-8438-65BD0F54EFDB}" srcOrd="1" destOrd="0" parTransId="{027CCB34-1F63-433A-A8ED-75B1F5708803}" sibTransId="{1C74D725-7E33-4B39-A763-4519B622EA2E}"/>
    <dgm:cxn modelId="{41B1F1DC-AB5A-4EE0-A05C-8F0AF92E2953}" type="presParOf" srcId="{4F0CE5B9-6857-43C5-A143-0CC985E9E0C6}" destId="{003A30D9-4691-434D-8E46-1BF66502E546}" srcOrd="0" destOrd="0" presId="urn:microsoft.com/office/officeart/2018/2/layout/IconVerticalSolidList"/>
    <dgm:cxn modelId="{D8C5557A-F97B-4067-BE0F-AB26FBEB9F9C}" type="presParOf" srcId="{003A30D9-4691-434D-8E46-1BF66502E546}" destId="{B6E9AEB5-9E58-4A4F-96F2-B9A672D3A16A}" srcOrd="0" destOrd="0" presId="urn:microsoft.com/office/officeart/2018/2/layout/IconVerticalSolidList"/>
    <dgm:cxn modelId="{332F9B61-CA50-4CFF-AA42-7FF70AC26B7C}" type="presParOf" srcId="{003A30D9-4691-434D-8E46-1BF66502E546}" destId="{097D4121-8C7F-4D2F-B88B-F687646A51D5}" srcOrd="1" destOrd="0" presId="urn:microsoft.com/office/officeart/2018/2/layout/IconVerticalSolidList"/>
    <dgm:cxn modelId="{BE4B6838-94AD-4DFF-A81E-DFFD9B2FB8C1}" type="presParOf" srcId="{003A30D9-4691-434D-8E46-1BF66502E546}" destId="{80B07521-62EF-48FC-8EE1-003A6E9D6BDC}" srcOrd="2" destOrd="0" presId="urn:microsoft.com/office/officeart/2018/2/layout/IconVerticalSolidList"/>
    <dgm:cxn modelId="{01A4A840-78D2-4D69-A30C-DCE46963D731}" type="presParOf" srcId="{003A30D9-4691-434D-8E46-1BF66502E546}" destId="{DF803008-2228-4A19-BBB7-8250E6C22DE5}" srcOrd="3" destOrd="0" presId="urn:microsoft.com/office/officeart/2018/2/layout/IconVerticalSolidList"/>
    <dgm:cxn modelId="{A16A6AE5-C882-48F1-95AE-77930DAABCF6}" type="presParOf" srcId="{4F0CE5B9-6857-43C5-A143-0CC985E9E0C6}" destId="{5AC88AF2-5BC2-4F4D-A80D-FA985BE33D63}" srcOrd="1" destOrd="0" presId="urn:microsoft.com/office/officeart/2018/2/layout/IconVerticalSolidList"/>
    <dgm:cxn modelId="{9D4924D8-50EB-4D25-98A3-B0E4E120D4AF}" type="presParOf" srcId="{4F0CE5B9-6857-43C5-A143-0CC985E9E0C6}" destId="{BDCC27A5-62AE-4987-9DE2-F2FD124B7056}" srcOrd="2" destOrd="0" presId="urn:microsoft.com/office/officeart/2018/2/layout/IconVerticalSolidList"/>
    <dgm:cxn modelId="{2FC48EA3-6D6A-4A8E-AE39-5279A33B757A}" type="presParOf" srcId="{BDCC27A5-62AE-4987-9DE2-F2FD124B7056}" destId="{A59680C1-E517-446D-89E5-7E816B3502E1}" srcOrd="0" destOrd="0" presId="urn:microsoft.com/office/officeart/2018/2/layout/IconVerticalSolidList"/>
    <dgm:cxn modelId="{E1FB10D4-BFBE-438D-8BB0-811EC7040ADD}" type="presParOf" srcId="{BDCC27A5-62AE-4987-9DE2-F2FD124B7056}" destId="{7821DE59-ADF5-42A3-A256-08E11682C61B}" srcOrd="1" destOrd="0" presId="urn:microsoft.com/office/officeart/2018/2/layout/IconVerticalSolidList"/>
    <dgm:cxn modelId="{6B26DB79-0486-4ED7-BC5F-82DC351A3FD9}" type="presParOf" srcId="{BDCC27A5-62AE-4987-9DE2-F2FD124B7056}" destId="{5BEE1063-54B3-4E9D-B941-EA04C274C66D}" srcOrd="2" destOrd="0" presId="urn:microsoft.com/office/officeart/2018/2/layout/IconVerticalSolidList"/>
    <dgm:cxn modelId="{103ED04F-BE08-46F7-A8F9-DF64495DC9ED}" type="presParOf" srcId="{BDCC27A5-62AE-4987-9DE2-F2FD124B7056}" destId="{34F7C9DD-5AFB-4548-B095-D8A305FE39C2}" srcOrd="3" destOrd="0" presId="urn:microsoft.com/office/officeart/2018/2/layout/IconVerticalSolidList"/>
    <dgm:cxn modelId="{E72D495C-77A0-4A0C-8957-1A8537968E36}" type="presParOf" srcId="{4F0CE5B9-6857-43C5-A143-0CC985E9E0C6}" destId="{ACE9B438-D325-4A3C-9392-C20F9564904D}" srcOrd="3" destOrd="0" presId="urn:microsoft.com/office/officeart/2018/2/layout/IconVerticalSolidList"/>
    <dgm:cxn modelId="{5C2AB71B-295C-4C5B-899A-C2C3C6D94150}" type="presParOf" srcId="{4F0CE5B9-6857-43C5-A143-0CC985E9E0C6}" destId="{42CDE7A1-E5AC-4649-9B1C-89C6BE4C152F}" srcOrd="4" destOrd="0" presId="urn:microsoft.com/office/officeart/2018/2/layout/IconVerticalSolidList"/>
    <dgm:cxn modelId="{70D8038B-3B56-4267-9169-9BC98821BB6F}" type="presParOf" srcId="{42CDE7A1-E5AC-4649-9B1C-89C6BE4C152F}" destId="{06538193-BFF4-4424-B3C7-CC255B409690}" srcOrd="0" destOrd="0" presId="urn:microsoft.com/office/officeart/2018/2/layout/IconVerticalSolidList"/>
    <dgm:cxn modelId="{BE037D2E-B28E-4BC6-8DDD-D628805802FD}" type="presParOf" srcId="{42CDE7A1-E5AC-4649-9B1C-89C6BE4C152F}" destId="{D8E168C8-3440-4791-B32D-E318910CA87C}" srcOrd="1" destOrd="0" presId="urn:microsoft.com/office/officeart/2018/2/layout/IconVerticalSolidList"/>
    <dgm:cxn modelId="{196CAED0-61C0-4E1A-8B94-2EA500A13FEF}" type="presParOf" srcId="{42CDE7A1-E5AC-4649-9B1C-89C6BE4C152F}" destId="{7A6AE0E8-1C30-47B8-AC85-78948DDAA576}" srcOrd="2" destOrd="0" presId="urn:microsoft.com/office/officeart/2018/2/layout/IconVerticalSolidList"/>
    <dgm:cxn modelId="{FD60180E-B95D-4060-A7D1-8CC0CD7524D4}" type="presParOf" srcId="{42CDE7A1-E5AC-4649-9B1C-89C6BE4C152F}" destId="{78EF3C10-DAFD-4FF0-ADB4-2295DFE1EF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9AEB5-9E58-4A4F-96F2-B9A672D3A16A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D4121-8C7F-4D2F-B88B-F687646A51D5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03008-2228-4A19-BBB7-8250E6C22DE5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Introduction</a:t>
          </a:r>
        </a:p>
      </dsp:txBody>
      <dsp:txXfrm>
        <a:off x="1864015" y="689"/>
        <a:ext cx="4933659" cy="1613866"/>
      </dsp:txXfrm>
    </dsp:sp>
    <dsp:sp modelId="{A59680C1-E517-446D-89E5-7E816B3502E1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1DE59-ADF5-42A3-A256-08E11682C61B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7C9DD-5AFB-4548-B095-D8A305FE39C2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Script basics</a:t>
          </a:r>
        </a:p>
      </dsp:txBody>
      <dsp:txXfrm>
        <a:off x="1864015" y="2018022"/>
        <a:ext cx="4933659" cy="1613866"/>
      </dsp:txXfrm>
    </dsp:sp>
    <dsp:sp modelId="{06538193-BFF4-4424-B3C7-CC255B409690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168C8-3440-4791-B32D-E318910CA87C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F3C10-DAFD-4FF0-ADB4-2295DFE1EF4A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web landscape</a:t>
          </a:r>
        </a:p>
      </dsp:txBody>
      <dsp:txXfrm>
        <a:off x="1864015" y="4035355"/>
        <a:ext cx="4933659" cy="1613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98575-43F0-4B3C-9687-1F45B92A3E0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12A06-D468-49E7-9326-821497E5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5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10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3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7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5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9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F22A28-0441-42FB-B993-4A8D1C11927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39C336-4BA2-4CC6-842B-95314AE3B6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7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CSS" TargetMode="External"/><Relationship Id="rId2" Type="http://schemas.openxmlformats.org/officeDocument/2006/relationships/hyperlink" Target="https://developer.mozilla.org/en-US/docs/Web/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80E2-8E73-4040-A38E-A8579A66E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JS</a:t>
            </a:r>
          </a:p>
        </p:txBody>
      </p:sp>
    </p:spTree>
    <p:extLst>
      <p:ext uri="{BB962C8B-B14F-4D97-AF65-F5344CB8AC3E}">
        <p14:creationId xmlns:p14="http://schemas.microsoft.com/office/powerpoint/2010/main" val="9244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2D7F-8D9B-486C-B840-7EFE5A2C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get organized!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331D-6956-45A6-A719-5B8038428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9388"/>
            <a:ext cx="4641047" cy="3769706"/>
          </a:xfrm>
        </p:spPr>
        <p:txBody>
          <a:bodyPr/>
          <a:lstStyle/>
          <a:p>
            <a:r>
              <a:rPr lang="en-US"/>
              <a:t>Now that we have more than three types of files in our application (HTML, CSS, JavaScript, images, etc...) we need to be organized</a:t>
            </a:r>
          </a:p>
          <a:p>
            <a:r>
              <a:rPr lang="en-US"/>
              <a:t>You can organize your files by type or by theme within your website</a:t>
            </a:r>
          </a:p>
          <a:p>
            <a:r>
              <a:rPr lang="en-US"/>
              <a:t>How you organize is up to you, but </a:t>
            </a:r>
            <a:r>
              <a:rPr lang="en-US" u="sng"/>
              <a:t>be organized!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366B1F-9414-468C-A0DE-0B1F2D373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12" y="2203824"/>
            <a:ext cx="2124371" cy="3458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1F94E1-3E8A-493F-88A3-CD7A4B878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414" y="2203824"/>
            <a:ext cx="2086266" cy="26197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025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8052E-C429-4383-87D7-63E78FAA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2"/>
                </a:solidFill>
              </a:rPr>
              <a:t>The web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02147-757B-49A2-BAB5-37C793C01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Introduction to JS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54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342467" cy="1450757"/>
          </a:xfrm>
        </p:spPr>
        <p:txBody>
          <a:bodyPr/>
          <a:lstStyle/>
          <a:p>
            <a:r>
              <a:rPr lang="en-US" dirty="0"/>
              <a:t>The 3 Layers of a Web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35708"/>
            <a:ext cx="4883642" cy="3633386"/>
          </a:xfrm>
        </p:spPr>
        <p:txBody>
          <a:bodyPr>
            <a:normAutofit/>
          </a:bodyPr>
          <a:lstStyle/>
          <a:p>
            <a:r>
              <a:rPr lang="en-US" b="1"/>
              <a:t>Content (HTML)</a:t>
            </a:r>
            <a:endParaRPr lang="en-US" dirty="0"/>
          </a:p>
          <a:p>
            <a:pPr lvl="1"/>
            <a:r>
              <a:rPr lang="en-US" dirty="0"/>
              <a:t>The text and images that the viewer sees</a:t>
            </a:r>
          </a:p>
          <a:p>
            <a:pPr lvl="1"/>
            <a:r>
              <a:rPr lang="en-US" dirty="0"/>
              <a:t>Determines the hierarchical structure</a:t>
            </a:r>
          </a:p>
          <a:p>
            <a:r>
              <a:rPr lang="en-US" b="1"/>
              <a:t>Style (CSS)</a:t>
            </a:r>
            <a:endParaRPr lang="en-US" dirty="0"/>
          </a:p>
          <a:p>
            <a:pPr lvl="1"/>
            <a:r>
              <a:rPr lang="en-US" dirty="0"/>
              <a:t>How the document appears on various devices</a:t>
            </a:r>
          </a:p>
          <a:p>
            <a:pPr lvl="1"/>
            <a:r>
              <a:rPr lang="en-US" dirty="0"/>
              <a:t>Colors, borders, fonts, etc.</a:t>
            </a:r>
          </a:p>
          <a:p>
            <a:r>
              <a:rPr lang="en-US" b="1"/>
              <a:t>Behavior (Javascript)</a:t>
            </a:r>
            <a:endParaRPr lang="en-US" dirty="0"/>
          </a:p>
          <a:p>
            <a:pPr lvl="1"/>
            <a:r>
              <a:rPr lang="en-US" dirty="0"/>
              <a:t>Allows the page to perform some action</a:t>
            </a:r>
          </a:p>
          <a:p>
            <a:pPr lvl="1"/>
            <a:r>
              <a:rPr lang="en-US" dirty="0"/>
              <a:t>Respond to user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450-D74B-40BB-9595-45CD1955DD33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947A2B-B37B-43B4-B34B-4608FC711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0189" y="2654128"/>
            <a:ext cx="3362426" cy="15398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EFC75D-D2BF-4F95-B016-4AE36F682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933" y="783771"/>
            <a:ext cx="3766066" cy="168872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638E2A-9FE3-4F97-BB12-EA81C8A97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2576" y="4381664"/>
            <a:ext cx="3957609" cy="174048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1322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963060"/>
            <a:ext cx="4775200" cy="4216400"/>
          </a:xfrm>
        </p:spPr>
        <p:txBody>
          <a:bodyPr>
            <a:normAutofit/>
          </a:bodyPr>
          <a:lstStyle/>
          <a:p>
            <a:r>
              <a:rPr lang="en-US" b="1" dirty="0"/>
              <a:t>Content:  </a:t>
            </a:r>
            <a:r>
              <a:rPr lang="en-US" dirty="0"/>
              <a:t>You </a:t>
            </a:r>
            <a:r>
              <a:rPr lang="en-US"/>
              <a:t>should be </a:t>
            </a:r>
            <a:r>
              <a:rPr lang="en-US" dirty="0"/>
              <a:t>familiar </a:t>
            </a:r>
            <a:r>
              <a:rPr lang="en-US"/>
              <a:t>with HTML elements and layouts.</a:t>
            </a:r>
            <a:endParaRPr lang="en-US" dirty="0"/>
          </a:p>
          <a:p>
            <a:r>
              <a:rPr lang="en-US" b="1" dirty="0"/>
              <a:t>Styles: </a:t>
            </a:r>
            <a:r>
              <a:rPr lang="en-US" dirty="0"/>
              <a:t>You should also be </a:t>
            </a:r>
            <a:r>
              <a:rPr lang="en-US"/>
              <a:t>familiar with CSS stylesheets</a:t>
            </a:r>
          </a:p>
          <a:p>
            <a:pPr lvl="1"/>
            <a:r>
              <a:rPr lang="en-US"/>
              <a:t>Do you know your selectors?</a:t>
            </a:r>
          </a:p>
          <a:p>
            <a:pPr lvl="1"/>
            <a:r>
              <a:rPr lang="en-US"/>
              <a:t>Do you remember how the box model works?</a:t>
            </a:r>
          </a:p>
          <a:p>
            <a:pPr lvl="1"/>
            <a:r>
              <a:rPr lang="en-US"/>
              <a:t>Can you create a grid layout?</a:t>
            </a:r>
            <a:endParaRPr lang="en-US" dirty="0"/>
          </a:p>
          <a:p>
            <a:r>
              <a:rPr lang="en-US" dirty="0"/>
              <a:t>If you are rusty, here are some </a:t>
            </a:r>
            <a:r>
              <a:rPr lang="en-US"/>
              <a:t>resources:</a:t>
            </a:r>
          </a:p>
          <a:p>
            <a:pPr lvl="1"/>
            <a:r>
              <a:rPr lang="en-US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 documentation on MDN</a:t>
            </a:r>
            <a:endParaRPr lang="en-US">
              <a:solidFill>
                <a:schemeClr val="accent3"/>
              </a:solidFill>
            </a:endParaRPr>
          </a:p>
          <a:p>
            <a:pPr lvl="1"/>
            <a:r>
              <a:rPr lang="en-US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CSS documentation on MDN</a:t>
            </a:r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A picture containing indoor, photo, monitor, screen&#10;&#10;Description automatically generated">
            <a:extLst>
              <a:ext uri="{FF2B5EF4-FFF2-40B4-BE49-F238E27FC236}">
                <a16:creationId xmlns:a16="http://schemas.microsoft.com/office/drawing/2014/main" id="{4353B2C5-38FA-418D-A8FF-D88AE5B4C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9430"/>
            <a:ext cx="6192764" cy="3483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68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91340" cy="1450757"/>
          </a:xfrm>
        </p:spPr>
        <p:txBody>
          <a:bodyPr/>
          <a:lstStyle/>
          <a:p>
            <a:r>
              <a:rPr lang="en-US" dirty="0"/>
              <a:t>How It Works – Client/Server Architecture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34B7E-57EA-45F2-B9EA-8E21325D2723}"/>
              </a:ext>
            </a:extLst>
          </p:cNvPr>
          <p:cNvSpPr/>
          <p:nvPr/>
        </p:nvSpPr>
        <p:spPr>
          <a:xfrm>
            <a:off x="7599734" y="2775424"/>
            <a:ext cx="1694608" cy="204315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7F398-619E-4112-AEE4-71FAF032C565}"/>
              </a:ext>
            </a:extLst>
          </p:cNvPr>
          <p:cNvSpPr txBox="1"/>
          <p:nvPr/>
        </p:nvSpPr>
        <p:spPr>
          <a:xfrm>
            <a:off x="7529126" y="2708163"/>
            <a:ext cx="76117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Server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1866D-77EA-4FF9-826B-7CAC7470DCE7}"/>
              </a:ext>
            </a:extLst>
          </p:cNvPr>
          <p:cNvSpPr txBox="1"/>
          <p:nvPr/>
        </p:nvSpPr>
        <p:spPr>
          <a:xfrm>
            <a:off x="7599734" y="4141474"/>
            <a:ext cx="169460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/>
              <a:t>Specialized machine - Expensive</a:t>
            </a:r>
            <a:r>
              <a:rPr lang="en-US" sz="1400" dirty="0"/>
              <a:t>, high-end, memory and CPU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DD6E4F-2335-4516-869A-25FDBED025F2}"/>
              </a:ext>
            </a:extLst>
          </p:cNvPr>
          <p:cNvSpPr/>
          <p:nvPr/>
        </p:nvSpPr>
        <p:spPr>
          <a:xfrm>
            <a:off x="2345644" y="2810161"/>
            <a:ext cx="1693507" cy="199510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71096-4B11-4195-B628-7A9A74515880}"/>
              </a:ext>
            </a:extLst>
          </p:cNvPr>
          <p:cNvSpPr txBox="1"/>
          <p:nvPr/>
        </p:nvSpPr>
        <p:spPr>
          <a:xfrm>
            <a:off x="2268657" y="2685955"/>
            <a:ext cx="82610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Client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F37275-F753-49A4-81FC-57EEBCF22E23}"/>
              </a:ext>
            </a:extLst>
          </p:cNvPr>
          <p:cNvSpPr txBox="1"/>
          <p:nvPr/>
        </p:nvSpPr>
        <p:spPr>
          <a:xfrm>
            <a:off x="2345644" y="4356917"/>
            <a:ext cx="1693507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/>
              <a:t>Commodity machine - inexpensive</a:t>
            </a:r>
            <a:br>
              <a:rPr lang="en-US" sz="1400" dirty="0"/>
            </a:br>
            <a:r>
              <a:rPr lang="en-US" sz="1400" dirty="0"/>
              <a:t> memory, CPU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60479A8E-E84B-4755-A3A9-3E5C22E74D8B}"/>
              </a:ext>
            </a:extLst>
          </p:cNvPr>
          <p:cNvSpPr/>
          <p:nvPr/>
        </p:nvSpPr>
        <p:spPr>
          <a:xfrm>
            <a:off x="4187847" y="2514600"/>
            <a:ext cx="3264292" cy="2615936"/>
          </a:xfrm>
          <a:prstGeom prst="cloud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6B377E-4848-4923-A67A-9B06E730DC17}"/>
              </a:ext>
            </a:extLst>
          </p:cNvPr>
          <p:cNvCxnSpPr>
            <a:cxnSpLocks/>
          </p:cNvCxnSpPr>
          <p:nvPr/>
        </p:nvCxnSpPr>
        <p:spPr>
          <a:xfrm>
            <a:off x="4038601" y="3424916"/>
            <a:ext cx="35627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52A138-D622-4719-8B02-94E38BBF7CE2}"/>
              </a:ext>
            </a:extLst>
          </p:cNvPr>
          <p:cNvSpPr txBox="1"/>
          <p:nvPr/>
        </p:nvSpPr>
        <p:spPr>
          <a:xfrm>
            <a:off x="5458833" y="3385445"/>
            <a:ext cx="78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Request</a:t>
            </a:r>
            <a:endParaRPr lang="en-US" sz="1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A39C63-1FEE-4704-80F0-2F93997E0F3C}"/>
              </a:ext>
            </a:extLst>
          </p:cNvPr>
          <p:cNvCxnSpPr>
            <a:cxnSpLocks/>
          </p:cNvCxnSpPr>
          <p:nvPr/>
        </p:nvCxnSpPr>
        <p:spPr>
          <a:xfrm flipH="1">
            <a:off x="4038601" y="3901154"/>
            <a:ext cx="35627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7CECBF3-CCC5-4B65-AA7F-FE180BBAF1F0}"/>
              </a:ext>
            </a:extLst>
          </p:cNvPr>
          <p:cNvSpPr txBox="1"/>
          <p:nvPr/>
        </p:nvSpPr>
        <p:spPr>
          <a:xfrm>
            <a:off x="5458833" y="3885783"/>
            <a:ext cx="895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Response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C7AC40-A027-4FC1-9FC1-006CDEE26A9B}"/>
              </a:ext>
            </a:extLst>
          </p:cNvPr>
          <p:cNvSpPr txBox="1"/>
          <p:nvPr/>
        </p:nvSpPr>
        <p:spPr>
          <a:xfrm>
            <a:off x="5298083" y="5154208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Network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CB7151F-2A62-4773-BEC7-9DBA45FAE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44" y="3072486"/>
            <a:ext cx="907314" cy="907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lamp&#10;&#10;Description automatically generated">
            <a:extLst>
              <a:ext uri="{FF2B5EF4-FFF2-40B4-BE49-F238E27FC236}">
                <a16:creationId xmlns:a16="http://schemas.microsoft.com/office/drawing/2014/main" id="{514F874D-A2EC-416B-9B36-AC788C46A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12" y="3251468"/>
            <a:ext cx="766105" cy="79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icture containing white, hand, large, clock&#10;&#10;Description automatically generated">
            <a:extLst>
              <a:ext uri="{FF2B5EF4-FFF2-40B4-BE49-F238E27FC236}">
                <a16:creationId xmlns:a16="http://schemas.microsoft.com/office/drawing/2014/main" id="{AF68CC60-2D2A-4ED9-89D6-AE5C87896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65" y="3418536"/>
            <a:ext cx="814934" cy="811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406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Client-side development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34B7E-57EA-45F2-B9EA-8E21325D2723}"/>
              </a:ext>
            </a:extLst>
          </p:cNvPr>
          <p:cNvSpPr/>
          <p:nvPr/>
        </p:nvSpPr>
        <p:spPr>
          <a:xfrm>
            <a:off x="8763000" y="2667000"/>
            <a:ext cx="1371600" cy="204315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7F398-619E-4112-AEE4-71FAF032C565}"/>
              </a:ext>
            </a:extLst>
          </p:cNvPr>
          <p:cNvSpPr txBox="1"/>
          <p:nvPr/>
        </p:nvSpPr>
        <p:spPr>
          <a:xfrm>
            <a:off x="8692392" y="2599739"/>
            <a:ext cx="76117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Server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DD6E4F-2335-4516-869A-25FDBED025F2}"/>
              </a:ext>
            </a:extLst>
          </p:cNvPr>
          <p:cNvSpPr/>
          <p:nvPr/>
        </p:nvSpPr>
        <p:spPr>
          <a:xfrm>
            <a:off x="3882950" y="2701738"/>
            <a:ext cx="1319467" cy="198652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71096-4B11-4195-B628-7A9A74515880}"/>
              </a:ext>
            </a:extLst>
          </p:cNvPr>
          <p:cNvSpPr txBox="1"/>
          <p:nvPr/>
        </p:nvSpPr>
        <p:spPr>
          <a:xfrm>
            <a:off x="3845474" y="2572120"/>
            <a:ext cx="82461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Client</a:t>
            </a:r>
            <a:endParaRPr lang="en-US" sz="1600" dirty="0"/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60479A8E-E84B-4755-A3A9-3E5C22E74D8B}"/>
              </a:ext>
            </a:extLst>
          </p:cNvPr>
          <p:cNvSpPr/>
          <p:nvPr/>
        </p:nvSpPr>
        <p:spPr>
          <a:xfrm>
            <a:off x="5351113" y="2406176"/>
            <a:ext cx="3264292" cy="2615936"/>
          </a:xfrm>
          <a:prstGeom prst="cloud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6B377E-4848-4923-A67A-9B06E730DC17}"/>
              </a:ext>
            </a:extLst>
          </p:cNvPr>
          <p:cNvCxnSpPr>
            <a:cxnSpLocks/>
          </p:cNvCxnSpPr>
          <p:nvPr/>
        </p:nvCxnSpPr>
        <p:spPr>
          <a:xfrm>
            <a:off x="5201867" y="3316492"/>
            <a:ext cx="35627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52A138-D622-4719-8B02-94E38BBF7CE2}"/>
              </a:ext>
            </a:extLst>
          </p:cNvPr>
          <p:cNvSpPr txBox="1"/>
          <p:nvPr/>
        </p:nvSpPr>
        <p:spPr>
          <a:xfrm>
            <a:off x="5753262" y="3313619"/>
            <a:ext cx="1488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Request: </a:t>
            </a:r>
            <a:r>
              <a:rPr lang="en-US" sz="1400" dirty="0"/>
              <a:t>file.html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A39C63-1FEE-4704-80F0-2F93997E0F3C}"/>
              </a:ext>
            </a:extLst>
          </p:cNvPr>
          <p:cNvCxnSpPr>
            <a:cxnSpLocks/>
          </p:cNvCxnSpPr>
          <p:nvPr/>
        </p:nvCxnSpPr>
        <p:spPr>
          <a:xfrm flipH="1">
            <a:off x="5201867" y="3792730"/>
            <a:ext cx="35627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7CECBF3-CCC5-4B65-AA7F-FE180BBAF1F0}"/>
              </a:ext>
            </a:extLst>
          </p:cNvPr>
          <p:cNvSpPr txBox="1"/>
          <p:nvPr/>
        </p:nvSpPr>
        <p:spPr>
          <a:xfrm>
            <a:off x="5753262" y="3795603"/>
            <a:ext cx="264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Response: </a:t>
            </a:r>
            <a:r>
              <a:rPr lang="en-US" sz="1400" dirty="0"/>
              <a:t>file.html, file.css, file.js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C7AC40-A027-4FC1-9FC1-006CDEE26A9B}"/>
              </a:ext>
            </a:extLst>
          </p:cNvPr>
          <p:cNvSpPr txBox="1"/>
          <p:nvPr/>
        </p:nvSpPr>
        <p:spPr>
          <a:xfrm>
            <a:off x="6461349" y="5045784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Network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2F58CB0-B57F-4621-826C-24A0E1834639}"/>
              </a:ext>
            </a:extLst>
          </p:cNvPr>
          <p:cNvSpPr/>
          <p:nvPr/>
        </p:nvSpPr>
        <p:spPr>
          <a:xfrm>
            <a:off x="3273216" y="3313619"/>
            <a:ext cx="595745" cy="612777"/>
          </a:xfrm>
          <a:custGeom>
            <a:avLst/>
            <a:gdLst>
              <a:gd name="connsiteX0" fmla="*/ 1334163 w 1348017"/>
              <a:gd name="connsiteY0" fmla="*/ 54264 h 916518"/>
              <a:gd name="connsiteX1" fmla="*/ 163454 w 1348017"/>
              <a:gd name="connsiteY1" fmla="*/ 88900 h 916518"/>
              <a:gd name="connsiteX2" fmla="*/ 135745 w 1348017"/>
              <a:gd name="connsiteY2" fmla="*/ 885536 h 916518"/>
              <a:gd name="connsiteX3" fmla="*/ 1348017 w 1348017"/>
              <a:gd name="connsiteY3" fmla="*/ 677718 h 9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017" h="916518">
                <a:moveTo>
                  <a:pt x="1334163" y="54264"/>
                </a:moveTo>
                <a:cubicBezTo>
                  <a:pt x="848676" y="2309"/>
                  <a:pt x="363190" y="-49645"/>
                  <a:pt x="163454" y="88900"/>
                </a:cubicBezTo>
                <a:cubicBezTo>
                  <a:pt x="-36282" y="227445"/>
                  <a:pt x="-61682" y="787400"/>
                  <a:pt x="135745" y="885536"/>
                </a:cubicBezTo>
                <a:cubicBezTo>
                  <a:pt x="333172" y="983672"/>
                  <a:pt x="840594" y="830695"/>
                  <a:pt x="1348017" y="677718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F1590-269F-4BF7-A538-23D1799A0370}"/>
              </a:ext>
            </a:extLst>
          </p:cNvPr>
          <p:cNvSpPr txBox="1"/>
          <p:nvPr/>
        </p:nvSpPr>
        <p:spPr>
          <a:xfrm>
            <a:off x="2558521" y="3334435"/>
            <a:ext cx="644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Render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HTML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CSS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A45EC1-9D1C-4CC7-87E9-F958A7725426}"/>
              </a:ext>
            </a:extLst>
          </p:cNvPr>
          <p:cNvSpPr txBox="1"/>
          <p:nvPr/>
        </p:nvSpPr>
        <p:spPr>
          <a:xfrm>
            <a:off x="2602665" y="5004772"/>
            <a:ext cx="80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Execute</a:t>
            </a:r>
            <a:endParaRPr lang="en-US" sz="1200" b="1" dirty="0"/>
          </a:p>
          <a:p>
            <a:r>
              <a:rPr lang="en-US" sz="1200" dirty="0">
                <a:solidFill>
                  <a:schemeClr val="accent3"/>
                </a:solidFill>
              </a:rPr>
              <a:t>JavaScript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64698-A4CB-44FE-B240-DA56A88557AD}"/>
              </a:ext>
            </a:extLst>
          </p:cNvPr>
          <p:cNvSpPr txBox="1"/>
          <p:nvPr/>
        </p:nvSpPr>
        <p:spPr>
          <a:xfrm>
            <a:off x="1066709" y="2436274"/>
            <a:ext cx="145905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&lt;!doctype html&gt;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&lt;html&gt;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&lt;head&gt;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  …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&lt;/head&gt;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…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&lt;/html&gt;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58D067-55C2-4E10-8FF9-1F16D47DD687}"/>
              </a:ext>
            </a:extLst>
          </p:cNvPr>
          <p:cNvSpPr txBox="1"/>
          <p:nvPr/>
        </p:nvSpPr>
        <p:spPr>
          <a:xfrm>
            <a:off x="726873" y="4008233"/>
            <a:ext cx="17988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.highlight {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font-weight: bold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11CABC-DD5D-4C80-9BAF-6588398F0099}"/>
              </a:ext>
            </a:extLst>
          </p:cNvPr>
          <p:cNvSpPr txBox="1"/>
          <p:nvPr/>
        </p:nvSpPr>
        <p:spPr>
          <a:xfrm>
            <a:off x="739583" y="4898844"/>
            <a:ext cx="179889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var amount = 1.99;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if (amount &lt; max) {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//do something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6173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ket 6">
            <a:extLst>
              <a:ext uri="{FF2B5EF4-FFF2-40B4-BE49-F238E27FC236}">
                <a16:creationId xmlns:a16="http://schemas.microsoft.com/office/drawing/2014/main" id="{8B30A1B7-EC4A-4046-BE4E-E1AE74FC06ED}"/>
              </a:ext>
            </a:extLst>
          </p:cNvPr>
          <p:cNvSpPr/>
          <p:nvPr/>
        </p:nvSpPr>
        <p:spPr>
          <a:xfrm rot="16200000">
            <a:off x="8646996" y="3863341"/>
            <a:ext cx="215973" cy="199723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</a:t>
            </a:r>
            <a:r>
              <a:rPr lang="en-US"/>
              <a:t>are headed (BAS)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34B7E-57EA-45F2-B9EA-8E21325D2723}"/>
              </a:ext>
            </a:extLst>
          </p:cNvPr>
          <p:cNvSpPr/>
          <p:nvPr/>
        </p:nvSpPr>
        <p:spPr>
          <a:xfrm>
            <a:off x="6630221" y="2777546"/>
            <a:ext cx="1694608" cy="204315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7F398-619E-4112-AEE4-71FAF032C565}"/>
              </a:ext>
            </a:extLst>
          </p:cNvPr>
          <p:cNvSpPr txBox="1"/>
          <p:nvPr/>
        </p:nvSpPr>
        <p:spPr>
          <a:xfrm>
            <a:off x="6559613" y="2710285"/>
            <a:ext cx="76117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Server</a:t>
            </a:r>
            <a:endParaRPr lang="en-US" sz="1600" dirty="0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B4044A34-3E0A-4A0E-8D05-7F7350617AC8}"/>
              </a:ext>
            </a:extLst>
          </p:cNvPr>
          <p:cNvSpPr/>
          <p:nvPr/>
        </p:nvSpPr>
        <p:spPr>
          <a:xfrm>
            <a:off x="9144000" y="2971800"/>
            <a:ext cx="1219200" cy="1752600"/>
          </a:xfrm>
          <a:prstGeom prst="can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F5087-60F3-491E-BCCE-2CE38F85C362}"/>
              </a:ext>
            </a:extLst>
          </p:cNvPr>
          <p:cNvSpPr txBox="1"/>
          <p:nvPr/>
        </p:nvSpPr>
        <p:spPr>
          <a:xfrm>
            <a:off x="9324668" y="3505200"/>
            <a:ext cx="857864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Database</a:t>
            </a:r>
            <a:br>
              <a:rPr lang="en-US" sz="1200" dirty="0"/>
            </a:br>
            <a:r>
              <a:rPr lang="en-US" sz="1200" dirty="0"/>
              <a:t>Postgres</a:t>
            </a:r>
          </a:p>
          <a:p>
            <a:pPr algn="ctr"/>
            <a:r>
              <a:rPr lang="en-US" sz="1200" dirty="0"/>
              <a:t>SQL Server</a:t>
            </a:r>
          </a:p>
          <a:p>
            <a:pPr algn="ctr"/>
            <a:r>
              <a:rPr lang="en-US" sz="1200" dirty="0"/>
              <a:t>MySQL</a:t>
            </a:r>
          </a:p>
          <a:p>
            <a:pPr algn="ctr"/>
            <a:r>
              <a:rPr lang="en-US" sz="1200" dirty="0"/>
              <a:t>Oracle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DD6E4F-2335-4516-869A-25FDBED025F2}"/>
              </a:ext>
            </a:extLst>
          </p:cNvPr>
          <p:cNvSpPr/>
          <p:nvPr/>
        </p:nvSpPr>
        <p:spPr>
          <a:xfrm>
            <a:off x="1750171" y="2812284"/>
            <a:ext cx="1319467" cy="198652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71096-4B11-4195-B628-7A9A74515880}"/>
              </a:ext>
            </a:extLst>
          </p:cNvPr>
          <p:cNvSpPr txBox="1"/>
          <p:nvPr/>
        </p:nvSpPr>
        <p:spPr>
          <a:xfrm>
            <a:off x="1712695" y="2682666"/>
            <a:ext cx="815901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Client</a:t>
            </a:r>
            <a:endParaRPr lang="en-US" sz="1600" dirty="0"/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60479A8E-E84B-4755-A3A9-3E5C22E74D8B}"/>
              </a:ext>
            </a:extLst>
          </p:cNvPr>
          <p:cNvSpPr/>
          <p:nvPr/>
        </p:nvSpPr>
        <p:spPr>
          <a:xfrm>
            <a:off x="3218334" y="2516722"/>
            <a:ext cx="3264292" cy="2615936"/>
          </a:xfrm>
          <a:prstGeom prst="cloud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6B377E-4848-4923-A67A-9B06E730DC17}"/>
              </a:ext>
            </a:extLst>
          </p:cNvPr>
          <p:cNvCxnSpPr>
            <a:cxnSpLocks/>
          </p:cNvCxnSpPr>
          <p:nvPr/>
        </p:nvCxnSpPr>
        <p:spPr>
          <a:xfrm>
            <a:off x="3069088" y="3427038"/>
            <a:ext cx="35627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52A138-D622-4719-8B02-94E38BBF7CE2}"/>
              </a:ext>
            </a:extLst>
          </p:cNvPr>
          <p:cNvSpPr txBox="1"/>
          <p:nvPr/>
        </p:nvSpPr>
        <p:spPr>
          <a:xfrm>
            <a:off x="3620483" y="3424165"/>
            <a:ext cx="1433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Request: </a:t>
            </a:r>
            <a:r>
              <a:rPr lang="en-US" sz="1400" dirty="0" err="1"/>
              <a:t>file.php</a:t>
            </a:r>
            <a:endParaRPr lang="en-US" sz="1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A39C63-1FEE-4704-80F0-2F93997E0F3C}"/>
              </a:ext>
            </a:extLst>
          </p:cNvPr>
          <p:cNvCxnSpPr>
            <a:cxnSpLocks/>
          </p:cNvCxnSpPr>
          <p:nvPr/>
        </p:nvCxnSpPr>
        <p:spPr>
          <a:xfrm flipH="1">
            <a:off x="3069088" y="3903276"/>
            <a:ext cx="35627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7CECBF3-CCC5-4B65-AA7F-FE180BBAF1F0}"/>
              </a:ext>
            </a:extLst>
          </p:cNvPr>
          <p:cNvSpPr txBox="1"/>
          <p:nvPr/>
        </p:nvSpPr>
        <p:spPr>
          <a:xfrm>
            <a:off x="3620483" y="3906149"/>
            <a:ext cx="2586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Response: </a:t>
            </a:r>
            <a:r>
              <a:rPr lang="en-US" sz="1400" dirty="0" err="1"/>
              <a:t>file.php</a:t>
            </a:r>
            <a:r>
              <a:rPr lang="en-US" sz="1400" dirty="0"/>
              <a:t>, file.css, file.js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C7AC40-A027-4FC1-9FC1-006CDEE26A9B}"/>
              </a:ext>
            </a:extLst>
          </p:cNvPr>
          <p:cNvSpPr txBox="1"/>
          <p:nvPr/>
        </p:nvSpPr>
        <p:spPr>
          <a:xfrm>
            <a:off x="4328570" y="5156330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Network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D1C7BD-B677-4B7A-B9C4-F6E2DB96C6E4}"/>
              </a:ext>
            </a:extLst>
          </p:cNvPr>
          <p:cNvSpPr txBox="1"/>
          <p:nvPr/>
        </p:nvSpPr>
        <p:spPr>
          <a:xfrm>
            <a:off x="7034020" y="3263619"/>
            <a:ext cx="99153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Server-side </a:t>
            </a:r>
            <a:br>
              <a:rPr lang="en-US" sz="1200" b="1" dirty="0"/>
            </a:br>
            <a:r>
              <a:rPr lang="en-US" sz="1200" b="1" dirty="0"/>
              <a:t>Language</a:t>
            </a:r>
          </a:p>
          <a:p>
            <a:r>
              <a:rPr lang="en-US" sz="1200" dirty="0"/>
              <a:t>PHP</a:t>
            </a:r>
          </a:p>
          <a:p>
            <a:r>
              <a:rPr lang="en-US" sz="1200" dirty="0"/>
              <a:t>C#</a:t>
            </a:r>
          </a:p>
          <a:p>
            <a:r>
              <a:rPr lang="en-US" sz="1200" dirty="0"/>
              <a:t>Python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059C77-CB6C-4DFD-9718-9136D0FC2090}"/>
              </a:ext>
            </a:extLst>
          </p:cNvPr>
          <p:cNvCxnSpPr/>
          <p:nvPr/>
        </p:nvCxnSpPr>
        <p:spPr>
          <a:xfrm>
            <a:off x="8025554" y="3424165"/>
            <a:ext cx="11184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A7E6990-9509-4133-8685-60941A1683FE}"/>
              </a:ext>
            </a:extLst>
          </p:cNvPr>
          <p:cNvCxnSpPr>
            <a:cxnSpLocks/>
          </p:cNvCxnSpPr>
          <p:nvPr/>
        </p:nvCxnSpPr>
        <p:spPr>
          <a:xfrm flipH="1">
            <a:off x="8025555" y="3974559"/>
            <a:ext cx="10973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54EB62-C426-48CA-AFEB-3E97459DDD5B}"/>
              </a:ext>
            </a:extLst>
          </p:cNvPr>
          <p:cNvSpPr txBox="1"/>
          <p:nvPr/>
        </p:nvSpPr>
        <p:spPr>
          <a:xfrm>
            <a:off x="7743390" y="5489442"/>
            <a:ext cx="2023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Dynamic pages based </a:t>
            </a:r>
            <a:br>
              <a:rPr lang="en-US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on persistent data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6F5FF2-8094-421F-9C42-771D5CC12804}"/>
              </a:ext>
            </a:extLst>
          </p:cNvPr>
          <p:cNvCxnSpPr>
            <a:stCxn id="7" idx="1"/>
            <a:endCxn id="5" idx="0"/>
          </p:cNvCxnSpPr>
          <p:nvPr/>
        </p:nvCxnSpPr>
        <p:spPr>
          <a:xfrm flipH="1">
            <a:off x="8754982" y="4969947"/>
            <a:ext cx="1" cy="519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7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</a:t>
            </a:r>
            <a:r>
              <a:rPr lang="en-US"/>
              <a:t>are headed (the industry)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34B7E-57EA-45F2-B9EA-8E21325D2723}"/>
              </a:ext>
            </a:extLst>
          </p:cNvPr>
          <p:cNvSpPr/>
          <p:nvPr/>
        </p:nvSpPr>
        <p:spPr>
          <a:xfrm>
            <a:off x="8763000" y="2667000"/>
            <a:ext cx="1371600" cy="204315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7F398-619E-4112-AEE4-71FAF032C565}"/>
              </a:ext>
            </a:extLst>
          </p:cNvPr>
          <p:cNvSpPr txBox="1"/>
          <p:nvPr/>
        </p:nvSpPr>
        <p:spPr>
          <a:xfrm>
            <a:off x="8692392" y="2599739"/>
            <a:ext cx="76117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Server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DD6E4F-2335-4516-869A-25FDBED025F2}"/>
              </a:ext>
            </a:extLst>
          </p:cNvPr>
          <p:cNvSpPr/>
          <p:nvPr/>
        </p:nvSpPr>
        <p:spPr>
          <a:xfrm>
            <a:off x="3882950" y="2701738"/>
            <a:ext cx="1319467" cy="198652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71096-4B11-4195-B628-7A9A74515880}"/>
              </a:ext>
            </a:extLst>
          </p:cNvPr>
          <p:cNvSpPr txBox="1"/>
          <p:nvPr/>
        </p:nvSpPr>
        <p:spPr>
          <a:xfrm>
            <a:off x="3845474" y="2572120"/>
            <a:ext cx="99775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Client</a:t>
            </a:r>
            <a:endParaRPr lang="en-US" sz="1600" dirty="0"/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60479A8E-E84B-4755-A3A9-3E5C22E74D8B}"/>
              </a:ext>
            </a:extLst>
          </p:cNvPr>
          <p:cNvSpPr/>
          <p:nvPr/>
        </p:nvSpPr>
        <p:spPr>
          <a:xfrm>
            <a:off x="5351113" y="2406176"/>
            <a:ext cx="3264292" cy="2615936"/>
          </a:xfrm>
          <a:prstGeom prst="cloud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6B377E-4848-4923-A67A-9B06E730DC17}"/>
              </a:ext>
            </a:extLst>
          </p:cNvPr>
          <p:cNvCxnSpPr>
            <a:cxnSpLocks/>
          </p:cNvCxnSpPr>
          <p:nvPr/>
        </p:nvCxnSpPr>
        <p:spPr>
          <a:xfrm>
            <a:off x="5201867" y="3316492"/>
            <a:ext cx="356278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52A138-D622-4719-8B02-94E38BBF7CE2}"/>
              </a:ext>
            </a:extLst>
          </p:cNvPr>
          <p:cNvSpPr txBox="1"/>
          <p:nvPr/>
        </p:nvSpPr>
        <p:spPr>
          <a:xfrm>
            <a:off x="5750480" y="3313619"/>
            <a:ext cx="2224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1. </a:t>
            </a:r>
            <a:r>
              <a:rPr lang="en-US" sz="1400" dirty="0"/>
              <a:t>Initial Request/Response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A39C63-1FEE-4704-80F0-2F93997E0F3C}"/>
              </a:ext>
            </a:extLst>
          </p:cNvPr>
          <p:cNvCxnSpPr>
            <a:cxnSpLocks/>
          </p:cNvCxnSpPr>
          <p:nvPr/>
        </p:nvCxnSpPr>
        <p:spPr>
          <a:xfrm flipH="1">
            <a:off x="5201867" y="3792730"/>
            <a:ext cx="356278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7CECBF3-CCC5-4B65-AA7F-FE180BBAF1F0}"/>
              </a:ext>
            </a:extLst>
          </p:cNvPr>
          <p:cNvSpPr txBox="1"/>
          <p:nvPr/>
        </p:nvSpPr>
        <p:spPr>
          <a:xfrm>
            <a:off x="5753262" y="3795603"/>
            <a:ext cx="235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  <a:r>
              <a:rPr lang="en-US" sz="1400" b="1"/>
              <a:t>. </a:t>
            </a:r>
            <a:r>
              <a:rPr lang="en-US" sz="1400"/>
              <a:t>Asynchronous JavaScript    </a:t>
            </a:r>
          </a:p>
          <a:p>
            <a:r>
              <a:rPr lang="en-US" sz="1400"/>
              <a:t>    (AngularJS, ReactJS, etc...)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C7AC40-A027-4FC1-9FC1-006CDEE26A9B}"/>
              </a:ext>
            </a:extLst>
          </p:cNvPr>
          <p:cNvSpPr txBox="1"/>
          <p:nvPr/>
        </p:nvSpPr>
        <p:spPr>
          <a:xfrm>
            <a:off x="6461349" y="5045784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Network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BA3AFB-BD36-4D35-BD06-B2FBA536246A}"/>
              </a:ext>
            </a:extLst>
          </p:cNvPr>
          <p:cNvSpPr/>
          <p:nvPr/>
        </p:nvSpPr>
        <p:spPr>
          <a:xfrm>
            <a:off x="3273216" y="3313619"/>
            <a:ext cx="595745" cy="612777"/>
          </a:xfrm>
          <a:custGeom>
            <a:avLst/>
            <a:gdLst>
              <a:gd name="connsiteX0" fmla="*/ 1334163 w 1348017"/>
              <a:gd name="connsiteY0" fmla="*/ 54264 h 916518"/>
              <a:gd name="connsiteX1" fmla="*/ 163454 w 1348017"/>
              <a:gd name="connsiteY1" fmla="*/ 88900 h 916518"/>
              <a:gd name="connsiteX2" fmla="*/ 135745 w 1348017"/>
              <a:gd name="connsiteY2" fmla="*/ 885536 h 916518"/>
              <a:gd name="connsiteX3" fmla="*/ 1348017 w 1348017"/>
              <a:gd name="connsiteY3" fmla="*/ 677718 h 9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017" h="916518">
                <a:moveTo>
                  <a:pt x="1334163" y="54264"/>
                </a:moveTo>
                <a:cubicBezTo>
                  <a:pt x="848676" y="2309"/>
                  <a:pt x="363190" y="-49645"/>
                  <a:pt x="163454" y="88900"/>
                </a:cubicBezTo>
                <a:cubicBezTo>
                  <a:pt x="-36282" y="227445"/>
                  <a:pt x="-61682" y="787400"/>
                  <a:pt x="135745" y="885536"/>
                </a:cubicBezTo>
                <a:cubicBezTo>
                  <a:pt x="333172" y="983672"/>
                  <a:pt x="840594" y="830695"/>
                  <a:pt x="1348017" y="677718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4D49E6-2149-48C9-820E-C485F9838CFF}"/>
              </a:ext>
            </a:extLst>
          </p:cNvPr>
          <p:cNvSpPr txBox="1"/>
          <p:nvPr/>
        </p:nvSpPr>
        <p:spPr>
          <a:xfrm>
            <a:off x="2558521" y="3334435"/>
            <a:ext cx="644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Render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HTML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CSS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C7FD85-FF5A-44FF-AC90-A480D91F60B0}"/>
              </a:ext>
            </a:extLst>
          </p:cNvPr>
          <p:cNvSpPr txBox="1"/>
          <p:nvPr/>
        </p:nvSpPr>
        <p:spPr>
          <a:xfrm>
            <a:off x="2602665" y="5004772"/>
            <a:ext cx="80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Execute</a:t>
            </a:r>
            <a:endParaRPr lang="en-US" sz="1200" b="1" dirty="0"/>
          </a:p>
          <a:p>
            <a:r>
              <a:rPr lang="en-US" sz="1200" dirty="0">
                <a:solidFill>
                  <a:schemeClr val="accent3"/>
                </a:solidFill>
              </a:rPr>
              <a:t>JavaScript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0DEE14-8B8F-4211-8F0A-17E7E3E71016}"/>
              </a:ext>
            </a:extLst>
          </p:cNvPr>
          <p:cNvSpPr txBox="1"/>
          <p:nvPr/>
        </p:nvSpPr>
        <p:spPr>
          <a:xfrm>
            <a:off x="1066709" y="2436274"/>
            <a:ext cx="145905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&lt;!doctype html&gt;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&lt;html&gt;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&lt;head&gt;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  …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&lt;/head&gt;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…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&lt;/html&gt;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E3DD2-4068-46DA-ACE4-B4995F6EA387}"/>
              </a:ext>
            </a:extLst>
          </p:cNvPr>
          <p:cNvSpPr txBox="1"/>
          <p:nvPr/>
        </p:nvSpPr>
        <p:spPr>
          <a:xfrm>
            <a:off x="726873" y="4008233"/>
            <a:ext cx="17988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.highlight {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font-weight: bold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1A54EC-C11F-4AE1-8B44-A6A6640D4783}"/>
              </a:ext>
            </a:extLst>
          </p:cNvPr>
          <p:cNvSpPr txBox="1"/>
          <p:nvPr/>
        </p:nvSpPr>
        <p:spPr>
          <a:xfrm>
            <a:off x="739583" y="4898844"/>
            <a:ext cx="179889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var amount = 1.99;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if (amount &lt; max) {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//do something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988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91340" cy="1450757"/>
          </a:xfrm>
        </p:spPr>
        <p:txBody>
          <a:bodyPr/>
          <a:lstStyle/>
          <a:p>
            <a:r>
              <a:rPr lang="en-US"/>
              <a:t>How we will develop this quarter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DD6E4F-2335-4516-869A-25FDBED025F2}"/>
              </a:ext>
            </a:extLst>
          </p:cNvPr>
          <p:cNvSpPr/>
          <p:nvPr/>
        </p:nvSpPr>
        <p:spPr>
          <a:xfrm>
            <a:off x="5512035" y="2862906"/>
            <a:ext cx="1693507" cy="199510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71096-4B11-4195-B628-7A9A74515880}"/>
              </a:ext>
            </a:extLst>
          </p:cNvPr>
          <p:cNvSpPr txBox="1"/>
          <p:nvPr/>
        </p:nvSpPr>
        <p:spPr>
          <a:xfrm>
            <a:off x="5435048" y="2738700"/>
            <a:ext cx="82610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Client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F37275-F753-49A4-81FC-57EEBCF22E23}"/>
              </a:ext>
            </a:extLst>
          </p:cNvPr>
          <p:cNvSpPr txBox="1"/>
          <p:nvPr/>
        </p:nvSpPr>
        <p:spPr>
          <a:xfrm>
            <a:off x="5512035" y="4409662"/>
            <a:ext cx="1693507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/>
              <a:t>Commodity machine - inexpensive</a:t>
            </a:r>
            <a:br>
              <a:rPr lang="en-US" sz="1400" dirty="0"/>
            </a:br>
            <a:r>
              <a:rPr lang="en-US" sz="1400" dirty="0"/>
              <a:t> memory, CPU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CB7151F-2A62-4773-BEC7-9DBA45FAE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35" y="3125231"/>
            <a:ext cx="907314" cy="907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lamp&#10;&#10;Description automatically generated">
            <a:extLst>
              <a:ext uri="{FF2B5EF4-FFF2-40B4-BE49-F238E27FC236}">
                <a16:creationId xmlns:a16="http://schemas.microsoft.com/office/drawing/2014/main" id="{514F874D-A2EC-416B-9B36-AC788C46A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03" y="3304213"/>
            <a:ext cx="766105" cy="79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icture containing white, hand, large, clock&#10;&#10;Description automatically generated">
            <a:extLst>
              <a:ext uri="{FF2B5EF4-FFF2-40B4-BE49-F238E27FC236}">
                <a16:creationId xmlns:a16="http://schemas.microsoft.com/office/drawing/2014/main" id="{AF68CC60-2D2A-4ED9-89D6-AE5C87896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56" y="3471281"/>
            <a:ext cx="814934" cy="811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E7F398-619E-4112-AEE4-71FAF032C565}"/>
              </a:ext>
            </a:extLst>
          </p:cNvPr>
          <p:cNvSpPr txBox="1"/>
          <p:nvPr/>
        </p:nvSpPr>
        <p:spPr>
          <a:xfrm>
            <a:off x="6515403" y="2738700"/>
            <a:ext cx="76117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Server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517BA5-CE04-4251-B98D-833EAF0AC02D}"/>
              </a:ext>
            </a:extLst>
          </p:cNvPr>
          <p:cNvSpPr txBox="1"/>
          <p:nvPr/>
        </p:nvSpPr>
        <p:spPr>
          <a:xfrm>
            <a:off x="7933008" y="3357852"/>
            <a:ext cx="1804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</a:rPr>
              <a:t>Local Web Server</a:t>
            </a:r>
          </a:p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</a:rPr>
              <a:t>(localhost)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52A138-D622-4719-8B02-94E38BBF7CE2}"/>
              </a:ext>
            </a:extLst>
          </p:cNvPr>
          <p:cNvSpPr txBox="1"/>
          <p:nvPr/>
        </p:nvSpPr>
        <p:spPr>
          <a:xfrm>
            <a:off x="7286605" y="3034252"/>
            <a:ext cx="701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Request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CECBF3-CCC5-4B65-AA7F-FE180BBAF1F0}"/>
              </a:ext>
            </a:extLst>
          </p:cNvPr>
          <p:cNvSpPr txBox="1"/>
          <p:nvPr/>
        </p:nvSpPr>
        <p:spPr>
          <a:xfrm>
            <a:off x="7251680" y="3966390"/>
            <a:ext cx="794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Response</a:t>
            </a:r>
            <a:endParaRPr lang="en-US" sz="12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E05B117-F537-4E98-8247-17115EFD2CE0}"/>
              </a:ext>
            </a:extLst>
          </p:cNvPr>
          <p:cNvSpPr/>
          <p:nvPr/>
        </p:nvSpPr>
        <p:spPr>
          <a:xfrm>
            <a:off x="4908803" y="3351396"/>
            <a:ext cx="595745" cy="612777"/>
          </a:xfrm>
          <a:custGeom>
            <a:avLst/>
            <a:gdLst>
              <a:gd name="connsiteX0" fmla="*/ 1334163 w 1348017"/>
              <a:gd name="connsiteY0" fmla="*/ 54264 h 916518"/>
              <a:gd name="connsiteX1" fmla="*/ 163454 w 1348017"/>
              <a:gd name="connsiteY1" fmla="*/ 88900 h 916518"/>
              <a:gd name="connsiteX2" fmla="*/ 135745 w 1348017"/>
              <a:gd name="connsiteY2" fmla="*/ 885536 h 916518"/>
              <a:gd name="connsiteX3" fmla="*/ 1348017 w 1348017"/>
              <a:gd name="connsiteY3" fmla="*/ 677718 h 9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017" h="916518">
                <a:moveTo>
                  <a:pt x="1334163" y="54264"/>
                </a:moveTo>
                <a:cubicBezTo>
                  <a:pt x="848676" y="2309"/>
                  <a:pt x="363190" y="-49645"/>
                  <a:pt x="163454" y="88900"/>
                </a:cubicBezTo>
                <a:cubicBezTo>
                  <a:pt x="-36282" y="227445"/>
                  <a:pt x="-61682" y="787400"/>
                  <a:pt x="135745" y="885536"/>
                </a:cubicBezTo>
                <a:cubicBezTo>
                  <a:pt x="333172" y="983672"/>
                  <a:pt x="840594" y="830695"/>
                  <a:pt x="1348017" y="677718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60B52D-05E5-45FD-A3D4-B02C6B1B7725}"/>
              </a:ext>
            </a:extLst>
          </p:cNvPr>
          <p:cNvSpPr txBox="1"/>
          <p:nvPr/>
        </p:nvSpPr>
        <p:spPr>
          <a:xfrm>
            <a:off x="4194108" y="3372212"/>
            <a:ext cx="644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Render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HTML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CSS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76F9D7-C5DA-45A4-BFE4-C497749940AF}"/>
              </a:ext>
            </a:extLst>
          </p:cNvPr>
          <p:cNvSpPr txBox="1"/>
          <p:nvPr/>
        </p:nvSpPr>
        <p:spPr>
          <a:xfrm>
            <a:off x="4238252" y="5042549"/>
            <a:ext cx="80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Execute</a:t>
            </a:r>
            <a:endParaRPr lang="en-US" sz="1200" b="1" dirty="0"/>
          </a:p>
          <a:p>
            <a:r>
              <a:rPr lang="en-US" sz="1200" dirty="0">
                <a:solidFill>
                  <a:schemeClr val="accent3"/>
                </a:solidFill>
              </a:rPr>
              <a:t>JavaScript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0EAA05-EBB3-4EB0-85C8-A5257B129D3B}"/>
              </a:ext>
            </a:extLst>
          </p:cNvPr>
          <p:cNvSpPr txBox="1"/>
          <p:nvPr/>
        </p:nvSpPr>
        <p:spPr>
          <a:xfrm>
            <a:off x="2702296" y="2474051"/>
            <a:ext cx="145905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&lt;!doctype html&gt;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&lt;html&gt;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&lt;head&gt;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  …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&lt;/head&gt;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…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&lt;/html&gt;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A58D97-4422-497F-BD4D-B23515588B28}"/>
              </a:ext>
            </a:extLst>
          </p:cNvPr>
          <p:cNvSpPr txBox="1"/>
          <p:nvPr/>
        </p:nvSpPr>
        <p:spPr>
          <a:xfrm>
            <a:off x="2362460" y="4046010"/>
            <a:ext cx="17988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.highlight {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font-weight: bold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8F5D8F-CA68-4C72-9CA4-A6D1D0F71B5B}"/>
              </a:ext>
            </a:extLst>
          </p:cNvPr>
          <p:cNvSpPr txBox="1"/>
          <p:nvPr/>
        </p:nvSpPr>
        <p:spPr>
          <a:xfrm>
            <a:off x="2375170" y="4936621"/>
            <a:ext cx="179889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var amount = 1.99;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if (amount &lt; max) {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//do something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0AD656C-5F8E-4D47-898C-26C271927E56}"/>
              </a:ext>
            </a:extLst>
          </p:cNvPr>
          <p:cNvSpPr/>
          <p:nvPr/>
        </p:nvSpPr>
        <p:spPr>
          <a:xfrm flipH="1">
            <a:off x="7207950" y="3367587"/>
            <a:ext cx="595745" cy="612777"/>
          </a:xfrm>
          <a:custGeom>
            <a:avLst/>
            <a:gdLst>
              <a:gd name="connsiteX0" fmla="*/ 1334163 w 1348017"/>
              <a:gd name="connsiteY0" fmla="*/ 54264 h 916518"/>
              <a:gd name="connsiteX1" fmla="*/ 163454 w 1348017"/>
              <a:gd name="connsiteY1" fmla="*/ 88900 h 916518"/>
              <a:gd name="connsiteX2" fmla="*/ 135745 w 1348017"/>
              <a:gd name="connsiteY2" fmla="*/ 885536 h 916518"/>
              <a:gd name="connsiteX3" fmla="*/ 1348017 w 1348017"/>
              <a:gd name="connsiteY3" fmla="*/ 677718 h 9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017" h="916518">
                <a:moveTo>
                  <a:pt x="1334163" y="54264"/>
                </a:moveTo>
                <a:cubicBezTo>
                  <a:pt x="848676" y="2309"/>
                  <a:pt x="363190" y="-49645"/>
                  <a:pt x="163454" y="88900"/>
                </a:cubicBezTo>
                <a:cubicBezTo>
                  <a:pt x="-36282" y="227445"/>
                  <a:pt x="-61682" y="787400"/>
                  <a:pt x="135745" y="885536"/>
                </a:cubicBezTo>
                <a:cubicBezTo>
                  <a:pt x="333172" y="983672"/>
                  <a:pt x="840594" y="830695"/>
                  <a:pt x="1348017" y="677718"/>
                </a:cubicBezTo>
              </a:path>
            </a:pathLst>
          </a:cu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9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C1A91-66B7-47E8-9844-B0792BBA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Topics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CB2BD0-BBB9-4C8B-9968-0BF906959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52669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91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62AF-CACB-45C9-A95D-5DE818DA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10CFE-AA45-4D1B-9BA1-811460F3C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What Javascript is...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2EA20-4903-4FB4-B634-7077A1EC6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678369" cy="3678766"/>
          </a:xfrm>
        </p:spPr>
        <p:txBody>
          <a:bodyPr/>
          <a:lstStyle/>
          <a:p>
            <a:r>
              <a:rPr lang="en-US" sz="2200"/>
              <a:t>The programming language of the web</a:t>
            </a:r>
          </a:p>
          <a:p>
            <a:r>
              <a:rPr lang="en-US" sz="2200"/>
              <a:t>Used to make a web page interactive</a:t>
            </a:r>
          </a:p>
          <a:p>
            <a:pPr lvl="1"/>
            <a:r>
              <a:rPr lang="en-US"/>
              <a:t>prompt user for information</a:t>
            </a:r>
          </a:p>
          <a:p>
            <a:pPr lvl="1"/>
            <a:r>
              <a:rPr lang="en-US"/>
              <a:t>dynamically display information to user</a:t>
            </a:r>
          </a:p>
          <a:p>
            <a:pPr lvl="1"/>
            <a:r>
              <a:rPr lang="en-US"/>
              <a:t>respond to user-initiated events</a:t>
            </a:r>
          </a:p>
          <a:p>
            <a:pPr lvl="1"/>
            <a:r>
              <a:rPr lang="en-US"/>
              <a:t>provide useful functionality, like form validation</a:t>
            </a:r>
          </a:p>
          <a:p>
            <a:pPr lvl="1"/>
            <a:r>
              <a:rPr lang="en-US"/>
              <a:t>animate elements of the page</a:t>
            </a:r>
          </a:p>
          <a:p>
            <a:pPr lvl="1"/>
            <a:r>
              <a:rPr lang="en-US"/>
              <a:t>and much more!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0CD5B-8534-4322-B632-BAB832744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/>
              <a:t>What Javascript is NOT...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A102D-F976-4405-8B2B-6C16C8D8E3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200"/>
              <a:t>Javascript is not</a:t>
            </a:r>
          </a:p>
          <a:p>
            <a:pPr lvl="1"/>
            <a:r>
              <a:rPr lang="en-US"/>
              <a:t>Java</a:t>
            </a:r>
          </a:p>
          <a:p>
            <a:pPr lvl="1"/>
            <a:r>
              <a:rPr lang="en-US"/>
              <a:t>strongly-typed</a:t>
            </a:r>
          </a:p>
          <a:p>
            <a:pPr lvl="1"/>
            <a:r>
              <a:rPr lang="en-US"/>
              <a:t>stand-alone</a:t>
            </a:r>
          </a:p>
          <a:p>
            <a:pPr lvl="1"/>
            <a:r>
              <a:rPr lang="en-US"/>
              <a:t>useful for file I/O (except cookies)</a:t>
            </a:r>
          </a:p>
          <a:p>
            <a:pPr lvl="1"/>
            <a:r>
              <a:rPr lang="en-US"/>
              <a:t>used for connecting to a database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7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C65B-6CC1-4CD8-AB7D-5760F740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Javascript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90F1-5C28-47B4-801F-45A7354A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794"/>
            <a:ext cx="4305144" cy="3811299"/>
          </a:xfrm>
        </p:spPr>
        <p:txBody>
          <a:bodyPr>
            <a:normAutofit/>
          </a:bodyPr>
          <a:lstStyle/>
          <a:p>
            <a:r>
              <a:rPr lang="en-US" sz="2200"/>
              <a:t>Let's write a first program using Javascript</a:t>
            </a:r>
          </a:p>
          <a:p>
            <a:r>
              <a:rPr lang="en-US" sz="2200"/>
              <a:t>To include Javascript within a web page, we can use the &lt;script&gt; element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D6912E-4970-4D03-A861-28282CAA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383" y="1912776"/>
            <a:ext cx="5052417" cy="4248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F6CF5-DC7F-432D-B836-7D439C8C096D}"/>
              </a:ext>
            </a:extLst>
          </p:cNvPr>
          <p:cNvSpPr txBox="1"/>
          <p:nvPr/>
        </p:nvSpPr>
        <p:spPr>
          <a:xfrm>
            <a:off x="4609323" y="5010539"/>
            <a:ext cx="1842043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JS code goes here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E3F23D-3530-4A61-8CB1-60F4E07BBF6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451366" y="5195205"/>
            <a:ext cx="1563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C65B-6CC1-4CD8-AB7D-5760F740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Javascript code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F662FD-4F27-475F-8C73-53D016005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7950" y="3322070"/>
            <a:ext cx="5052417" cy="14294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72239A-3F28-421D-BAC7-C28A484F87B3}"/>
              </a:ext>
            </a:extLst>
          </p:cNvPr>
          <p:cNvSpPr txBox="1"/>
          <p:nvPr/>
        </p:nvSpPr>
        <p:spPr>
          <a:xfrm>
            <a:off x="5094515" y="2295331"/>
            <a:ext cx="3164136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A code comment is informative,</a:t>
            </a:r>
          </a:p>
          <a:p>
            <a:pPr algn="ctr"/>
            <a:r>
              <a:rPr lang="en-US"/>
              <a:t>but doesn't perform an actions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DF9035-7754-4CBB-9D63-72E667E45B0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676583" y="2941662"/>
            <a:ext cx="0" cy="659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78F0CB-A2A7-4E5F-B57D-9778C89BB475}"/>
              </a:ext>
            </a:extLst>
          </p:cNvPr>
          <p:cNvSpPr txBox="1"/>
          <p:nvPr/>
        </p:nvSpPr>
        <p:spPr>
          <a:xfrm>
            <a:off x="534956" y="3707363"/>
            <a:ext cx="2696957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Create a variable and store</a:t>
            </a:r>
          </a:p>
          <a:p>
            <a:pPr algn="ctr"/>
            <a:r>
              <a:rPr lang="en-US"/>
              <a:t>the &lt;span&gt; element in it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F493ED-9F44-4B14-BCB8-73E8DB641E6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231913" y="4030529"/>
            <a:ext cx="770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E18CDB-0B79-4DF2-A9BC-6727705444C8}"/>
              </a:ext>
            </a:extLst>
          </p:cNvPr>
          <p:cNvSpPr txBox="1"/>
          <p:nvPr/>
        </p:nvSpPr>
        <p:spPr>
          <a:xfrm>
            <a:off x="6388360" y="4998098"/>
            <a:ext cx="188962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Use a CSS selector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A1DAF3-2345-4484-82DF-BC50A7D3DBE7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7333170" y="4208106"/>
            <a:ext cx="0" cy="789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69B4FF-6AE2-47A3-80E5-E4894AC23AF1}"/>
              </a:ext>
            </a:extLst>
          </p:cNvPr>
          <p:cNvSpPr txBox="1"/>
          <p:nvPr/>
        </p:nvSpPr>
        <p:spPr>
          <a:xfrm>
            <a:off x="8976048" y="3732244"/>
            <a:ext cx="1874937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JS statements end</a:t>
            </a:r>
          </a:p>
          <a:p>
            <a:pPr algn="ctr"/>
            <a:r>
              <a:rPr lang="en-US"/>
              <a:t>with a semicolon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EC5F1E-196F-4096-B5C3-4D57597A2354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8602824" y="4055410"/>
            <a:ext cx="373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0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C65B-6CC1-4CD8-AB7D-5760F740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Javascript code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A095A0-076A-4F10-985E-E7F3B19B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2687841"/>
            <a:ext cx="4875572" cy="1823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E18CDB-0B79-4DF2-A9BC-6727705444C8}"/>
              </a:ext>
            </a:extLst>
          </p:cNvPr>
          <p:cNvSpPr txBox="1"/>
          <p:nvPr/>
        </p:nvSpPr>
        <p:spPr>
          <a:xfrm>
            <a:off x="2096277" y="4783494"/>
            <a:ext cx="2351093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Assign new contents to</a:t>
            </a:r>
          </a:p>
          <a:p>
            <a:pPr algn="ctr"/>
            <a:r>
              <a:rPr lang="en-US"/>
              <a:t>the &lt;span&gt; element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A1DAF3-2345-4484-82DF-BC50A7D3DBE7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3271824" y="4310744"/>
            <a:ext cx="0" cy="472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DB2FF2-C6D7-466E-94F2-8E92E861A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05" y="3975918"/>
            <a:ext cx="3810532" cy="1257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1F83A4-B7C5-4540-A633-DF3543A14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42" y="2325110"/>
            <a:ext cx="3820058" cy="12574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D8D4AD-81D6-4B98-A4A2-9264DEB813E1}"/>
              </a:ext>
            </a:extLst>
          </p:cNvPr>
          <p:cNvCxnSpPr>
            <a:stCxn id="12" idx="2"/>
            <a:endCxn id="7" idx="0"/>
          </p:cNvCxnSpPr>
          <p:nvPr/>
        </p:nvCxnSpPr>
        <p:spPr>
          <a:xfrm>
            <a:off x="9165771" y="3582585"/>
            <a:ext cx="0" cy="393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9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8052E-C429-4383-87D7-63E78FAA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6600">
                <a:solidFill>
                  <a:schemeClr val="tx2"/>
                </a:solidFill>
              </a:rPr>
              <a:t>Script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02147-757B-49A2-BAB5-37C793C01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Introduction to JS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83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89B0-66FB-4C0E-9D08-4F56E3F0F554}"/>
              </a:ext>
            </a:extLst>
          </p:cNvPr>
          <p:cNvSpPr txBox="1">
            <a:spLocks/>
          </p:cNvSpPr>
          <p:nvPr/>
        </p:nvSpPr>
        <p:spPr>
          <a:xfrm>
            <a:off x="503854" y="989045"/>
            <a:ext cx="5253136" cy="748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Inline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5E59-6F70-44D6-BC7C-5FC8B285A63C}"/>
              </a:ext>
            </a:extLst>
          </p:cNvPr>
          <p:cNvSpPr txBox="1">
            <a:spLocks/>
          </p:cNvSpPr>
          <p:nvPr/>
        </p:nvSpPr>
        <p:spPr>
          <a:xfrm>
            <a:off x="550506" y="2043403"/>
            <a:ext cx="3387012" cy="369492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Javascript code within &lt;script&gt; tags is called inline Javascript</a:t>
            </a:r>
          </a:p>
          <a:p>
            <a:r>
              <a:rPr lang="en-US"/>
              <a:t>Inline code is typically located within the &lt;head&gt; or &lt;body&gt; elements</a:t>
            </a:r>
          </a:p>
          <a:p>
            <a:r>
              <a:rPr lang="en-US"/>
              <a:t>The scripts are executed in order, from </a:t>
            </a:r>
            <a:r>
              <a:rPr lang="en-US" u="sng"/>
              <a:t>top to bottom</a:t>
            </a:r>
            <a:r>
              <a:rPr lang="en-US"/>
              <a:t> in the document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34064-6AD6-472F-B2C6-DFFBA7E6D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485" y="536436"/>
            <a:ext cx="5451005" cy="5502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5A36BF-1B5B-46C0-A9F0-7D720FE631DB}"/>
              </a:ext>
            </a:extLst>
          </p:cNvPr>
          <p:cNvSpPr txBox="1"/>
          <p:nvPr/>
        </p:nvSpPr>
        <p:spPr>
          <a:xfrm>
            <a:off x="4261767" y="2466394"/>
            <a:ext cx="1914307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1. Calculate values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E9B02-76A0-4345-BED7-0CC8C7E07A49}"/>
              </a:ext>
            </a:extLst>
          </p:cNvPr>
          <p:cNvSpPr txBox="1"/>
          <p:nvPr/>
        </p:nvSpPr>
        <p:spPr>
          <a:xfrm>
            <a:off x="4316269" y="4003454"/>
            <a:ext cx="1859805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2. Assemble 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A387C-4F43-4712-8117-4F425BC30E25}"/>
              </a:ext>
            </a:extLst>
          </p:cNvPr>
          <p:cNvSpPr txBox="1"/>
          <p:nvPr/>
        </p:nvSpPr>
        <p:spPr>
          <a:xfrm>
            <a:off x="4030390" y="5050237"/>
            <a:ext cx="215501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3. Interact with DOM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BF0D49-C89F-49F9-905E-346DBBAE01C7}"/>
              </a:ext>
            </a:extLst>
          </p:cNvPr>
          <p:cNvCxnSpPr/>
          <p:nvPr/>
        </p:nvCxnSpPr>
        <p:spPr>
          <a:xfrm>
            <a:off x="6176074" y="2651060"/>
            <a:ext cx="3419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F3B553-610F-4874-9642-D5997C904EC6}"/>
              </a:ext>
            </a:extLst>
          </p:cNvPr>
          <p:cNvCxnSpPr/>
          <p:nvPr/>
        </p:nvCxnSpPr>
        <p:spPr>
          <a:xfrm>
            <a:off x="6176073" y="4188120"/>
            <a:ext cx="3419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8E786A-1EE7-4634-9A97-FE2E36050298}"/>
              </a:ext>
            </a:extLst>
          </p:cNvPr>
          <p:cNvCxnSpPr/>
          <p:nvPr/>
        </p:nvCxnSpPr>
        <p:spPr>
          <a:xfrm>
            <a:off x="6185402" y="5234903"/>
            <a:ext cx="3419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99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D5D9-7F3C-4BD1-8E00-0976DDA6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4AB4-DE58-4FF7-AE2D-9F42A34C4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4930297" cy="4224933"/>
          </a:xfrm>
        </p:spPr>
        <p:txBody>
          <a:bodyPr/>
          <a:lstStyle/>
          <a:p>
            <a:r>
              <a:rPr lang="en-US" dirty="0"/>
              <a:t>JavaScript code can also be in external files with a .</a:t>
            </a:r>
            <a:r>
              <a:rPr lang="en-US" dirty="0" err="1"/>
              <a:t>js</a:t>
            </a:r>
            <a:r>
              <a:rPr lang="en-US" dirty="0"/>
              <a:t> extension</a:t>
            </a:r>
          </a:p>
          <a:p>
            <a:r>
              <a:rPr lang="en-US" dirty="0"/>
              <a:t>We set the </a:t>
            </a:r>
            <a:r>
              <a:rPr lang="en-US" dirty="0" err="1"/>
              <a:t>src</a:t>
            </a:r>
            <a:r>
              <a:rPr lang="en-US" dirty="0"/>
              <a:t> attribute on a &lt;script&gt; element to reference the external script</a:t>
            </a:r>
          </a:p>
          <a:p>
            <a:r>
              <a:rPr lang="en-US" dirty="0"/>
              <a:t>This is the preferable method:</a:t>
            </a:r>
          </a:p>
          <a:p>
            <a:pPr lvl="1"/>
            <a:r>
              <a:rPr lang="en-US" dirty="0"/>
              <a:t>This creates a </a:t>
            </a:r>
            <a:r>
              <a:rPr lang="en-US" b="1" dirty="0"/>
              <a:t>separation of concerns</a:t>
            </a:r>
            <a:r>
              <a:rPr lang="en-US" dirty="0"/>
              <a:t> in our code</a:t>
            </a:r>
          </a:p>
          <a:p>
            <a:pPr lvl="1"/>
            <a:r>
              <a:rPr lang="en-US" dirty="0"/>
              <a:t>This makes our projects easier to maintain and organize</a:t>
            </a: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8C5BE059-2267-4962-96A8-73860DEA0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33" y="333694"/>
            <a:ext cx="4820323" cy="3286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C8008-2C70-49C0-928F-3773A4E35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7699" y="3925625"/>
            <a:ext cx="4953692" cy="20833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B4AE7D-C9C9-4AD6-8459-D7450450A582}"/>
              </a:ext>
            </a:extLst>
          </p:cNvPr>
          <p:cNvCxnSpPr>
            <a:cxnSpLocks/>
          </p:cNvCxnSpPr>
          <p:nvPr/>
        </p:nvCxnSpPr>
        <p:spPr>
          <a:xfrm>
            <a:off x="9451910" y="3055775"/>
            <a:ext cx="0" cy="8238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2B3CF2-58A4-4AAA-9037-698B22E9E4A7}"/>
              </a:ext>
            </a:extLst>
          </p:cNvPr>
          <p:cNvSpPr txBox="1"/>
          <p:nvPr/>
        </p:nvSpPr>
        <p:spPr>
          <a:xfrm>
            <a:off x="10907486" y="3380613"/>
            <a:ext cx="1151643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page.html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550A4-0268-40E5-8C1F-C5BBA586508A}"/>
              </a:ext>
            </a:extLst>
          </p:cNvPr>
          <p:cNvSpPr txBox="1"/>
          <p:nvPr/>
        </p:nvSpPr>
        <p:spPr>
          <a:xfrm>
            <a:off x="11122089" y="5803009"/>
            <a:ext cx="927709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script.js</a:t>
            </a:r>
          </a:p>
        </p:txBody>
      </p:sp>
    </p:spTree>
    <p:extLst>
      <p:ext uri="{BB962C8B-B14F-4D97-AF65-F5344CB8AC3E}">
        <p14:creationId xmlns:p14="http://schemas.microsoft.com/office/powerpoint/2010/main" val="36606355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811</Words>
  <Application>Microsoft Office PowerPoint</Application>
  <PresentationFormat>Widescreen</PresentationFormat>
  <Paragraphs>154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Consolas</vt:lpstr>
      <vt:lpstr>Retrospect</vt:lpstr>
      <vt:lpstr>Introduction to JS</vt:lpstr>
      <vt:lpstr>Topics</vt:lpstr>
      <vt:lpstr>Javascript</vt:lpstr>
      <vt:lpstr>Writing Javascript code</vt:lpstr>
      <vt:lpstr>Writing Javascript code</vt:lpstr>
      <vt:lpstr>Writing Javascript code</vt:lpstr>
      <vt:lpstr>Script basics</vt:lpstr>
      <vt:lpstr>PowerPoint Presentation</vt:lpstr>
      <vt:lpstr>External JavaScript</vt:lpstr>
      <vt:lpstr>Let's get organized!</vt:lpstr>
      <vt:lpstr>The web landscape</vt:lpstr>
      <vt:lpstr>The 3 Layers of a Web Page</vt:lpstr>
      <vt:lpstr>Prerequisite Knowledge</vt:lpstr>
      <vt:lpstr>How It Works – Client/Server Architecture</vt:lpstr>
      <vt:lpstr>Traditional Client-side development</vt:lpstr>
      <vt:lpstr>Where we are headed (BAS)</vt:lpstr>
      <vt:lpstr>Where we are headed (the industry)</vt:lpstr>
      <vt:lpstr>How we will develop this quarter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JS</dc:title>
  <dc:creator>Josh Archer</dc:creator>
  <cp:lastModifiedBy>Fauzia Ameeri</cp:lastModifiedBy>
  <cp:revision>16</cp:revision>
  <dcterms:created xsi:type="dcterms:W3CDTF">2020-09-21T04:49:00Z</dcterms:created>
  <dcterms:modified xsi:type="dcterms:W3CDTF">2024-09-06T21:20:50Z</dcterms:modified>
</cp:coreProperties>
</file>