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y%20car%20info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y%20car%20inf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E3836F-383F-6FAB-81A5-8EF66FCF5127}"/>
              </a:ext>
            </a:extLst>
          </p:cNvPr>
          <p:cNvSpPr txBox="1"/>
          <p:nvPr/>
        </p:nvSpPr>
        <p:spPr>
          <a:xfrm>
            <a:off x="741317" y="902021"/>
            <a:ext cx="376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392B"/>
                </a:solidFill>
                <a:effectLst/>
                <a:latin typeface="math"/>
              </a:rPr>
              <a:t>Allah </a:t>
            </a:r>
            <a:r>
              <a:rPr lang="ar-SA" sz="2400" b="1" i="1" dirty="0">
                <a:solidFill>
                  <a:srgbClr val="16A085"/>
                </a:solidFill>
                <a:effectLst/>
                <a:latin typeface="math"/>
              </a:rPr>
              <a:t>الله</a:t>
            </a:r>
            <a:endParaRPr lang="ar-SA" sz="2400" b="0" i="1" dirty="0">
              <a:solidFill>
                <a:srgbClr val="192A53"/>
              </a:solidFill>
              <a:effectLst/>
              <a:latin typeface="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B77EB-EC24-838B-F978-FF3BBA43AF17}"/>
              </a:ext>
            </a:extLst>
          </p:cNvPr>
          <p:cNvSpPr txBox="1"/>
          <p:nvPr/>
        </p:nvSpPr>
        <p:spPr>
          <a:xfrm>
            <a:off x="668594" y="2713702"/>
            <a:ext cx="407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The</a:t>
            </a:r>
            <a:r>
              <a:rPr lang="en-US" sz="2400" b="1" dirty="0">
                <a:solidFill>
                  <a:srgbClr val="3498DB"/>
                </a:solidFill>
                <a:effectLst/>
              </a:rPr>
              <a:t> oneness</a:t>
            </a:r>
            <a:r>
              <a:rPr lang="en-US" sz="2400" b="1" dirty="0">
                <a:solidFill>
                  <a:srgbClr val="C0392B"/>
                </a:solidFill>
                <a:effectLst/>
              </a:rPr>
              <a:t> </a:t>
            </a:r>
            <a:r>
              <a:rPr lang="en-US" sz="2400" b="1" dirty="0">
                <a:solidFill>
                  <a:srgbClr val="F1C40F"/>
                </a:solidFill>
                <a:effectLst/>
              </a:rPr>
              <a:t>Of </a:t>
            </a:r>
            <a:r>
              <a:rPr lang="en-US" sz="2400" b="1" dirty="0">
                <a:solidFill>
                  <a:srgbClr val="C0392B"/>
                </a:solidFill>
                <a:effectLst/>
              </a:rPr>
              <a:t>Allah </a:t>
            </a:r>
            <a:r>
              <a:rPr lang="ar-SA" sz="2400" b="1" dirty="0">
                <a:solidFill>
                  <a:srgbClr val="16A085"/>
                </a:solidFill>
                <a:effectLst/>
              </a:rPr>
              <a:t>توحيد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3EE76-D8B9-B138-F4F7-24AE94C56EDA}"/>
              </a:ext>
            </a:extLst>
          </p:cNvPr>
          <p:cNvSpPr txBox="1"/>
          <p:nvPr/>
        </p:nvSpPr>
        <p:spPr>
          <a:xfrm>
            <a:off x="741318" y="3618270"/>
            <a:ext cx="279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2980B9"/>
                </a:solidFill>
                <a:effectLst/>
                <a:latin typeface="system-ui"/>
              </a:rPr>
              <a:t>Kalimah </a:t>
            </a:r>
            <a:r>
              <a:rPr lang="en-US" sz="2400" b="1" i="0" dirty="0">
                <a:solidFill>
                  <a:srgbClr val="16A085"/>
                </a:solidFill>
                <a:effectLst/>
                <a:latin typeface="system-ui"/>
              </a:rPr>
              <a:t>Shahadah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8AD0A-1F2B-72F0-5EF2-91019C141363}"/>
              </a:ext>
            </a:extLst>
          </p:cNvPr>
          <p:cNvSpPr txBox="1"/>
          <p:nvPr/>
        </p:nvSpPr>
        <p:spPr>
          <a:xfrm>
            <a:off x="741317" y="4245840"/>
            <a:ext cx="385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392B"/>
                </a:solidFill>
                <a:effectLst/>
                <a:latin typeface="math"/>
              </a:rPr>
              <a:t>Allah </a:t>
            </a:r>
            <a:r>
              <a:rPr lang="en-US" sz="2400" b="0" i="1" dirty="0">
                <a:solidFill>
                  <a:srgbClr val="192A53"/>
                </a:solidFill>
                <a:effectLst/>
                <a:latin typeface="math"/>
              </a:rPr>
              <a:t>, </a:t>
            </a:r>
            <a:r>
              <a:rPr lang="en-US" sz="2400" b="1" i="1" dirty="0">
                <a:solidFill>
                  <a:srgbClr val="192A53"/>
                </a:solidFill>
                <a:effectLst/>
                <a:latin typeface="math"/>
              </a:rPr>
              <a:t>the </a:t>
            </a:r>
            <a:r>
              <a:rPr lang="en-US" sz="2400" b="1" i="1" dirty="0">
                <a:solidFill>
                  <a:srgbClr val="9B59B6"/>
                </a:solidFill>
                <a:effectLst/>
                <a:latin typeface="math"/>
              </a:rPr>
              <a:t>Sustainer </a:t>
            </a:r>
            <a:r>
              <a:rPr lang="ar-SA" sz="2400" b="1" i="1" dirty="0">
                <a:solidFill>
                  <a:srgbClr val="C0392B"/>
                </a:solidFill>
                <a:effectLst/>
                <a:latin typeface="math"/>
              </a:rPr>
              <a:t>ٱللَّهُ </a:t>
            </a:r>
            <a:r>
              <a:rPr lang="ar-SA" sz="2400" b="1" i="1" dirty="0">
                <a:solidFill>
                  <a:srgbClr val="3498DB"/>
                </a:solidFill>
                <a:effectLst/>
                <a:latin typeface="math"/>
              </a:rPr>
              <a:t>ٱلصَّمَد</a:t>
            </a:r>
            <a:r>
              <a:rPr lang="ar-SA" b="1" i="1" dirty="0">
                <a:solidFill>
                  <a:srgbClr val="3498DB"/>
                </a:solidFill>
                <a:effectLst/>
                <a:latin typeface="math"/>
              </a:rPr>
              <a:t>ُ</a:t>
            </a:r>
            <a:endParaRPr lang="ar-SA" b="0" i="1" dirty="0">
              <a:solidFill>
                <a:srgbClr val="192A53"/>
              </a:solidFill>
              <a:effectLst/>
              <a:latin typeface="math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10E99-53CC-184A-D361-061F4EE3F95E}"/>
              </a:ext>
            </a:extLst>
          </p:cNvPr>
          <p:cNvSpPr txBox="1"/>
          <p:nvPr/>
        </p:nvSpPr>
        <p:spPr>
          <a:xfrm>
            <a:off x="560439" y="5240593"/>
            <a:ext cx="3407676" cy="196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E5570-CED3-E0ED-4833-651FD07ABA64}"/>
              </a:ext>
            </a:extLst>
          </p:cNvPr>
          <p:cNvSpPr txBox="1"/>
          <p:nvPr/>
        </p:nvSpPr>
        <p:spPr>
          <a:xfrm>
            <a:off x="741317" y="4756215"/>
            <a:ext cx="349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16A085"/>
                </a:solidFill>
                <a:effectLst/>
                <a:latin typeface="system-ui"/>
              </a:rPr>
              <a:t>Creation </a:t>
            </a:r>
            <a:r>
              <a:rPr lang="en-US" sz="2400" b="1" i="0" dirty="0">
                <a:solidFill>
                  <a:srgbClr val="192A53"/>
                </a:solidFill>
                <a:effectLst/>
                <a:latin typeface="system-ui"/>
              </a:rPr>
              <a:t>of </a:t>
            </a:r>
            <a:r>
              <a:rPr lang="en-US" sz="2400" b="1" i="0" dirty="0">
                <a:solidFill>
                  <a:srgbClr val="C0392B"/>
                </a:solidFill>
                <a:effectLst/>
                <a:latin typeface="system-ui"/>
              </a:rPr>
              <a:t>Allah </a:t>
            </a:r>
            <a:r>
              <a:rPr lang="ar-SA" sz="2400" b="1" i="0" dirty="0">
                <a:solidFill>
                  <a:srgbClr val="F39C12"/>
                </a:solidFill>
                <a:effectLst/>
                <a:latin typeface="system-ui"/>
              </a:rPr>
              <a:t>هَٰذَا </a:t>
            </a:r>
            <a:r>
              <a:rPr lang="ar-SA" b="1" i="0" dirty="0">
                <a:solidFill>
                  <a:srgbClr val="9B59B6"/>
                </a:solidFill>
                <a:effectLst/>
                <a:latin typeface="system-ui"/>
              </a:rPr>
              <a:t>خَلۡقُ </a:t>
            </a:r>
            <a:r>
              <a:rPr lang="ar-SA" b="1" i="0" dirty="0">
                <a:solidFill>
                  <a:srgbClr val="2980B9"/>
                </a:solidFill>
                <a:effectLst/>
                <a:latin typeface="system-ui"/>
              </a:rPr>
              <a:t>ٱللَّهِ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99E21-57A2-841E-EB94-16BFA217E4BE}"/>
              </a:ext>
            </a:extLst>
          </p:cNvPr>
          <p:cNvSpPr txBox="1"/>
          <p:nvPr/>
        </p:nvSpPr>
        <p:spPr>
          <a:xfrm>
            <a:off x="560439" y="5337671"/>
            <a:ext cx="3673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6A085"/>
                </a:solidFill>
                <a:effectLst/>
                <a:latin typeface="math"/>
              </a:rPr>
              <a:t>Creator ( </a:t>
            </a:r>
            <a:r>
              <a:rPr lang="en-US" sz="2400" b="1" i="1" dirty="0">
                <a:solidFill>
                  <a:srgbClr val="C0392B"/>
                </a:solidFill>
                <a:effectLst/>
                <a:latin typeface="math"/>
                <a:hlinkClick r:id="rId2" action="ppaction://hlinkfile"/>
              </a:rPr>
              <a:t>al-</a:t>
            </a:r>
            <a:r>
              <a:rPr lang="en-US" sz="2400" b="1" i="1" dirty="0" err="1">
                <a:solidFill>
                  <a:srgbClr val="C0392B"/>
                </a:solidFill>
                <a:effectLst/>
                <a:latin typeface="math"/>
                <a:hlinkClick r:id="rId2" action="ppaction://hlinkfile"/>
              </a:rPr>
              <a:t>Khaaliq</a:t>
            </a:r>
            <a:r>
              <a:rPr lang="en-US" sz="2400" b="1" i="1" dirty="0">
                <a:solidFill>
                  <a:srgbClr val="C0392B"/>
                </a:solidFill>
                <a:effectLst/>
                <a:latin typeface="math"/>
              </a:rPr>
              <a:t> </a:t>
            </a:r>
            <a:r>
              <a:rPr lang="en-US" sz="2400" b="1" i="1" dirty="0">
                <a:solidFill>
                  <a:srgbClr val="16A085"/>
                </a:solidFill>
                <a:effectLst/>
                <a:latin typeface="math"/>
              </a:rPr>
              <a:t>) </a:t>
            </a:r>
            <a:r>
              <a:rPr lang="ar-SA" sz="2400" b="1" i="1" dirty="0">
                <a:solidFill>
                  <a:srgbClr val="2ECC71"/>
                </a:solidFill>
                <a:effectLst/>
                <a:latin typeface="math"/>
              </a:rPr>
              <a:t>ٱلْخَالِقُ</a:t>
            </a:r>
            <a:endParaRPr lang="ar-SA" sz="2400" b="0" i="1" dirty="0">
              <a:solidFill>
                <a:srgbClr val="192A53"/>
              </a:solidFill>
              <a:effectLst/>
              <a:latin typeface="math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AD8E5-1700-CA5C-3C35-2569985EF65D}"/>
              </a:ext>
            </a:extLst>
          </p:cNvPr>
          <p:cNvSpPr txBox="1"/>
          <p:nvPr/>
        </p:nvSpPr>
        <p:spPr>
          <a:xfrm>
            <a:off x="5284379" y="953106"/>
            <a:ext cx="441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192A53"/>
                </a:solidFill>
                <a:effectLst/>
                <a:latin typeface="system-ui"/>
              </a:rPr>
              <a:t>AR- </a:t>
            </a:r>
            <a:r>
              <a:rPr lang="en-US" b="1" i="0" dirty="0">
                <a:solidFill>
                  <a:srgbClr val="E74C3C"/>
                </a:solidFill>
                <a:effectLst/>
                <a:latin typeface="system-ui"/>
              </a:rPr>
              <a:t>RAHMAAN </a:t>
            </a:r>
            <a:r>
              <a:rPr lang="ar-SA" b="1" i="0" dirty="0">
                <a:solidFill>
                  <a:srgbClr val="16A085"/>
                </a:solidFill>
                <a:effectLst/>
                <a:latin typeface="system-ui"/>
              </a:rPr>
              <a:t>ٱلْرَّحْمَـانُ </a:t>
            </a:r>
            <a:r>
              <a:rPr lang="ar-SA" b="1" i="0" dirty="0">
                <a:solidFill>
                  <a:srgbClr val="192A53"/>
                </a:solidFill>
                <a:effectLst/>
                <a:latin typeface="system-ui"/>
              </a:rPr>
              <a:t>( </a:t>
            </a:r>
            <a:r>
              <a:rPr lang="en-US" b="1" i="0" dirty="0">
                <a:solidFill>
                  <a:srgbClr val="3498DB"/>
                </a:solidFill>
                <a:effectLst/>
                <a:latin typeface="system-ui"/>
              </a:rPr>
              <a:t>The Beneficent </a:t>
            </a:r>
            <a:r>
              <a:rPr lang="en-US" b="1" i="0" dirty="0">
                <a:solidFill>
                  <a:srgbClr val="192A53"/>
                </a:solidFill>
                <a:effectLst/>
                <a:latin typeface="system-ui"/>
              </a:rPr>
              <a:t>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F7A72-C0EA-20F2-DD48-61C296C18451}"/>
              </a:ext>
            </a:extLst>
          </p:cNvPr>
          <p:cNvSpPr txBox="1"/>
          <p:nvPr/>
        </p:nvSpPr>
        <p:spPr>
          <a:xfrm>
            <a:off x="5201265" y="1681315"/>
            <a:ext cx="45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392B"/>
                </a:solidFill>
                <a:effectLst/>
                <a:latin typeface="system-ui"/>
              </a:rPr>
              <a:t>Human </a:t>
            </a:r>
            <a:r>
              <a:rPr lang="ar-SA" b="1" i="1" dirty="0">
                <a:solidFill>
                  <a:srgbClr val="3498DB"/>
                </a:solidFill>
                <a:effectLst/>
                <a:latin typeface="system-ui"/>
              </a:rPr>
              <a:t>بشر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50217-18C8-7EB1-1819-F0ADB7D270B3}"/>
              </a:ext>
            </a:extLst>
          </p:cNvPr>
          <p:cNvSpPr txBox="1"/>
          <p:nvPr/>
        </p:nvSpPr>
        <p:spPr>
          <a:xfrm>
            <a:off x="5201265" y="2399070"/>
            <a:ext cx="45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2980B9"/>
                </a:solidFill>
                <a:effectLst/>
                <a:latin typeface="system-ui"/>
              </a:rPr>
              <a:t>faith </a:t>
            </a:r>
            <a:r>
              <a:rPr lang="en-US" b="1" i="1" dirty="0">
                <a:solidFill>
                  <a:srgbClr val="192A53"/>
                </a:solidFill>
                <a:effectLst/>
                <a:latin typeface="system-ui"/>
              </a:rPr>
              <a:t>( </a:t>
            </a:r>
            <a:r>
              <a:rPr lang="en-US" b="1" i="1" dirty="0">
                <a:solidFill>
                  <a:srgbClr val="2ECC71"/>
                </a:solidFill>
                <a:effectLst/>
                <a:latin typeface="system-ui"/>
              </a:rPr>
              <a:t>Iman </a:t>
            </a:r>
            <a:r>
              <a:rPr lang="en-US" b="1" i="1" dirty="0">
                <a:solidFill>
                  <a:srgbClr val="192A53"/>
                </a:solidFill>
                <a:effectLst/>
                <a:latin typeface="system-ui"/>
              </a:rPr>
              <a:t>) </a:t>
            </a:r>
            <a:r>
              <a:rPr lang="en-US" b="1" i="1" dirty="0">
                <a:solidFill>
                  <a:srgbClr val="C0392B"/>
                </a:solidFill>
                <a:effectLst/>
                <a:latin typeface="system-ui"/>
              </a:rPr>
              <a:t>BELIEVES </a:t>
            </a:r>
            <a:r>
              <a:rPr lang="ar-SA" b="1" i="1" dirty="0">
                <a:solidFill>
                  <a:srgbClr val="F1C40F"/>
                </a:solidFill>
                <a:effectLst/>
                <a:latin typeface="system-ui"/>
              </a:rPr>
              <a:t>إِيمَان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60A40-17B0-BDEB-11E3-44E54FFD4308}"/>
              </a:ext>
            </a:extLst>
          </p:cNvPr>
          <p:cNvSpPr txBox="1"/>
          <p:nvPr/>
        </p:nvSpPr>
        <p:spPr>
          <a:xfrm>
            <a:off x="5201264" y="3045401"/>
            <a:ext cx="555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2980B9"/>
                </a:solidFill>
                <a:effectLst/>
                <a:latin typeface="system-ui"/>
              </a:rPr>
              <a:t>Prophet </a:t>
            </a:r>
            <a:r>
              <a:rPr lang="en-US" b="1" i="1" dirty="0">
                <a:solidFill>
                  <a:srgbClr val="2C3E50"/>
                </a:solidFill>
                <a:effectLst/>
                <a:latin typeface="system-ui"/>
              </a:rPr>
              <a:t>and </a:t>
            </a:r>
            <a:r>
              <a:rPr lang="en-US" b="1" i="1" dirty="0">
                <a:solidFill>
                  <a:srgbClr val="16A085"/>
                </a:solidFill>
                <a:effectLst/>
                <a:latin typeface="system-ui"/>
              </a:rPr>
              <a:t>Messenger </a:t>
            </a:r>
            <a:r>
              <a:rPr lang="en-US" b="1" i="1" dirty="0">
                <a:solidFill>
                  <a:srgbClr val="192A53"/>
                </a:solidFill>
                <a:effectLst/>
                <a:latin typeface="system-ui"/>
              </a:rPr>
              <a:t>(</a:t>
            </a:r>
            <a:r>
              <a:rPr lang="en-US" b="1" i="1" dirty="0" err="1">
                <a:solidFill>
                  <a:srgbClr val="192A53"/>
                </a:solidFill>
                <a:effectLst/>
                <a:latin typeface="system-ui"/>
              </a:rPr>
              <a:t>nabi</a:t>
            </a:r>
            <a:r>
              <a:rPr lang="en-US" b="1" i="1" dirty="0">
                <a:solidFill>
                  <a:srgbClr val="192A53"/>
                </a:solidFill>
                <a:effectLst/>
                <a:latin typeface="system-ui"/>
              </a:rPr>
              <a:t>, </a:t>
            </a:r>
            <a:r>
              <a:rPr lang="ar-SA" b="1" i="1" dirty="0">
                <a:solidFill>
                  <a:srgbClr val="3498DB"/>
                </a:solidFill>
                <a:effectLst/>
                <a:latin typeface="system-ui"/>
              </a:rPr>
              <a:t>نبی </a:t>
            </a:r>
            <a:r>
              <a:rPr lang="ar-SA" b="1" i="1" dirty="0">
                <a:solidFill>
                  <a:srgbClr val="192A53"/>
                </a:solidFill>
                <a:effectLst/>
                <a:latin typeface="system-ui"/>
              </a:rPr>
              <a:t>) </a:t>
            </a:r>
            <a:r>
              <a:rPr lang="en-US" b="1" i="1" dirty="0">
                <a:solidFill>
                  <a:srgbClr val="192A53"/>
                </a:solidFill>
                <a:effectLst/>
                <a:latin typeface="system-ui"/>
              </a:rPr>
              <a:t>and( rasul, </a:t>
            </a:r>
            <a:r>
              <a:rPr lang="ar-SA" b="1" i="1" dirty="0">
                <a:solidFill>
                  <a:srgbClr val="1ABC9C"/>
                </a:solidFill>
                <a:effectLst/>
                <a:latin typeface="system-ui"/>
              </a:rPr>
              <a:t>رسول </a:t>
            </a:r>
            <a:r>
              <a:rPr lang="ar-SA" b="1" i="1" dirty="0">
                <a:solidFill>
                  <a:srgbClr val="192A53"/>
                </a:solidFill>
                <a:effectLst/>
                <a:latin typeface="system-ui"/>
              </a:rPr>
              <a:t>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A9B29-7E5B-32EB-A314-AEE9FC9AE589}"/>
              </a:ext>
            </a:extLst>
          </p:cNvPr>
          <p:cNvSpPr txBox="1"/>
          <p:nvPr/>
        </p:nvSpPr>
        <p:spPr>
          <a:xfrm>
            <a:off x="668594" y="1877960"/>
            <a:ext cx="376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6A085"/>
                </a:solidFill>
                <a:effectLst/>
              </a:rPr>
              <a:t>Kalimah </a:t>
            </a:r>
            <a:r>
              <a:rPr lang="en-US" sz="2400" b="1" i="1" dirty="0">
                <a:solidFill>
                  <a:srgbClr val="3498DB"/>
                </a:solidFill>
                <a:effectLst/>
              </a:rPr>
              <a:t>Tayyibah 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21154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4F2EA38E-E4F9-503C-BEEC-75D42B41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5A18B7C0-0B0C-926B-DDB7-08B7F267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20BAE8E8-58E6-1747-736F-1ABC356F7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EA731F39-2539-2080-5484-E2A1F221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3A26B2C-C4CD-2D39-FA5E-4B4ED795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687DC1-641D-998E-A551-AF80FB685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F53011-7FFB-8D8B-EE6A-DBA6ADF39CDA}"/>
              </a:ext>
            </a:extLst>
          </p:cNvPr>
          <p:cNvSpPr txBox="1"/>
          <p:nvPr/>
        </p:nvSpPr>
        <p:spPr>
          <a:xfrm>
            <a:off x="1507958" y="818147"/>
            <a:ext cx="8903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chemeClr val="accent1"/>
                </a:solidFill>
              </a:rPr>
              <a:t>Test of the first two weeks </a:t>
            </a:r>
          </a:p>
        </p:txBody>
      </p:sp>
    </p:spTree>
    <p:extLst>
      <p:ext uri="{BB962C8B-B14F-4D97-AF65-F5344CB8AC3E}">
        <p14:creationId xmlns:p14="http://schemas.microsoft.com/office/powerpoint/2010/main" val="88568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DBA264B-54B6-F17F-2368-1F346AD814BA}"/>
              </a:ext>
            </a:extLst>
          </p:cNvPr>
          <p:cNvSpPr txBox="1"/>
          <p:nvPr/>
        </p:nvSpPr>
        <p:spPr>
          <a:xfrm>
            <a:off x="255639" y="363794"/>
            <a:ext cx="109334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</a:rPr>
              <a:t>Allah </a:t>
            </a:r>
            <a:r>
              <a:rPr lang="ar-SA" sz="3200" b="1" i="1" dirty="0">
                <a:solidFill>
                  <a:srgbClr val="16A085"/>
                </a:solidFill>
                <a:effectLst/>
                <a:latin typeface="math"/>
              </a:rPr>
              <a:t>الله</a:t>
            </a:r>
            <a:endParaRPr lang="ar-SA" sz="32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3200" b="1" dirty="0">
                <a:solidFill>
                  <a:srgbClr val="16A085"/>
                </a:solidFill>
                <a:effectLst/>
              </a:rPr>
              <a:t>Kalimah </a:t>
            </a:r>
            <a:r>
              <a:rPr lang="en-US" sz="3200" b="1" dirty="0">
                <a:solidFill>
                  <a:srgbClr val="3498DB"/>
                </a:solidFill>
                <a:effectLst/>
              </a:rPr>
              <a:t>Tayyibah </a:t>
            </a:r>
            <a:endParaRPr lang="en-US" sz="3200" b="1" dirty="0"/>
          </a:p>
          <a:p>
            <a:r>
              <a:rPr lang="en-US" sz="3200" b="1" dirty="0">
                <a:effectLst/>
              </a:rPr>
              <a:t>The</a:t>
            </a:r>
            <a:r>
              <a:rPr lang="en-US" sz="3200" b="1" dirty="0">
                <a:solidFill>
                  <a:srgbClr val="3498DB"/>
                </a:solidFill>
                <a:effectLst/>
              </a:rPr>
              <a:t> oneness</a:t>
            </a:r>
            <a:r>
              <a:rPr lang="en-US" sz="3200" b="1" dirty="0">
                <a:solidFill>
                  <a:srgbClr val="C0392B"/>
                </a:solidFill>
                <a:effectLst/>
              </a:rPr>
              <a:t> </a:t>
            </a:r>
            <a:r>
              <a:rPr lang="en-US" sz="3200" b="1" dirty="0">
                <a:solidFill>
                  <a:srgbClr val="F1C40F"/>
                </a:solidFill>
                <a:effectLst/>
              </a:rPr>
              <a:t>Of </a:t>
            </a:r>
            <a:r>
              <a:rPr lang="en-US" sz="3200" b="1" dirty="0">
                <a:solidFill>
                  <a:srgbClr val="C0392B"/>
                </a:solidFill>
                <a:effectLst/>
              </a:rPr>
              <a:t>Allah </a:t>
            </a:r>
            <a:r>
              <a:rPr lang="ar-SA" sz="3200" b="1" dirty="0">
                <a:solidFill>
                  <a:srgbClr val="16A085"/>
                </a:solidFill>
                <a:effectLst/>
              </a:rPr>
              <a:t>توحيد</a:t>
            </a:r>
            <a:endParaRPr lang="en-US" sz="3200" b="1" dirty="0"/>
          </a:p>
          <a:p>
            <a:r>
              <a:rPr lang="en-US" sz="3200" b="1" i="0" dirty="0">
                <a:solidFill>
                  <a:srgbClr val="2980B9"/>
                </a:solidFill>
                <a:effectLst/>
                <a:latin typeface="system-ui"/>
              </a:rPr>
              <a:t>Kalimah </a:t>
            </a:r>
            <a:r>
              <a:rPr lang="en-US" sz="3200" b="1" i="0" dirty="0">
                <a:solidFill>
                  <a:srgbClr val="16A085"/>
                </a:solidFill>
                <a:effectLst/>
                <a:latin typeface="system-ui"/>
              </a:rPr>
              <a:t>Shahadah</a:t>
            </a:r>
            <a:endParaRPr lang="en-US" sz="3200" dirty="0"/>
          </a:p>
          <a:p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</a:rPr>
              <a:t>Allah </a:t>
            </a:r>
            <a:r>
              <a:rPr lang="en-US" sz="3200" b="0" i="1" dirty="0">
                <a:solidFill>
                  <a:srgbClr val="192A53"/>
                </a:solidFill>
                <a:effectLst/>
                <a:latin typeface="math"/>
              </a:rPr>
              <a:t>,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math"/>
              </a:rPr>
              <a:t>the </a:t>
            </a:r>
            <a:r>
              <a:rPr lang="en-US" sz="3200" b="1" i="1" dirty="0">
                <a:solidFill>
                  <a:srgbClr val="9B59B6"/>
                </a:solidFill>
                <a:effectLst/>
                <a:latin typeface="math"/>
              </a:rPr>
              <a:t>Sustainer </a:t>
            </a:r>
            <a:r>
              <a:rPr lang="ar-SA" sz="3200" b="1" i="1" dirty="0">
                <a:solidFill>
                  <a:srgbClr val="C0392B"/>
                </a:solidFill>
                <a:effectLst/>
                <a:latin typeface="math"/>
              </a:rPr>
              <a:t>ٱللَّهُ </a:t>
            </a:r>
            <a:r>
              <a:rPr lang="ar-SA" sz="3200" b="1" i="1" dirty="0">
                <a:solidFill>
                  <a:srgbClr val="3498DB"/>
                </a:solidFill>
                <a:effectLst/>
                <a:latin typeface="math"/>
              </a:rPr>
              <a:t>ٱلصَّمَدُ</a:t>
            </a:r>
            <a:endParaRPr lang="ar-SA" sz="32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3200" b="1" i="0" dirty="0">
                <a:solidFill>
                  <a:srgbClr val="16A085"/>
                </a:solidFill>
                <a:effectLst/>
                <a:latin typeface="system-ui"/>
              </a:rPr>
              <a:t>Creation </a:t>
            </a:r>
            <a:r>
              <a:rPr lang="en-US" sz="3200" b="1" i="0" dirty="0">
                <a:solidFill>
                  <a:srgbClr val="192A53"/>
                </a:solidFill>
                <a:effectLst/>
                <a:latin typeface="system-ui"/>
              </a:rPr>
              <a:t>of </a:t>
            </a:r>
            <a:r>
              <a:rPr lang="en-US" sz="3200" b="1" i="0" dirty="0">
                <a:solidFill>
                  <a:srgbClr val="C0392B"/>
                </a:solidFill>
                <a:effectLst/>
                <a:latin typeface="system-ui"/>
              </a:rPr>
              <a:t>Allah </a:t>
            </a:r>
            <a:r>
              <a:rPr lang="ar-SA" sz="3200" b="1" i="0" dirty="0">
                <a:solidFill>
                  <a:srgbClr val="F39C12"/>
                </a:solidFill>
                <a:effectLst/>
                <a:latin typeface="system-ui"/>
              </a:rPr>
              <a:t>هَٰذَا </a:t>
            </a:r>
            <a:r>
              <a:rPr lang="ar-SA" sz="3200" b="1" i="0" dirty="0">
                <a:solidFill>
                  <a:srgbClr val="9B59B6"/>
                </a:solidFill>
                <a:effectLst/>
                <a:latin typeface="system-ui"/>
              </a:rPr>
              <a:t>خَلۡقُ </a:t>
            </a:r>
            <a:r>
              <a:rPr lang="ar-SA" sz="3200" b="1" i="0" dirty="0">
                <a:solidFill>
                  <a:srgbClr val="2980B9"/>
                </a:solidFill>
                <a:effectLst/>
                <a:latin typeface="system-ui"/>
              </a:rPr>
              <a:t>ٱللَّهِ</a:t>
            </a:r>
            <a:endParaRPr lang="en-US" sz="3200" dirty="0"/>
          </a:p>
          <a:p>
            <a:r>
              <a:rPr lang="en-US" sz="3200" b="1" i="1" dirty="0">
                <a:solidFill>
                  <a:srgbClr val="16A085"/>
                </a:solidFill>
                <a:effectLst/>
                <a:latin typeface="math"/>
              </a:rPr>
              <a:t>Creator ( </a:t>
            </a:r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  <a:hlinkClick r:id="rId2" action="ppaction://hlinkfile"/>
              </a:rPr>
              <a:t>al-</a:t>
            </a:r>
            <a:r>
              <a:rPr lang="en-US" sz="3200" b="1" i="1" dirty="0" err="1">
                <a:solidFill>
                  <a:srgbClr val="C0392B"/>
                </a:solidFill>
                <a:effectLst/>
                <a:latin typeface="math"/>
                <a:hlinkClick r:id="rId2" action="ppaction://hlinkfile"/>
              </a:rPr>
              <a:t>Khaaliq</a:t>
            </a:r>
            <a:r>
              <a:rPr lang="en-US" sz="3200" b="1" i="1" dirty="0">
                <a:solidFill>
                  <a:srgbClr val="C0392B"/>
                </a:solidFill>
                <a:effectLst/>
                <a:latin typeface="math"/>
              </a:rPr>
              <a:t> </a:t>
            </a:r>
            <a:r>
              <a:rPr lang="en-US" sz="3200" b="1" i="1" dirty="0">
                <a:solidFill>
                  <a:srgbClr val="16A085"/>
                </a:solidFill>
                <a:effectLst/>
                <a:latin typeface="math"/>
              </a:rPr>
              <a:t>) </a:t>
            </a:r>
            <a:r>
              <a:rPr lang="ar-SA" sz="3200" b="1" i="1" dirty="0">
                <a:solidFill>
                  <a:srgbClr val="2ECC71"/>
                </a:solidFill>
                <a:effectLst/>
                <a:latin typeface="math"/>
              </a:rPr>
              <a:t>ٱلْخَالِقُ</a:t>
            </a:r>
            <a:endParaRPr lang="ar-SA" sz="32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3200" b="1" i="0" dirty="0">
                <a:solidFill>
                  <a:srgbClr val="192A53"/>
                </a:solidFill>
                <a:effectLst/>
                <a:latin typeface="system-ui"/>
              </a:rPr>
              <a:t>AR- </a:t>
            </a:r>
            <a:r>
              <a:rPr lang="en-US" sz="3200" b="1" i="0" dirty="0">
                <a:solidFill>
                  <a:srgbClr val="E74C3C"/>
                </a:solidFill>
                <a:effectLst/>
                <a:latin typeface="system-ui"/>
              </a:rPr>
              <a:t>RAHMAAN </a:t>
            </a:r>
            <a:r>
              <a:rPr lang="ar-SA" sz="3200" b="1" i="0" dirty="0">
                <a:solidFill>
                  <a:srgbClr val="16A085"/>
                </a:solidFill>
                <a:effectLst/>
                <a:latin typeface="system-ui"/>
              </a:rPr>
              <a:t>ٱلْرَّحْمَـانُ </a:t>
            </a:r>
            <a:r>
              <a:rPr lang="ar-SA" sz="3200" b="1" i="0" dirty="0">
                <a:solidFill>
                  <a:srgbClr val="192A53"/>
                </a:solidFill>
                <a:effectLst/>
                <a:latin typeface="system-ui"/>
              </a:rPr>
              <a:t>( </a:t>
            </a:r>
            <a:r>
              <a:rPr lang="en-US" sz="3200" b="1" i="0" dirty="0">
                <a:solidFill>
                  <a:srgbClr val="3498DB"/>
                </a:solidFill>
                <a:effectLst/>
                <a:latin typeface="system-ui"/>
              </a:rPr>
              <a:t>The Beneficent </a:t>
            </a:r>
            <a:r>
              <a:rPr lang="en-US" sz="3200" b="1" i="0" dirty="0">
                <a:solidFill>
                  <a:srgbClr val="192A53"/>
                </a:solidFill>
                <a:effectLst/>
                <a:latin typeface="system-ui"/>
              </a:rPr>
              <a:t>)</a:t>
            </a:r>
            <a:endParaRPr lang="en-US" sz="3200" dirty="0"/>
          </a:p>
          <a:p>
            <a:r>
              <a:rPr lang="en-US" sz="3200" b="1" i="1" dirty="0">
                <a:solidFill>
                  <a:srgbClr val="C0392B"/>
                </a:solidFill>
                <a:effectLst/>
                <a:latin typeface="system-ui"/>
              </a:rPr>
              <a:t>Human </a:t>
            </a:r>
            <a:r>
              <a:rPr lang="ar-SA" sz="3200" b="1" i="1" dirty="0">
                <a:solidFill>
                  <a:srgbClr val="3498DB"/>
                </a:solidFill>
                <a:effectLst/>
                <a:latin typeface="system-ui"/>
              </a:rPr>
              <a:t>بشر</a:t>
            </a:r>
            <a:endParaRPr lang="en-US" sz="3200" dirty="0"/>
          </a:p>
          <a:p>
            <a:r>
              <a:rPr lang="en-US" sz="3200" b="1" i="1" dirty="0">
                <a:solidFill>
                  <a:srgbClr val="2980B9"/>
                </a:solidFill>
                <a:effectLst/>
                <a:latin typeface="system-ui"/>
              </a:rPr>
              <a:t>faith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( </a:t>
            </a:r>
            <a:r>
              <a:rPr lang="en-US" sz="3200" b="1" i="1" dirty="0">
                <a:solidFill>
                  <a:srgbClr val="2ECC71"/>
                </a:solidFill>
                <a:effectLst/>
                <a:latin typeface="system-ui"/>
              </a:rPr>
              <a:t>Iman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) </a:t>
            </a:r>
            <a:r>
              <a:rPr lang="en-US" sz="3200" b="1" i="1" dirty="0">
                <a:solidFill>
                  <a:srgbClr val="C0392B"/>
                </a:solidFill>
                <a:effectLst/>
                <a:latin typeface="system-ui"/>
              </a:rPr>
              <a:t>BELIEVES </a:t>
            </a:r>
            <a:r>
              <a:rPr lang="ar-SA" sz="3200" b="1" i="1" dirty="0">
                <a:solidFill>
                  <a:srgbClr val="F1C40F"/>
                </a:solidFill>
                <a:effectLst/>
                <a:latin typeface="system-ui"/>
              </a:rPr>
              <a:t>إِيمَان</a:t>
            </a:r>
            <a:endParaRPr lang="en-US" sz="3200" dirty="0"/>
          </a:p>
          <a:p>
            <a:r>
              <a:rPr lang="en-US" sz="3200" b="1" i="1" dirty="0">
                <a:solidFill>
                  <a:srgbClr val="2980B9"/>
                </a:solidFill>
                <a:effectLst/>
                <a:latin typeface="system-ui"/>
              </a:rPr>
              <a:t>Prophet </a:t>
            </a:r>
            <a:r>
              <a:rPr lang="en-US" sz="3200" b="1" i="1" dirty="0">
                <a:solidFill>
                  <a:srgbClr val="2C3E50"/>
                </a:solidFill>
                <a:effectLst/>
                <a:latin typeface="system-ui"/>
              </a:rPr>
              <a:t>and </a:t>
            </a:r>
            <a:r>
              <a:rPr lang="en-US" sz="3200" b="1" i="1" dirty="0">
                <a:solidFill>
                  <a:srgbClr val="16A085"/>
                </a:solidFill>
                <a:effectLst/>
                <a:latin typeface="system-ui"/>
              </a:rPr>
              <a:t>Messenger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(</a:t>
            </a:r>
            <a:r>
              <a:rPr lang="en-US" sz="3200" b="1" i="1" dirty="0" err="1">
                <a:solidFill>
                  <a:srgbClr val="192A53"/>
                </a:solidFill>
                <a:effectLst/>
                <a:latin typeface="system-ui"/>
              </a:rPr>
              <a:t>nabi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, </a:t>
            </a:r>
            <a:r>
              <a:rPr lang="ar-SA" sz="3200" b="1" i="1" dirty="0">
                <a:solidFill>
                  <a:srgbClr val="3498DB"/>
                </a:solidFill>
                <a:effectLst/>
                <a:latin typeface="system-ui"/>
              </a:rPr>
              <a:t>نبی </a:t>
            </a:r>
            <a:r>
              <a:rPr lang="ar-SA" sz="3200" b="1" i="1" dirty="0">
                <a:solidFill>
                  <a:srgbClr val="192A53"/>
                </a:solidFill>
                <a:effectLst/>
                <a:latin typeface="system-ui"/>
              </a:rPr>
              <a:t>) </a:t>
            </a:r>
            <a:r>
              <a:rPr lang="en-US" sz="3200" b="1" i="1" dirty="0">
                <a:solidFill>
                  <a:srgbClr val="192A53"/>
                </a:solidFill>
                <a:effectLst/>
                <a:latin typeface="system-ui"/>
              </a:rPr>
              <a:t> and( rasul, </a:t>
            </a:r>
            <a:r>
              <a:rPr lang="ar-SA" sz="3200" b="1" i="1" dirty="0">
                <a:solidFill>
                  <a:srgbClr val="1ABC9C"/>
                </a:solidFill>
                <a:effectLst/>
                <a:latin typeface="system-ui"/>
              </a:rPr>
              <a:t>رسول </a:t>
            </a:r>
            <a:r>
              <a:rPr lang="ar-SA" sz="3200" b="1" i="1" dirty="0">
                <a:solidFill>
                  <a:srgbClr val="192A53"/>
                </a:solidFill>
                <a:effectLst/>
                <a:latin typeface="system-ui"/>
              </a:rPr>
              <a:t>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3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B864FFD6-ED2C-6A98-3001-D063C56F8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84" b="4246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0E940-D5D8-A37C-A431-1458486C8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/>
          </a:bodyPr>
          <a:lstStyle/>
          <a:p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F31D7-2E8A-3907-D989-D53027D4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90" y="5253050"/>
            <a:ext cx="3888419" cy="969264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sign">
            <a:extLst>
              <a:ext uri="{FF2B5EF4-FFF2-40B4-BE49-F238E27FC236}">
                <a16:creationId xmlns:a16="http://schemas.microsoft.com/office/drawing/2014/main" id="{3E26D673-EEA3-E057-BF6F-F32B9D98A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80"/>
            <a:ext cx="12192000" cy="72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D4732071-94B1-742A-DC1B-9F59A62A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95"/>
            <a:ext cx="12192000" cy="69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2306D822-C6FE-7563-C81F-C540274F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13E85F7-1DC6-9C5E-6F6E-91101284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5443615-9B78-383A-F70C-2ADAF4E6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1E719305-99ED-32ED-6CD1-BAE8C53DF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C79B301-7B47-36E0-068B-07B3035B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999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120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Grandview Display</vt:lpstr>
      <vt:lpstr>math</vt:lpstr>
      <vt:lpstr>Neue Haas Grotesk Text Pro</vt:lpstr>
      <vt:lpstr>system-ui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burhan ASHOORY</dc:creator>
  <cp:lastModifiedBy>burhan ASHOORY</cp:lastModifiedBy>
  <cp:revision>7</cp:revision>
  <dcterms:created xsi:type="dcterms:W3CDTF">2024-12-12T21:44:13Z</dcterms:created>
  <dcterms:modified xsi:type="dcterms:W3CDTF">2024-12-14T02:01:08Z</dcterms:modified>
</cp:coreProperties>
</file>